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6" r:id="rId11"/>
    <p:sldId id="265" r:id="rId12"/>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79" d="100"/>
          <a:sy n="79" d="100"/>
        </p:scale>
        <p:origin x="848"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951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71610-F837-B195-907C-36919A7343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5DFBB5-9250-716E-6202-0BF05090A2F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597D5F4-926D-3850-7B10-B782C99FE4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4CEDC9-A119-77ED-6FD8-850C1BE4FB38}"/>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278991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B1E35"/>
        </a:solidFill>
        <a:effectLst/>
      </p:bgPr>
    </p:bg>
    <p:spTree>
      <p:nvGrpSpPr>
        <p:cNvPr id="1" name=""/>
        <p:cNvGrpSpPr/>
        <p:nvPr/>
      </p:nvGrpSpPr>
      <p:grpSpPr>
        <a:xfrm>
          <a:off x="0" y="0"/>
          <a:ext cx="0" cy="0"/>
          <a:chOff x="0" y="0"/>
          <a:chExt cx="0" cy="0"/>
        </a:xfrm>
      </p:grpSpPr>
      <p:sp>
        <p:nvSpPr>
          <p:cNvPr id="2" name="Shape 0"/>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3" name="Shape 1"/>
          <p:cNvSpPr/>
          <p:nvPr/>
        </p:nvSpPr>
        <p:spPr>
          <a:xfrm>
            <a:off x="0" y="4640580"/>
            <a:ext cx="9144000" cy="480060"/>
          </a:xfrm>
          <a:prstGeom prst="rect">
            <a:avLst/>
          </a:prstGeom>
          <a:solidFill>
            <a:srgbClr val="2D3E50"/>
          </a:solidFill>
          <a:ln w="12700">
            <a:solidFill>
              <a:srgbClr val="2D3E50"/>
            </a:solidFill>
            <a:prstDash val="solid"/>
          </a:ln>
        </p:spPr>
        <p:txBody>
          <a:bodyPr/>
          <a:lstStyle/>
          <a:p>
            <a:endParaRPr lang="en-US"/>
          </a:p>
        </p:txBody>
      </p:sp>
      <p:sp>
        <p:nvSpPr>
          <p:cNvPr id="4" name="Shape 2"/>
          <p:cNvSpPr/>
          <p:nvPr/>
        </p:nvSpPr>
        <p:spPr>
          <a:xfrm>
            <a:off x="6217920" y="0"/>
            <a:ext cx="2926080" cy="5143500"/>
          </a:xfrm>
          <a:prstGeom prst="rect">
            <a:avLst/>
          </a:prstGeom>
          <a:solidFill>
            <a:srgbClr val="0D2133"/>
          </a:solidFill>
          <a:ln w="12700">
            <a:solidFill>
              <a:srgbClr val="0D2133"/>
            </a:solidFill>
            <a:prstDash val="solid"/>
          </a:ln>
        </p:spPr>
        <p:txBody>
          <a:bodyPr/>
          <a:lstStyle/>
          <a:p>
            <a:endParaRPr lang="en-US"/>
          </a:p>
        </p:txBody>
      </p:sp>
      <p:sp>
        <p:nvSpPr>
          <p:cNvPr id="5" name="Shape 3"/>
          <p:cNvSpPr/>
          <p:nvPr/>
        </p:nvSpPr>
        <p:spPr>
          <a:xfrm>
            <a:off x="6675120" y="0"/>
            <a:ext cx="54864" cy="5143500"/>
          </a:xfrm>
          <a:prstGeom prst="rect">
            <a:avLst/>
          </a:prstGeom>
          <a:solidFill>
            <a:srgbClr val="C9A84C"/>
          </a:solidFill>
          <a:ln w="12700">
            <a:solidFill>
              <a:srgbClr val="C9A84C"/>
            </a:solidFill>
            <a:prstDash val="solid"/>
          </a:ln>
        </p:spPr>
        <p:txBody>
          <a:bodyPr/>
          <a:lstStyle/>
          <a:p>
            <a:endParaRPr lang="en-US"/>
          </a:p>
        </p:txBody>
      </p:sp>
      <p:sp>
        <p:nvSpPr>
          <p:cNvPr id="6" name="Shape 4"/>
          <p:cNvSpPr/>
          <p:nvPr/>
        </p:nvSpPr>
        <p:spPr>
          <a:xfrm>
            <a:off x="320040" y="457200"/>
            <a:ext cx="2560320" cy="274320"/>
          </a:xfrm>
          <a:prstGeom prst="rect">
            <a:avLst/>
          </a:prstGeom>
          <a:solidFill>
            <a:srgbClr val="C9A84C"/>
          </a:solidFill>
          <a:ln w="12700">
            <a:solidFill>
              <a:srgbClr val="C9A84C"/>
            </a:solidFill>
            <a:prstDash val="solid"/>
          </a:ln>
        </p:spPr>
        <p:txBody>
          <a:bodyPr/>
          <a:lstStyle/>
          <a:p>
            <a:endParaRPr lang="en-US"/>
          </a:p>
        </p:txBody>
      </p:sp>
      <p:sp>
        <p:nvSpPr>
          <p:cNvPr id="7" name="Text 5"/>
          <p:cNvSpPr/>
          <p:nvPr/>
        </p:nvSpPr>
        <p:spPr>
          <a:xfrm>
            <a:off x="320040" y="457200"/>
            <a:ext cx="2560320" cy="274320"/>
          </a:xfrm>
          <a:prstGeom prst="rect">
            <a:avLst/>
          </a:prstGeom>
          <a:noFill/>
          <a:ln/>
        </p:spPr>
        <p:txBody>
          <a:bodyPr wrap="square" lIns="0" tIns="0" rIns="0" bIns="0" rtlCol="0" anchor="ctr"/>
          <a:lstStyle/>
          <a:p>
            <a:pPr marL="0" indent="0" algn="ctr">
              <a:buNone/>
            </a:pPr>
            <a:r>
              <a:rPr lang="en-US" sz="750" b="1" dirty="0">
                <a:solidFill>
                  <a:srgbClr val="0B1E35"/>
                </a:solidFill>
              </a:rPr>
              <a:t>PRESENTACIÓN PARA INVERSIONISTAS  2026</a:t>
            </a:r>
            <a:endParaRPr lang="en-US" sz="750" dirty="0"/>
          </a:p>
        </p:txBody>
      </p:sp>
      <p:sp>
        <p:nvSpPr>
          <p:cNvPr id="8" name="Text 6"/>
          <p:cNvSpPr/>
          <p:nvPr/>
        </p:nvSpPr>
        <p:spPr>
          <a:xfrm>
            <a:off x="320040" y="1005840"/>
            <a:ext cx="5577840" cy="822960"/>
          </a:xfrm>
          <a:prstGeom prst="rect">
            <a:avLst/>
          </a:prstGeom>
          <a:noFill/>
          <a:ln/>
        </p:spPr>
        <p:txBody>
          <a:bodyPr wrap="square" rtlCol="0" anchor="ctr"/>
          <a:lstStyle/>
          <a:p>
            <a:pPr marL="0" indent="0">
              <a:buNone/>
            </a:pPr>
            <a:r>
              <a:rPr lang="en-US" sz="4000" b="1" dirty="0">
                <a:solidFill>
                  <a:srgbClr val="FFFFFF"/>
                </a:solidFill>
                <a:latin typeface="Arial" pitchFamily="34" charset="0"/>
                <a:ea typeface="Arial" pitchFamily="34" charset="-122"/>
                <a:cs typeface="Arial" pitchFamily="34" charset="-120"/>
              </a:rPr>
              <a:t>Due Diligence 360°</a:t>
            </a:r>
            <a:endParaRPr lang="en-US" sz="4000" dirty="0"/>
          </a:p>
        </p:txBody>
      </p:sp>
      <p:sp>
        <p:nvSpPr>
          <p:cNvPr id="9" name="Text 7"/>
          <p:cNvSpPr/>
          <p:nvPr/>
        </p:nvSpPr>
        <p:spPr>
          <a:xfrm>
            <a:off x="320040" y="1783080"/>
            <a:ext cx="5577840" cy="640080"/>
          </a:xfrm>
          <a:prstGeom prst="rect">
            <a:avLst/>
          </a:prstGeom>
          <a:noFill/>
          <a:ln/>
        </p:spPr>
        <p:txBody>
          <a:bodyPr wrap="square" rtlCol="0" anchor="ctr"/>
          <a:lstStyle/>
          <a:p>
            <a:pPr marL="0" indent="0">
              <a:buNone/>
            </a:pPr>
            <a:r>
              <a:rPr lang="en-US" sz="2800" dirty="0">
                <a:solidFill>
                  <a:srgbClr val="C9A84C"/>
                </a:solidFill>
                <a:latin typeface="Arial" pitchFamily="34" charset="0"/>
                <a:ea typeface="Arial" pitchFamily="34" charset="-122"/>
                <a:cs typeface="Arial" pitchFamily="34" charset="-120"/>
              </a:rPr>
              <a:t>&amp; Compliance Solution</a:t>
            </a:r>
            <a:endParaRPr lang="en-US" sz="2800" dirty="0"/>
          </a:p>
        </p:txBody>
      </p:sp>
      <p:sp>
        <p:nvSpPr>
          <p:cNvPr id="10" name="Shape 8"/>
          <p:cNvSpPr/>
          <p:nvPr/>
        </p:nvSpPr>
        <p:spPr>
          <a:xfrm>
            <a:off x="320040" y="2560320"/>
            <a:ext cx="3200400" cy="45720"/>
          </a:xfrm>
          <a:prstGeom prst="rect">
            <a:avLst/>
          </a:prstGeom>
          <a:solidFill>
            <a:srgbClr val="C9A84C"/>
          </a:solidFill>
          <a:ln w="12700">
            <a:solidFill>
              <a:srgbClr val="C9A84C"/>
            </a:solidFill>
            <a:prstDash val="solid"/>
          </a:ln>
        </p:spPr>
        <p:txBody>
          <a:bodyPr/>
          <a:lstStyle/>
          <a:p>
            <a:endParaRPr lang="en-US"/>
          </a:p>
        </p:txBody>
      </p:sp>
      <p:sp>
        <p:nvSpPr>
          <p:cNvPr id="11" name="Text 9"/>
          <p:cNvSpPr/>
          <p:nvPr/>
        </p:nvSpPr>
        <p:spPr>
          <a:xfrm>
            <a:off x="320040" y="2697480"/>
            <a:ext cx="5577840" cy="502920"/>
          </a:xfrm>
          <a:prstGeom prst="rect">
            <a:avLst/>
          </a:prstGeom>
          <a:noFill/>
          <a:ln/>
        </p:spPr>
        <p:txBody>
          <a:bodyPr wrap="square" rtlCol="0" anchor="ctr"/>
          <a:lstStyle/>
          <a:p>
            <a:pPr marL="0" indent="0">
              <a:buNone/>
            </a:pPr>
            <a:r>
              <a:rPr lang="en-US" sz="2200" b="1" dirty="0">
                <a:solidFill>
                  <a:srgbClr val="FFFFFF"/>
                </a:solidFill>
                <a:latin typeface="Arial" pitchFamily="34" charset="0"/>
                <a:ea typeface="Arial" pitchFamily="34" charset="-122"/>
                <a:cs typeface="Arial" pitchFamily="34" charset="-120"/>
              </a:rPr>
              <a:t>Oil &amp; Gas Venezuela</a:t>
            </a:r>
            <a:endParaRPr lang="en-US" sz="2200" dirty="0"/>
          </a:p>
        </p:txBody>
      </p:sp>
      <p:sp>
        <p:nvSpPr>
          <p:cNvPr id="12" name="Text 10"/>
          <p:cNvSpPr/>
          <p:nvPr/>
        </p:nvSpPr>
        <p:spPr>
          <a:xfrm>
            <a:off x="320040" y="3246120"/>
            <a:ext cx="5669280" cy="457200"/>
          </a:xfrm>
          <a:prstGeom prst="rect">
            <a:avLst/>
          </a:prstGeom>
          <a:noFill/>
          <a:ln/>
        </p:spPr>
        <p:txBody>
          <a:bodyPr wrap="square" rtlCol="0" anchor="ctr"/>
          <a:lstStyle/>
          <a:p>
            <a:pPr marL="0" indent="0">
              <a:buNone/>
            </a:pPr>
            <a:r>
              <a:rPr lang="en-US" sz="1150" i="1" dirty="0">
                <a:solidFill>
                  <a:srgbClr val="A8C0D6"/>
                </a:solidFill>
                <a:latin typeface="Arial" pitchFamily="34" charset="0"/>
                <a:ea typeface="Arial" pitchFamily="34" charset="-122"/>
                <a:cs typeface="Arial" pitchFamily="34" charset="-120"/>
              </a:rPr>
              <a:t>Inteligencia Estratégica y Cumplimiento OFAC para Inversionistas Norteamericanos</a:t>
            </a:r>
            <a:endParaRPr lang="en-US" sz="1150" dirty="0"/>
          </a:p>
        </p:txBody>
      </p:sp>
      <p:sp>
        <p:nvSpPr>
          <p:cNvPr id="13" name="Text 11"/>
          <p:cNvSpPr/>
          <p:nvPr/>
        </p:nvSpPr>
        <p:spPr>
          <a:xfrm>
            <a:off x="320040" y="4709160"/>
            <a:ext cx="5486400" cy="365760"/>
          </a:xfrm>
          <a:prstGeom prst="rect">
            <a:avLst/>
          </a:prstGeom>
          <a:noFill/>
          <a:ln/>
        </p:spPr>
        <p:txBody>
          <a:bodyPr wrap="square" rtlCol="0" anchor="ctr"/>
          <a:lstStyle/>
          <a:p>
            <a:pPr marL="0" indent="0">
              <a:buNone/>
            </a:pPr>
            <a:r>
              <a:rPr lang="en-US" sz="900" b="1" dirty="0">
                <a:solidFill>
                  <a:srgbClr val="A8C0D6"/>
                </a:solidFill>
                <a:latin typeface="Arial" pitchFamily="34" charset="0"/>
                <a:ea typeface="Arial" pitchFamily="34" charset="-122"/>
                <a:cs typeface="Arial" pitchFamily="34" charset="-120"/>
              </a:rPr>
              <a:t>Confidencial — Solo para Inversionistas Autorizados</a:t>
            </a:r>
            <a:endParaRPr lang="en-US" sz="900" b="1" dirty="0"/>
          </a:p>
        </p:txBody>
      </p:sp>
      <p:sp>
        <p:nvSpPr>
          <p:cNvPr id="14" name="Text 12"/>
          <p:cNvSpPr/>
          <p:nvPr/>
        </p:nvSpPr>
        <p:spPr>
          <a:xfrm>
            <a:off x="6894576" y="3847040"/>
            <a:ext cx="2084832" cy="699197"/>
          </a:xfrm>
          <a:prstGeom prst="rect">
            <a:avLst/>
          </a:prstGeom>
          <a:noFill/>
          <a:ln/>
        </p:spPr>
        <p:txBody>
          <a:bodyPr wrap="square" rtlCol="0" anchor="ctr"/>
          <a:lstStyle/>
          <a:p>
            <a:pPr marL="0" indent="0">
              <a:buNone/>
            </a:pPr>
            <a:r>
              <a:rPr lang="es-419" sz="900" b="1" noProof="0" dirty="0">
                <a:solidFill>
                  <a:srgbClr val="A8C0D6"/>
                </a:solidFill>
                <a:latin typeface="Arial" pitchFamily="34" charset="0"/>
                <a:cs typeface="Arial" pitchFamily="34" charset="-120"/>
              </a:rPr>
              <a:t>Elaborado</a:t>
            </a:r>
            <a:r>
              <a:rPr lang="en-US" sz="900" b="1" dirty="0">
                <a:solidFill>
                  <a:srgbClr val="A8C0D6"/>
                </a:solidFill>
                <a:latin typeface="Arial" pitchFamily="34" charset="0"/>
                <a:cs typeface="Arial" pitchFamily="34" charset="-120"/>
              </a:rPr>
              <a:t> por:</a:t>
            </a:r>
          </a:p>
          <a:p>
            <a:pPr marL="0" indent="0">
              <a:buNone/>
            </a:pPr>
            <a:endParaRPr lang="en-US" sz="900" b="1" dirty="0">
              <a:solidFill>
                <a:srgbClr val="A8C0D6"/>
              </a:solidFill>
              <a:latin typeface="Arial" pitchFamily="34" charset="0"/>
              <a:cs typeface="Arial" pitchFamily="34" charset="-120"/>
            </a:endParaRPr>
          </a:p>
          <a:p>
            <a:pPr marL="171450" indent="-171450">
              <a:buFont typeface="Wingdings" panose="05000000000000000000" pitchFamily="2" charset="2"/>
              <a:buChar char="q"/>
            </a:pPr>
            <a:r>
              <a:rPr lang="en-US" sz="900" b="1" dirty="0">
                <a:solidFill>
                  <a:srgbClr val="A8C0D6"/>
                </a:solidFill>
                <a:latin typeface="Arial" pitchFamily="34" charset="0"/>
                <a:cs typeface="Arial" pitchFamily="34" charset="-120"/>
              </a:rPr>
              <a:t>Ingeniero, Keith Fernandez</a:t>
            </a:r>
          </a:p>
          <a:p>
            <a:pPr marL="171450" indent="-171450">
              <a:buFont typeface="Wingdings" panose="05000000000000000000" pitchFamily="2" charset="2"/>
              <a:buChar char="q"/>
            </a:pPr>
            <a:r>
              <a:rPr lang="en-US" sz="900" b="1" dirty="0">
                <a:solidFill>
                  <a:srgbClr val="A8C0D6"/>
                </a:solidFill>
                <a:latin typeface="Arial" pitchFamily="34" charset="0"/>
                <a:cs typeface="Arial" pitchFamily="34" charset="-120"/>
              </a:rPr>
              <a:t>Licenciado, David Colmenares</a:t>
            </a:r>
          </a:p>
          <a:p>
            <a:pPr marL="171450" indent="-171450">
              <a:buFont typeface="Wingdings" panose="05000000000000000000" pitchFamily="2" charset="2"/>
              <a:buChar char="q"/>
            </a:pPr>
            <a:r>
              <a:rPr lang="en-US" sz="900" b="1" dirty="0">
                <a:solidFill>
                  <a:srgbClr val="A8C0D6"/>
                </a:solidFill>
                <a:latin typeface="Arial" pitchFamily="34" charset="0"/>
                <a:cs typeface="Arial" pitchFamily="34" charset="-120"/>
              </a:rPr>
              <a:t>Msc. Pedro Barrueco</a:t>
            </a:r>
            <a:endParaRPr lang="en-US" sz="900" b="1" dirty="0"/>
          </a:p>
        </p:txBody>
      </p:sp>
      <p:sp>
        <p:nvSpPr>
          <p:cNvPr id="15" name="Text 13"/>
          <p:cNvSpPr/>
          <p:nvPr/>
        </p:nvSpPr>
        <p:spPr>
          <a:xfrm>
            <a:off x="6894576" y="1611630"/>
            <a:ext cx="2194560" cy="2011680"/>
          </a:xfrm>
          <a:prstGeom prst="rect">
            <a:avLst/>
          </a:prstGeom>
          <a:noFill/>
          <a:ln/>
        </p:spPr>
        <p:txBody>
          <a:bodyPr wrap="square" rtlCol="0" anchor="ctr"/>
          <a:lstStyle/>
          <a:p>
            <a:pPr marL="0" indent="0" algn="ctr">
              <a:lnSpc>
                <a:spcPct val="180000"/>
              </a:lnSpc>
              <a:buNone/>
            </a:pPr>
            <a:r>
              <a:rPr lang="en-US" sz="1400" b="1" dirty="0">
                <a:solidFill>
                  <a:srgbClr val="1A3A55"/>
                </a:solidFill>
              </a:rPr>
              <a:t>OFAC · FCPA · AML</a:t>
            </a:r>
            <a:endParaRPr lang="en-US" sz="1400" dirty="0"/>
          </a:p>
          <a:p>
            <a:pPr marL="0" indent="0" algn="ctr">
              <a:lnSpc>
                <a:spcPct val="180000"/>
              </a:lnSpc>
              <a:buNone/>
            </a:pPr>
            <a:r>
              <a:rPr lang="en-US" sz="1400" b="1" dirty="0">
                <a:solidFill>
                  <a:srgbClr val="1A3A55"/>
                </a:solidFill>
              </a:rPr>
              <a:t>PEP · SDN · EDD</a:t>
            </a:r>
            <a:endParaRPr lang="en-US" sz="1400" dirty="0"/>
          </a:p>
          <a:p>
            <a:pPr marL="0" indent="0" algn="ctr">
              <a:lnSpc>
                <a:spcPct val="180000"/>
              </a:lnSpc>
              <a:buNone/>
            </a:pPr>
            <a:r>
              <a:rPr lang="en-US" sz="1400" b="1" dirty="0">
                <a:solidFill>
                  <a:srgbClr val="1A3A55"/>
                </a:solidFill>
              </a:rPr>
              <a:t>VERI™ · FDD · MEA</a:t>
            </a:r>
            <a:endParaRPr lang="en-US" sz="1400" dirty="0"/>
          </a:p>
          <a:p>
            <a:pPr marL="0" indent="0" algn="ctr">
              <a:lnSpc>
                <a:spcPct val="180000"/>
              </a:lnSpc>
              <a:buNone/>
            </a:pPr>
            <a:r>
              <a:rPr lang="en-US" sz="1400" b="1" dirty="0">
                <a:solidFill>
                  <a:srgbClr val="1A3A55"/>
                </a:solidFill>
              </a:rPr>
              <a:t>CICM · ESG · KYC</a:t>
            </a:r>
            <a:endParaRPr lang="en-US" sz="1400" dirty="0"/>
          </a:p>
        </p:txBody>
      </p:sp>
      <p:pic>
        <p:nvPicPr>
          <p:cNvPr id="17" name="Imagen 16">
            <a:extLst>
              <a:ext uri="{FF2B5EF4-FFF2-40B4-BE49-F238E27FC236}">
                <a16:creationId xmlns:a16="http://schemas.microsoft.com/office/drawing/2014/main" id="{F615FC8B-786E-29BA-9BD2-46BCD1BA4303}"/>
              </a:ext>
            </a:extLst>
          </p:cNvPr>
          <p:cNvPicPr>
            <a:picLocks noChangeAspect="1"/>
          </p:cNvPicPr>
          <p:nvPr/>
        </p:nvPicPr>
        <p:blipFill>
          <a:blip r:embed="rId3"/>
          <a:stretch>
            <a:fillRect/>
          </a:stretch>
        </p:blipFill>
        <p:spPr>
          <a:xfrm>
            <a:off x="7238564" y="210471"/>
            <a:ext cx="1585396" cy="1453577"/>
          </a:xfrm>
          <a:prstGeom prst="ellipse">
            <a:avLst/>
          </a:prstGeom>
          <a:ln>
            <a:noFill/>
          </a:ln>
          <a:effectLst>
            <a:softEdge rad="112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4F4F4"/>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0B1E35"/>
          </a:solidFill>
          <a:ln w="12700">
            <a:solidFill>
              <a:srgbClr val="0B1E35"/>
            </a:solidFill>
            <a:prstDash val="solid"/>
          </a:ln>
        </p:spPr>
        <p:txBody>
          <a:bodyPr/>
          <a:lstStyle/>
          <a:p>
            <a:endParaRPr lang="en-US"/>
          </a:p>
        </p:txBody>
      </p:sp>
      <p:sp>
        <p:nvSpPr>
          <p:cNvPr id="3" name="Shape 1"/>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4" name="Text 2"/>
          <p:cNvSpPr/>
          <p:nvPr/>
        </p:nvSpPr>
        <p:spPr>
          <a:xfrm>
            <a:off x="320040" y="0"/>
            <a:ext cx="8686800" cy="868680"/>
          </a:xfrm>
          <a:prstGeom prst="rect">
            <a:avLst/>
          </a:prstGeom>
          <a:noFill/>
          <a:ln/>
        </p:spPr>
        <p:txBody>
          <a:bodyPr wrap="square" rtlCol="0" anchor="ctr"/>
          <a:lstStyle/>
          <a:p>
            <a:pPr marL="0" indent="0">
              <a:buNone/>
            </a:pPr>
            <a:r>
              <a:rPr lang="en-US" sz="1600" b="1" kern="0" spc="400" dirty="0">
                <a:solidFill>
                  <a:srgbClr val="FFFFFF"/>
                </a:solidFill>
              </a:rPr>
              <a:t>TABLA DE CONTENIDOS</a:t>
            </a:r>
            <a:endParaRPr lang="en-US" sz="1600" dirty="0"/>
          </a:p>
        </p:txBody>
      </p:sp>
      <p:sp>
        <p:nvSpPr>
          <p:cNvPr id="5" name="Shape 3"/>
          <p:cNvSpPr/>
          <p:nvPr/>
        </p:nvSpPr>
        <p:spPr>
          <a:xfrm>
            <a:off x="320040" y="1051560"/>
            <a:ext cx="8595360" cy="50292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6" name="Shape 4"/>
          <p:cNvSpPr/>
          <p:nvPr/>
        </p:nvSpPr>
        <p:spPr>
          <a:xfrm>
            <a:off x="320040" y="1051560"/>
            <a:ext cx="502920" cy="502920"/>
          </a:xfrm>
          <a:prstGeom prst="rect">
            <a:avLst/>
          </a:prstGeom>
          <a:solidFill>
            <a:srgbClr val="C9A84C"/>
          </a:solidFill>
          <a:ln w="12700">
            <a:solidFill>
              <a:srgbClr val="C9A84C"/>
            </a:solidFill>
            <a:prstDash val="solid"/>
          </a:ln>
        </p:spPr>
        <p:txBody>
          <a:bodyPr/>
          <a:lstStyle/>
          <a:p>
            <a:endParaRPr lang="en-US"/>
          </a:p>
        </p:txBody>
      </p:sp>
      <p:sp>
        <p:nvSpPr>
          <p:cNvPr id="7" name="Text 5"/>
          <p:cNvSpPr/>
          <p:nvPr/>
        </p:nvSpPr>
        <p:spPr>
          <a:xfrm>
            <a:off x="320040" y="1051560"/>
            <a:ext cx="502920" cy="502920"/>
          </a:xfrm>
          <a:prstGeom prst="rect">
            <a:avLst/>
          </a:prstGeom>
          <a:noFill/>
          <a:ln/>
        </p:spPr>
        <p:txBody>
          <a:bodyPr wrap="square" lIns="0" tIns="0" rIns="0" bIns="0" rtlCol="0" anchor="ctr"/>
          <a:lstStyle/>
          <a:p>
            <a:pPr marL="0" indent="0" algn="ctr">
              <a:buNone/>
            </a:pPr>
            <a:r>
              <a:rPr lang="en-US" sz="1300" b="1" dirty="0">
                <a:solidFill>
                  <a:srgbClr val="0B1E35"/>
                </a:solidFill>
              </a:rPr>
              <a:t>01</a:t>
            </a:r>
            <a:endParaRPr lang="en-US" sz="1300" dirty="0"/>
          </a:p>
        </p:txBody>
      </p:sp>
      <p:sp>
        <p:nvSpPr>
          <p:cNvPr id="8" name="Text 6"/>
          <p:cNvSpPr/>
          <p:nvPr/>
        </p:nvSpPr>
        <p:spPr>
          <a:xfrm>
            <a:off x="960120" y="1088136"/>
            <a:ext cx="5029200" cy="256032"/>
          </a:xfrm>
          <a:prstGeom prst="rect">
            <a:avLst/>
          </a:prstGeom>
          <a:noFill/>
          <a:ln/>
        </p:spPr>
        <p:txBody>
          <a:bodyPr wrap="square" rtlCol="0" anchor="ctr"/>
          <a:lstStyle/>
          <a:p>
            <a:pPr marL="0" indent="0">
              <a:buNone/>
            </a:pPr>
            <a:r>
              <a:rPr lang="en-US" sz="1100" b="1" dirty="0">
                <a:solidFill>
                  <a:srgbClr val="0B1E35"/>
                </a:solidFill>
              </a:rPr>
              <a:t>Contexto Estratégico y Oportunidad</a:t>
            </a:r>
            <a:endParaRPr lang="en-US" sz="1100" dirty="0"/>
          </a:p>
        </p:txBody>
      </p:sp>
      <p:sp>
        <p:nvSpPr>
          <p:cNvPr id="9" name="Text 7"/>
          <p:cNvSpPr/>
          <p:nvPr/>
        </p:nvSpPr>
        <p:spPr>
          <a:xfrm>
            <a:off x="960120" y="1298448"/>
            <a:ext cx="7772400" cy="201168"/>
          </a:xfrm>
          <a:prstGeom prst="rect">
            <a:avLst/>
          </a:prstGeom>
          <a:noFill/>
          <a:ln/>
        </p:spPr>
        <p:txBody>
          <a:bodyPr wrap="square" rtlCol="0" anchor="ctr"/>
          <a:lstStyle/>
          <a:p>
            <a:pPr marL="0" indent="0">
              <a:buNone/>
            </a:pPr>
            <a:r>
              <a:rPr lang="en-US" sz="850" dirty="0">
                <a:solidFill>
                  <a:srgbClr val="8E8E8E"/>
                </a:solidFill>
              </a:rPr>
              <a:t>La oportunidad energética venezolana y su complejidad operacional</a:t>
            </a:r>
            <a:endParaRPr lang="en-US" sz="850" dirty="0"/>
          </a:p>
        </p:txBody>
      </p:sp>
      <p:sp>
        <p:nvSpPr>
          <p:cNvPr id="10" name="Shape 8"/>
          <p:cNvSpPr/>
          <p:nvPr/>
        </p:nvSpPr>
        <p:spPr>
          <a:xfrm>
            <a:off x="320040" y="1627632"/>
            <a:ext cx="8595360" cy="502920"/>
          </a:xfrm>
          <a:prstGeom prst="rect">
            <a:avLst/>
          </a:prstGeom>
          <a:solidFill>
            <a:srgbClr val="EAEAEA"/>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11" name="Shape 9"/>
          <p:cNvSpPr/>
          <p:nvPr/>
        </p:nvSpPr>
        <p:spPr>
          <a:xfrm>
            <a:off x="320040" y="1627632"/>
            <a:ext cx="502920" cy="502920"/>
          </a:xfrm>
          <a:prstGeom prst="rect">
            <a:avLst/>
          </a:prstGeom>
          <a:solidFill>
            <a:srgbClr val="C9A84C"/>
          </a:solidFill>
          <a:ln w="12700">
            <a:solidFill>
              <a:srgbClr val="C9A84C"/>
            </a:solidFill>
            <a:prstDash val="solid"/>
          </a:ln>
        </p:spPr>
        <p:txBody>
          <a:bodyPr/>
          <a:lstStyle/>
          <a:p>
            <a:endParaRPr lang="en-US"/>
          </a:p>
        </p:txBody>
      </p:sp>
      <p:sp>
        <p:nvSpPr>
          <p:cNvPr id="12" name="Text 10"/>
          <p:cNvSpPr/>
          <p:nvPr/>
        </p:nvSpPr>
        <p:spPr>
          <a:xfrm>
            <a:off x="320040" y="1627632"/>
            <a:ext cx="502920" cy="502920"/>
          </a:xfrm>
          <a:prstGeom prst="rect">
            <a:avLst/>
          </a:prstGeom>
          <a:noFill/>
          <a:ln/>
        </p:spPr>
        <p:txBody>
          <a:bodyPr wrap="square" lIns="0" tIns="0" rIns="0" bIns="0" rtlCol="0" anchor="ctr"/>
          <a:lstStyle/>
          <a:p>
            <a:pPr marL="0" indent="0" algn="ctr">
              <a:buNone/>
            </a:pPr>
            <a:r>
              <a:rPr lang="en-US" sz="1300" b="1" dirty="0">
                <a:solidFill>
                  <a:srgbClr val="0B1E35"/>
                </a:solidFill>
              </a:rPr>
              <a:t>02</a:t>
            </a:r>
            <a:endParaRPr lang="en-US" sz="1300" dirty="0"/>
          </a:p>
        </p:txBody>
      </p:sp>
      <p:sp>
        <p:nvSpPr>
          <p:cNvPr id="13" name="Text 11"/>
          <p:cNvSpPr/>
          <p:nvPr/>
        </p:nvSpPr>
        <p:spPr>
          <a:xfrm>
            <a:off x="960120" y="1664208"/>
            <a:ext cx="5029200" cy="256032"/>
          </a:xfrm>
          <a:prstGeom prst="rect">
            <a:avLst/>
          </a:prstGeom>
          <a:noFill/>
          <a:ln/>
        </p:spPr>
        <p:txBody>
          <a:bodyPr wrap="square" rtlCol="0" anchor="ctr"/>
          <a:lstStyle/>
          <a:p>
            <a:pPr marL="0" indent="0">
              <a:buNone/>
            </a:pPr>
            <a:r>
              <a:rPr lang="en-US" sz="1100" b="1" dirty="0">
                <a:solidFill>
                  <a:srgbClr val="0B1E35"/>
                </a:solidFill>
              </a:rPr>
              <a:t>El Nuevo Marco Regulatorio OFAC</a:t>
            </a:r>
            <a:endParaRPr lang="en-US" sz="1100" dirty="0"/>
          </a:p>
        </p:txBody>
      </p:sp>
      <p:sp>
        <p:nvSpPr>
          <p:cNvPr id="14" name="Text 12"/>
          <p:cNvSpPr/>
          <p:nvPr/>
        </p:nvSpPr>
        <p:spPr>
          <a:xfrm>
            <a:off x="960120" y="1874520"/>
            <a:ext cx="7772400" cy="201168"/>
          </a:xfrm>
          <a:prstGeom prst="rect">
            <a:avLst/>
          </a:prstGeom>
          <a:noFill/>
          <a:ln/>
        </p:spPr>
        <p:txBody>
          <a:bodyPr wrap="square" rtlCol="0" anchor="ctr"/>
          <a:lstStyle/>
          <a:p>
            <a:pPr marL="0" indent="0">
              <a:buNone/>
            </a:pPr>
            <a:r>
              <a:rPr lang="en-US" sz="850" dirty="0">
                <a:solidFill>
                  <a:srgbClr val="8E8E8E"/>
                </a:solidFill>
              </a:rPr>
              <a:t>Licencias Generales de febrero 2026: GL-30B a GL-50A</a:t>
            </a:r>
            <a:endParaRPr lang="en-US" sz="850" dirty="0"/>
          </a:p>
        </p:txBody>
      </p:sp>
      <p:sp>
        <p:nvSpPr>
          <p:cNvPr id="15" name="Shape 13"/>
          <p:cNvSpPr/>
          <p:nvPr/>
        </p:nvSpPr>
        <p:spPr>
          <a:xfrm>
            <a:off x="320040" y="2203704"/>
            <a:ext cx="8595360" cy="50292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16" name="Shape 14"/>
          <p:cNvSpPr/>
          <p:nvPr/>
        </p:nvSpPr>
        <p:spPr>
          <a:xfrm>
            <a:off x="320040" y="2203704"/>
            <a:ext cx="502920" cy="502920"/>
          </a:xfrm>
          <a:prstGeom prst="rect">
            <a:avLst/>
          </a:prstGeom>
          <a:solidFill>
            <a:srgbClr val="C9A84C"/>
          </a:solidFill>
          <a:ln w="12700">
            <a:solidFill>
              <a:srgbClr val="C9A84C"/>
            </a:solidFill>
            <a:prstDash val="solid"/>
          </a:ln>
        </p:spPr>
        <p:txBody>
          <a:bodyPr/>
          <a:lstStyle/>
          <a:p>
            <a:endParaRPr lang="en-US"/>
          </a:p>
        </p:txBody>
      </p:sp>
      <p:sp>
        <p:nvSpPr>
          <p:cNvPr id="17" name="Text 15"/>
          <p:cNvSpPr/>
          <p:nvPr/>
        </p:nvSpPr>
        <p:spPr>
          <a:xfrm>
            <a:off x="320040" y="2203704"/>
            <a:ext cx="502920" cy="502920"/>
          </a:xfrm>
          <a:prstGeom prst="rect">
            <a:avLst/>
          </a:prstGeom>
          <a:noFill/>
          <a:ln/>
        </p:spPr>
        <p:txBody>
          <a:bodyPr wrap="square" lIns="0" tIns="0" rIns="0" bIns="0" rtlCol="0" anchor="ctr"/>
          <a:lstStyle/>
          <a:p>
            <a:pPr marL="0" indent="0" algn="ctr">
              <a:buNone/>
            </a:pPr>
            <a:r>
              <a:rPr lang="en-US" sz="1300" b="1" dirty="0">
                <a:solidFill>
                  <a:srgbClr val="0B1E35"/>
                </a:solidFill>
              </a:rPr>
              <a:t>03</a:t>
            </a:r>
            <a:endParaRPr lang="en-US" sz="1300" dirty="0"/>
          </a:p>
        </p:txBody>
      </p:sp>
      <p:sp>
        <p:nvSpPr>
          <p:cNvPr id="18" name="Text 16"/>
          <p:cNvSpPr/>
          <p:nvPr/>
        </p:nvSpPr>
        <p:spPr>
          <a:xfrm>
            <a:off x="960120" y="2240280"/>
            <a:ext cx="5029200" cy="256032"/>
          </a:xfrm>
          <a:prstGeom prst="rect">
            <a:avLst/>
          </a:prstGeom>
          <a:noFill/>
          <a:ln/>
        </p:spPr>
        <p:txBody>
          <a:bodyPr wrap="square" rtlCol="0" anchor="ctr"/>
          <a:lstStyle/>
          <a:p>
            <a:pPr marL="0" indent="0">
              <a:buNone/>
            </a:pPr>
            <a:r>
              <a:rPr lang="en-US" sz="1100" b="1" dirty="0">
                <a:solidFill>
                  <a:srgbClr val="0B1E35"/>
                </a:solidFill>
              </a:rPr>
              <a:t>Nuestra Propuesta de Valor</a:t>
            </a:r>
            <a:endParaRPr lang="en-US" sz="1100" dirty="0"/>
          </a:p>
        </p:txBody>
      </p:sp>
      <p:sp>
        <p:nvSpPr>
          <p:cNvPr id="19" name="Text 17"/>
          <p:cNvSpPr/>
          <p:nvPr/>
        </p:nvSpPr>
        <p:spPr>
          <a:xfrm>
            <a:off x="960120" y="2450592"/>
            <a:ext cx="7772400" cy="201168"/>
          </a:xfrm>
          <a:prstGeom prst="rect">
            <a:avLst/>
          </a:prstGeom>
          <a:noFill/>
          <a:ln/>
        </p:spPr>
        <p:txBody>
          <a:bodyPr wrap="square" rtlCol="0" anchor="ctr"/>
          <a:lstStyle/>
          <a:p>
            <a:pPr marL="0" indent="0">
              <a:buNone/>
            </a:pPr>
            <a:r>
              <a:rPr lang="en-US" sz="850" dirty="0">
                <a:solidFill>
                  <a:srgbClr val="8E8E8E"/>
                </a:solidFill>
              </a:rPr>
              <a:t>Por qué la consultoría tradicional resulta insuficiente</a:t>
            </a:r>
            <a:endParaRPr lang="en-US" sz="850" dirty="0"/>
          </a:p>
        </p:txBody>
      </p:sp>
      <p:sp>
        <p:nvSpPr>
          <p:cNvPr id="20" name="Shape 18"/>
          <p:cNvSpPr/>
          <p:nvPr/>
        </p:nvSpPr>
        <p:spPr>
          <a:xfrm>
            <a:off x="320040" y="2779776"/>
            <a:ext cx="8595360" cy="502920"/>
          </a:xfrm>
          <a:prstGeom prst="rect">
            <a:avLst/>
          </a:prstGeom>
          <a:solidFill>
            <a:srgbClr val="EAEAEA"/>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21" name="Shape 19"/>
          <p:cNvSpPr/>
          <p:nvPr/>
        </p:nvSpPr>
        <p:spPr>
          <a:xfrm>
            <a:off x="320040" y="2779776"/>
            <a:ext cx="502920" cy="502920"/>
          </a:xfrm>
          <a:prstGeom prst="rect">
            <a:avLst/>
          </a:prstGeom>
          <a:solidFill>
            <a:srgbClr val="C9A84C"/>
          </a:solidFill>
          <a:ln w="12700">
            <a:solidFill>
              <a:srgbClr val="C9A84C"/>
            </a:solidFill>
            <a:prstDash val="solid"/>
          </a:ln>
        </p:spPr>
        <p:txBody>
          <a:bodyPr/>
          <a:lstStyle/>
          <a:p>
            <a:endParaRPr lang="en-US"/>
          </a:p>
        </p:txBody>
      </p:sp>
      <p:sp>
        <p:nvSpPr>
          <p:cNvPr id="22" name="Text 20"/>
          <p:cNvSpPr/>
          <p:nvPr/>
        </p:nvSpPr>
        <p:spPr>
          <a:xfrm>
            <a:off x="320040" y="2779776"/>
            <a:ext cx="502920" cy="502920"/>
          </a:xfrm>
          <a:prstGeom prst="rect">
            <a:avLst/>
          </a:prstGeom>
          <a:noFill/>
          <a:ln/>
        </p:spPr>
        <p:txBody>
          <a:bodyPr wrap="square" lIns="0" tIns="0" rIns="0" bIns="0" rtlCol="0" anchor="ctr"/>
          <a:lstStyle/>
          <a:p>
            <a:pPr marL="0" indent="0" algn="ctr">
              <a:buNone/>
            </a:pPr>
            <a:r>
              <a:rPr lang="en-US" sz="1300" b="1" dirty="0">
                <a:solidFill>
                  <a:srgbClr val="0B1E35"/>
                </a:solidFill>
              </a:rPr>
              <a:t>04</a:t>
            </a:r>
            <a:endParaRPr lang="en-US" sz="1300" dirty="0"/>
          </a:p>
        </p:txBody>
      </p:sp>
      <p:sp>
        <p:nvSpPr>
          <p:cNvPr id="23" name="Text 21"/>
          <p:cNvSpPr/>
          <p:nvPr/>
        </p:nvSpPr>
        <p:spPr>
          <a:xfrm>
            <a:off x="960120" y="2816352"/>
            <a:ext cx="5029200" cy="256032"/>
          </a:xfrm>
          <a:prstGeom prst="rect">
            <a:avLst/>
          </a:prstGeom>
          <a:noFill/>
          <a:ln/>
        </p:spPr>
        <p:txBody>
          <a:bodyPr wrap="square" rtlCol="0" anchor="ctr"/>
          <a:lstStyle/>
          <a:p>
            <a:pPr marL="0" indent="0">
              <a:buNone/>
            </a:pPr>
            <a:r>
              <a:rPr lang="en-US" sz="1100" b="1" dirty="0">
                <a:solidFill>
                  <a:srgbClr val="0B1E35"/>
                </a:solidFill>
              </a:rPr>
              <a:t>Portafolio de Servicios</a:t>
            </a:r>
            <a:endParaRPr lang="en-US" sz="1100" dirty="0"/>
          </a:p>
        </p:txBody>
      </p:sp>
      <p:sp>
        <p:nvSpPr>
          <p:cNvPr id="24" name="Text 22"/>
          <p:cNvSpPr/>
          <p:nvPr/>
        </p:nvSpPr>
        <p:spPr>
          <a:xfrm>
            <a:off x="960120" y="3026664"/>
            <a:ext cx="7772400" cy="201168"/>
          </a:xfrm>
          <a:prstGeom prst="rect">
            <a:avLst/>
          </a:prstGeom>
          <a:noFill/>
          <a:ln/>
        </p:spPr>
        <p:txBody>
          <a:bodyPr wrap="square" rtlCol="0" anchor="ctr"/>
          <a:lstStyle/>
          <a:p>
            <a:pPr marL="0" indent="0">
              <a:buNone/>
            </a:pPr>
            <a:r>
              <a:rPr lang="en-US" sz="850" dirty="0">
                <a:solidFill>
                  <a:srgbClr val="8E8E8E"/>
                </a:solidFill>
              </a:rPr>
              <a:t>5 pilares: Corporativo · Sanciones · Riesgo Político · Operacional · Integridad</a:t>
            </a:r>
            <a:endParaRPr lang="en-US" sz="850" dirty="0"/>
          </a:p>
        </p:txBody>
      </p:sp>
      <p:sp>
        <p:nvSpPr>
          <p:cNvPr id="25" name="Shape 23"/>
          <p:cNvSpPr/>
          <p:nvPr/>
        </p:nvSpPr>
        <p:spPr>
          <a:xfrm>
            <a:off x="320040" y="3355848"/>
            <a:ext cx="8595360" cy="50292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26" name="Shape 24"/>
          <p:cNvSpPr/>
          <p:nvPr/>
        </p:nvSpPr>
        <p:spPr>
          <a:xfrm>
            <a:off x="320040" y="3355848"/>
            <a:ext cx="502920" cy="502920"/>
          </a:xfrm>
          <a:prstGeom prst="rect">
            <a:avLst/>
          </a:prstGeom>
          <a:solidFill>
            <a:srgbClr val="C9A84C"/>
          </a:solidFill>
          <a:ln w="12700">
            <a:solidFill>
              <a:srgbClr val="C9A84C"/>
            </a:solidFill>
            <a:prstDash val="solid"/>
          </a:ln>
        </p:spPr>
        <p:txBody>
          <a:bodyPr/>
          <a:lstStyle/>
          <a:p>
            <a:endParaRPr lang="en-US"/>
          </a:p>
        </p:txBody>
      </p:sp>
      <p:sp>
        <p:nvSpPr>
          <p:cNvPr id="27" name="Text 25"/>
          <p:cNvSpPr/>
          <p:nvPr/>
        </p:nvSpPr>
        <p:spPr>
          <a:xfrm>
            <a:off x="320040" y="3355848"/>
            <a:ext cx="502920" cy="502920"/>
          </a:xfrm>
          <a:prstGeom prst="rect">
            <a:avLst/>
          </a:prstGeom>
          <a:noFill/>
          <a:ln/>
        </p:spPr>
        <p:txBody>
          <a:bodyPr wrap="square" lIns="0" tIns="0" rIns="0" bIns="0" rtlCol="0" anchor="ctr"/>
          <a:lstStyle/>
          <a:p>
            <a:pPr marL="0" indent="0" algn="ctr">
              <a:buNone/>
            </a:pPr>
            <a:r>
              <a:rPr lang="en-US" sz="1300" b="1" dirty="0">
                <a:solidFill>
                  <a:srgbClr val="0B1E35"/>
                </a:solidFill>
              </a:rPr>
              <a:t>05</a:t>
            </a:r>
            <a:endParaRPr lang="en-US" sz="1300" dirty="0"/>
          </a:p>
        </p:txBody>
      </p:sp>
      <p:sp>
        <p:nvSpPr>
          <p:cNvPr id="28" name="Text 26"/>
          <p:cNvSpPr/>
          <p:nvPr/>
        </p:nvSpPr>
        <p:spPr>
          <a:xfrm>
            <a:off x="960120" y="3392424"/>
            <a:ext cx="5029200" cy="256032"/>
          </a:xfrm>
          <a:prstGeom prst="rect">
            <a:avLst/>
          </a:prstGeom>
          <a:noFill/>
          <a:ln/>
        </p:spPr>
        <p:txBody>
          <a:bodyPr wrap="square" rtlCol="0" anchor="ctr"/>
          <a:lstStyle/>
          <a:p>
            <a:pPr marL="0" indent="0">
              <a:buNone/>
            </a:pPr>
            <a:r>
              <a:rPr lang="en-US" sz="1100" b="1" dirty="0">
                <a:solidFill>
                  <a:srgbClr val="0B1E35"/>
                </a:solidFill>
              </a:rPr>
              <a:t>Modelo de Negocio — Estructura por Niveles</a:t>
            </a:r>
            <a:endParaRPr lang="en-US" sz="1100" dirty="0"/>
          </a:p>
        </p:txBody>
      </p:sp>
      <p:sp>
        <p:nvSpPr>
          <p:cNvPr id="29" name="Text 27"/>
          <p:cNvSpPr/>
          <p:nvPr/>
        </p:nvSpPr>
        <p:spPr>
          <a:xfrm>
            <a:off x="960120" y="3602736"/>
            <a:ext cx="7772400" cy="201168"/>
          </a:xfrm>
          <a:prstGeom prst="rect">
            <a:avLst/>
          </a:prstGeom>
          <a:noFill/>
          <a:ln/>
        </p:spPr>
        <p:txBody>
          <a:bodyPr wrap="square" rtlCol="0" anchor="ctr"/>
          <a:lstStyle/>
          <a:p>
            <a:pPr marL="0" indent="0">
              <a:buNone/>
            </a:pPr>
            <a:r>
              <a:rPr lang="en-US" sz="850" dirty="0">
                <a:solidFill>
                  <a:srgbClr val="8E8E8E"/>
                </a:solidFill>
              </a:rPr>
              <a:t>4 niveles modulares: MEA · VERI™ · FDD · CICM</a:t>
            </a:r>
            <a:endParaRPr lang="en-US" sz="850" dirty="0"/>
          </a:p>
        </p:txBody>
      </p:sp>
      <p:sp>
        <p:nvSpPr>
          <p:cNvPr id="30" name="Shape 28"/>
          <p:cNvSpPr/>
          <p:nvPr/>
        </p:nvSpPr>
        <p:spPr>
          <a:xfrm>
            <a:off x="320040" y="3931920"/>
            <a:ext cx="8595360" cy="502920"/>
          </a:xfrm>
          <a:prstGeom prst="rect">
            <a:avLst/>
          </a:prstGeom>
          <a:solidFill>
            <a:srgbClr val="EAEAEA"/>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31" name="Shape 29"/>
          <p:cNvSpPr/>
          <p:nvPr/>
        </p:nvSpPr>
        <p:spPr>
          <a:xfrm>
            <a:off x="320040" y="3931920"/>
            <a:ext cx="502920" cy="502920"/>
          </a:xfrm>
          <a:prstGeom prst="rect">
            <a:avLst/>
          </a:prstGeom>
          <a:solidFill>
            <a:srgbClr val="C9A84C"/>
          </a:solidFill>
          <a:ln w="12700">
            <a:solidFill>
              <a:srgbClr val="C9A84C"/>
            </a:solidFill>
            <a:prstDash val="solid"/>
          </a:ln>
        </p:spPr>
        <p:txBody>
          <a:bodyPr/>
          <a:lstStyle/>
          <a:p>
            <a:endParaRPr lang="en-US"/>
          </a:p>
        </p:txBody>
      </p:sp>
      <p:sp>
        <p:nvSpPr>
          <p:cNvPr id="32" name="Text 30"/>
          <p:cNvSpPr/>
          <p:nvPr/>
        </p:nvSpPr>
        <p:spPr>
          <a:xfrm>
            <a:off x="320040" y="3931920"/>
            <a:ext cx="502920" cy="502920"/>
          </a:xfrm>
          <a:prstGeom prst="rect">
            <a:avLst/>
          </a:prstGeom>
          <a:noFill/>
          <a:ln/>
        </p:spPr>
        <p:txBody>
          <a:bodyPr wrap="square" lIns="0" tIns="0" rIns="0" bIns="0" rtlCol="0" anchor="ctr"/>
          <a:lstStyle/>
          <a:p>
            <a:pPr marL="0" indent="0" algn="ctr">
              <a:buNone/>
            </a:pPr>
            <a:r>
              <a:rPr lang="en-US" sz="1300" b="1" dirty="0">
                <a:solidFill>
                  <a:srgbClr val="0B1E35"/>
                </a:solidFill>
              </a:rPr>
              <a:t>06</a:t>
            </a:r>
            <a:endParaRPr lang="en-US" sz="1300" dirty="0"/>
          </a:p>
        </p:txBody>
      </p:sp>
      <p:sp>
        <p:nvSpPr>
          <p:cNvPr id="33" name="Text 31"/>
          <p:cNvSpPr/>
          <p:nvPr/>
        </p:nvSpPr>
        <p:spPr>
          <a:xfrm>
            <a:off x="960120" y="3968496"/>
            <a:ext cx="5029200" cy="256032"/>
          </a:xfrm>
          <a:prstGeom prst="rect">
            <a:avLst/>
          </a:prstGeom>
          <a:noFill/>
          <a:ln/>
        </p:spPr>
        <p:txBody>
          <a:bodyPr wrap="square" rtlCol="0" anchor="ctr"/>
          <a:lstStyle/>
          <a:p>
            <a:pPr marL="0" indent="0">
              <a:buNone/>
            </a:pPr>
            <a:r>
              <a:rPr lang="en-US" sz="1100" b="1" dirty="0">
                <a:solidFill>
                  <a:srgbClr val="0B1E35"/>
                </a:solidFill>
              </a:rPr>
              <a:t>Entregables</a:t>
            </a:r>
            <a:endParaRPr lang="en-US" sz="1100" dirty="0"/>
          </a:p>
        </p:txBody>
      </p:sp>
      <p:sp>
        <p:nvSpPr>
          <p:cNvPr id="34" name="Text 32"/>
          <p:cNvSpPr/>
          <p:nvPr/>
        </p:nvSpPr>
        <p:spPr>
          <a:xfrm>
            <a:off x="960120" y="4178808"/>
            <a:ext cx="7772400" cy="201168"/>
          </a:xfrm>
          <a:prstGeom prst="rect">
            <a:avLst/>
          </a:prstGeom>
          <a:noFill/>
          <a:ln/>
        </p:spPr>
        <p:txBody>
          <a:bodyPr wrap="square" rtlCol="0" anchor="ctr"/>
          <a:lstStyle/>
          <a:p>
            <a:pPr marL="0" indent="0">
              <a:buNone/>
            </a:pPr>
            <a:r>
              <a:rPr lang="en-US" sz="850" dirty="0">
                <a:solidFill>
                  <a:srgbClr val="8E8E8E"/>
                </a:solidFill>
              </a:rPr>
              <a:t>Informes de inteligencia, mapas de riesgo, certificaciones de cumplimiento</a:t>
            </a:r>
            <a:endParaRPr lang="en-US" sz="850" dirty="0"/>
          </a:p>
        </p:txBody>
      </p:sp>
      <p:sp>
        <p:nvSpPr>
          <p:cNvPr id="35" name="Shape 33"/>
          <p:cNvSpPr/>
          <p:nvPr/>
        </p:nvSpPr>
        <p:spPr>
          <a:xfrm>
            <a:off x="320040" y="4507992"/>
            <a:ext cx="8595360" cy="50292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36" name="Shape 34"/>
          <p:cNvSpPr/>
          <p:nvPr/>
        </p:nvSpPr>
        <p:spPr>
          <a:xfrm>
            <a:off x="320040" y="4507992"/>
            <a:ext cx="502920" cy="502920"/>
          </a:xfrm>
          <a:prstGeom prst="rect">
            <a:avLst/>
          </a:prstGeom>
          <a:solidFill>
            <a:srgbClr val="C9A84C"/>
          </a:solidFill>
          <a:ln w="12700">
            <a:solidFill>
              <a:srgbClr val="C9A84C"/>
            </a:solidFill>
            <a:prstDash val="solid"/>
          </a:ln>
        </p:spPr>
        <p:txBody>
          <a:bodyPr/>
          <a:lstStyle/>
          <a:p>
            <a:endParaRPr lang="en-US"/>
          </a:p>
        </p:txBody>
      </p:sp>
      <p:sp>
        <p:nvSpPr>
          <p:cNvPr id="37" name="Text 35"/>
          <p:cNvSpPr/>
          <p:nvPr/>
        </p:nvSpPr>
        <p:spPr>
          <a:xfrm>
            <a:off x="320040" y="4507992"/>
            <a:ext cx="502920" cy="502920"/>
          </a:xfrm>
          <a:prstGeom prst="rect">
            <a:avLst/>
          </a:prstGeom>
          <a:noFill/>
          <a:ln/>
        </p:spPr>
        <p:txBody>
          <a:bodyPr wrap="square" lIns="0" tIns="0" rIns="0" bIns="0" rtlCol="0" anchor="ctr"/>
          <a:lstStyle/>
          <a:p>
            <a:pPr marL="0" indent="0" algn="ctr">
              <a:buNone/>
            </a:pPr>
            <a:r>
              <a:rPr lang="en-US" sz="1300" b="1" dirty="0">
                <a:solidFill>
                  <a:srgbClr val="0B1E35"/>
                </a:solidFill>
              </a:rPr>
              <a:t>07</a:t>
            </a:r>
            <a:endParaRPr lang="en-US" sz="1300" dirty="0"/>
          </a:p>
        </p:txBody>
      </p:sp>
      <p:sp>
        <p:nvSpPr>
          <p:cNvPr id="38" name="Text 36"/>
          <p:cNvSpPr/>
          <p:nvPr/>
        </p:nvSpPr>
        <p:spPr>
          <a:xfrm>
            <a:off x="960120" y="4544568"/>
            <a:ext cx="5029200" cy="256032"/>
          </a:xfrm>
          <a:prstGeom prst="rect">
            <a:avLst/>
          </a:prstGeom>
          <a:noFill/>
          <a:ln/>
        </p:spPr>
        <p:txBody>
          <a:bodyPr wrap="square" rtlCol="0" anchor="ctr"/>
          <a:lstStyle/>
          <a:p>
            <a:pPr marL="0" indent="0">
              <a:buNone/>
            </a:pPr>
            <a:r>
              <a:rPr lang="en-US" sz="1100" b="1" dirty="0">
                <a:solidFill>
                  <a:srgbClr val="0B1E35"/>
                </a:solidFill>
              </a:rPr>
              <a:t>¿Por Qué Ahora? — El Caso de Inversión</a:t>
            </a:r>
            <a:endParaRPr lang="en-US" sz="1100" dirty="0"/>
          </a:p>
        </p:txBody>
      </p:sp>
      <p:sp>
        <p:nvSpPr>
          <p:cNvPr id="39" name="Text 37"/>
          <p:cNvSpPr/>
          <p:nvPr/>
        </p:nvSpPr>
        <p:spPr>
          <a:xfrm>
            <a:off x="960120" y="4754880"/>
            <a:ext cx="7772400" cy="201168"/>
          </a:xfrm>
          <a:prstGeom prst="rect">
            <a:avLst/>
          </a:prstGeom>
          <a:noFill/>
          <a:ln/>
        </p:spPr>
        <p:txBody>
          <a:bodyPr wrap="square" rtlCol="0" anchor="ctr"/>
          <a:lstStyle/>
          <a:p>
            <a:pPr marL="0" indent="0">
              <a:buNone/>
            </a:pPr>
            <a:r>
              <a:rPr lang="en-US" sz="850" dirty="0">
                <a:solidFill>
                  <a:srgbClr val="8E8E8E"/>
                </a:solidFill>
              </a:rPr>
              <a:t>Timing de mercado, ventaja competitiva, protección del retorno</a:t>
            </a:r>
            <a:endParaRPr lang="en-US" sz="8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1005840"/>
          </a:xfrm>
          <a:prstGeom prst="rect">
            <a:avLst/>
          </a:prstGeom>
          <a:solidFill>
            <a:srgbClr val="0B1E35"/>
          </a:solidFill>
          <a:ln w="12700">
            <a:solidFill>
              <a:srgbClr val="0B1E35"/>
            </a:solidFill>
            <a:prstDash val="solid"/>
          </a:ln>
        </p:spPr>
        <p:txBody>
          <a:bodyPr/>
          <a:lstStyle/>
          <a:p>
            <a:endParaRPr lang="en-US"/>
          </a:p>
        </p:txBody>
      </p:sp>
      <p:sp>
        <p:nvSpPr>
          <p:cNvPr id="3" name="Shape 1"/>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4" name="Shape 2"/>
          <p:cNvSpPr/>
          <p:nvPr/>
        </p:nvSpPr>
        <p:spPr>
          <a:xfrm>
            <a:off x="0" y="1005840"/>
            <a:ext cx="9144000" cy="54864"/>
          </a:xfrm>
          <a:prstGeom prst="rect">
            <a:avLst/>
          </a:prstGeom>
          <a:solidFill>
            <a:srgbClr val="C9A84C"/>
          </a:solidFill>
          <a:ln w="12700">
            <a:solidFill>
              <a:srgbClr val="C9A84C"/>
            </a:solidFill>
            <a:prstDash val="solid"/>
          </a:ln>
        </p:spPr>
        <p:txBody>
          <a:bodyPr/>
          <a:lstStyle/>
          <a:p>
            <a:endParaRPr lang="en-US"/>
          </a:p>
        </p:txBody>
      </p:sp>
      <p:sp>
        <p:nvSpPr>
          <p:cNvPr id="5" name="Text 3"/>
          <p:cNvSpPr/>
          <p:nvPr/>
        </p:nvSpPr>
        <p:spPr>
          <a:xfrm>
            <a:off x="320040" y="0"/>
            <a:ext cx="8686800" cy="1005840"/>
          </a:xfrm>
          <a:prstGeom prst="rect">
            <a:avLst/>
          </a:prstGeom>
          <a:noFill/>
          <a:ln/>
        </p:spPr>
        <p:txBody>
          <a:bodyPr wrap="square" rtlCol="0" anchor="ctr"/>
          <a:lstStyle/>
          <a:p>
            <a:pPr marL="0" indent="0">
              <a:buNone/>
            </a:pPr>
            <a:r>
              <a:rPr lang="en-US" sz="1500" b="1" kern="0" spc="200" dirty="0">
                <a:solidFill>
                  <a:srgbClr val="FFFFFF"/>
                </a:solidFill>
              </a:rPr>
              <a:t>01  |  CONTEXTO ESTRATÉGICO Y OPORTUNIDAD</a:t>
            </a:r>
            <a:endParaRPr lang="en-US" sz="1500" dirty="0"/>
          </a:p>
        </p:txBody>
      </p:sp>
      <p:sp>
        <p:nvSpPr>
          <p:cNvPr id="6" name="Shape 4"/>
          <p:cNvSpPr/>
          <p:nvPr/>
        </p:nvSpPr>
        <p:spPr>
          <a:xfrm>
            <a:off x="320040" y="1234440"/>
            <a:ext cx="2057400" cy="1005840"/>
          </a:xfrm>
          <a:prstGeom prst="rect">
            <a:avLst/>
          </a:prstGeom>
          <a:solidFill>
            <a:srgbClr val="0B1E35"/>
          </a:solidFill>
          <a:ln w="12700">
            <a:solidFill>
              <a:srgbClr val="0B1E35"/>
            </a:solidFill>
            <a:prstDash val="solid"/>
          </a:ln>
          <a:effectLst>
            <a:outerShdw blurRad="101600" dist="38100" dir="8100000" algn="bl" rotWithShape="0">
              <a:srgbClr val="000000">
                <a:alpha val="18000"/>
              </a:srgbClr>
            </a:outerShdw>
          </a:effectLst>
        </p:spPr>
        <p:txBody>
          <a:bodyPr/>
          <a:lstStyle/>
          <a:p>
            <a:endParaRPr lang="en-US"/>
          </a:p>
        </p:txBody>
      </p:sp>
      <p:sp>
        <p:nvSpPr>
          <p:cNvPr id="7" name="Shape 5"/>
          <p:cNvSpPr/>
          <p:nvPr/>
        </p:nvSpPr>
        <p:spPr>
          <a:xfrm>
            <a:off x="320040" y="1234440"/>
            <a:ext cx="2057400" cy="64008"/>
          </a:xfrm>
          <a:prstGeom prst="rect">
            <a:avLst/>
          </a:prstGeom>
          <a:solidFill>
            <a:srgbClr val="C9A84C"/>
          </a:solidFill>
          <a:ln w="12700">
            <a:solidFill>
              <a:srgbClr val="C9A84C"/>
            </a:solidFill>
            <a:prstDash val="solid"/>
          </a:ln>
        </p:spPr>
        <p:txBody>
          <a:bodyPr/>
          <a:lstStyle/>
          <a:p>
            <a:endParaRPr lang="en-US"/>
          </a:p>
        </p:txBody>
      </p:sp>
      <p:sp>
        <p:nvSpPr>
          <p:cNvPr id="8" name="Text 6"/>
          <p:cNvSpPr/>
          <p:nvPr/>
        </p:nvSpPr>
        <p:spPr>
          <a:xfrm>
            <a:off x="320040" y="1298448"/>
            <a:ext cx="2057400" cy="502920"/>
          </a:xfrm>
          <a:prstGeom prst="rect">
            <a:avLst/>
          </a:prstGeom>
          <a:noFill/>
          <a:ln/>
        </p:spPr>
        <p:txBody>
          <a:bodyPr wrap="square" rtlCol="0" anchor="ctr"/>
          <a:lstStyle/>
          <a:p>
            <a:pPr marL="0" indent="0" algn="ctr">
              <a:buNone/>
            </a:pPr>
            <a:r>
              <a:rPr lang="en-US" sz="2200" b="1" dirty="0">
                <a:solidFill>
                  <a:srgbClr val="C9A84C"/>
                </a:solidFill>
              </a:rPr>
              <a:t>N.º 1</a:t>
            </a:r>
            <a:endParaRPr lang="en-US" sz="2200" dirty="0"/>
          </a:p>
        </p:txBody>
      </p:sp>
      <p:sp>
        <p:nvSpPr>
          <p:cNvPr id="9" name="Text 7"/>
          <p:cNvSpPr/>
          <p:nvPr/>
        </p:nvSpPr>
        <p:spPr>
          <a:xfrm>
            <a:off x="320040" y="1755648"/>
            <a:ext cx="2057400" cy="438912"/>
          </a:xfrm>
          <a:prstGeom prst="rect">
            <a:avLst/>
          </a:prstGeom>
          <a:noFill/>
          <a:ln/>
        </p:spPr>
        <p:txBody>
          <a:bodyPr wrap="square" rtlCol="0" anchor="t"/>
          <a:lstStyle/>
          <a:p>
            <a:pPr marL="0" indent="0" algn="ctr">
              <a:buNone/>
            </a:pPr>
            <a:r>
              <a:rPr lang="en-US" sz="850" dirty="0">
                <a:solidFill>
                  <a:srgbClr val="C0D8EC"/>
                </a:solidFill>
              </a:rPr>
              <a:t>Mayores reservas probadas de petróleo del mundo</a:t>
            </a:r>
            <a:endParaRPr lang="en-US" sz="850" dirty="0"/>
          </a:p>
        </p:txBody>
      </p:sp>
      <p:sp>
        <p:nvSpPr>
          <p:cNvPr id="10" name="Shape 8"/>
          <p:cNvSpPr/>
          <p:nvPr/>
        </p:nvSpPr>
        <p:spPr>
          <a:xfrm>
            <a:off x="2532888" y="1234440"/>
            <a:ext cx="2057400" cy="1005840"/>
          </a:xfrm>
          <a:prstGeom prst="rect">
            <a:avLst/>
          </a:prstGeom>
          <a:solidFill>
            <a:srgbClr val="0B1E35"/>
          </a:solidFill>
          <a:ln w="12700">
            <a:solidFill>
              <a:srgbClr val="0B1E35"/>
            </a:solidFill>
            <a:prstDash val="solid"/>
          </a:ln>
          <a:effectLst>
            <a:outerShdw blurRad="101600" dist="38100" dir="8100000" algn="bl" rotWithShape="0">
              <a:srgbClr val="000000">
                <a:alpha val="18000"/>
              </a:srgbClr>
            </a:outerShdw>
          </a:effectLst>
        </p:spPr>
        <p:txBody>
          <a:bodyPr/>
          <a:lstStyle/>
          <a:p>
            <a:endParaRPr lang="en-US"/>
          </a:p>
        </p:txBody>
      </p:sp>
      <p:sp>
        <p:nvSpPr>
          <p:cNvPr id="11" name="Shape 9"/>
          <p:cNvSpPr/>
          <p:nvPr/>
        </p:nvSpPr>
        <p:spPr>
          <a:xfrm>
            <a:off x="2532888" y="1234440"/>
            <a:ext cx="2057400" cy="64008"/>
          </a:xfrm>
          <a:prstGeom prst="rect">
            <a:avLst/>
          </a:prstGeom>
          <a:solidFill>
            <a:srgbClr val="C9A84C"/>
          </a:solidFill>
          <a:ln w="12700">
            <a:solidFill>
              <a:srgbClr val="C9A84C"/>
            </a:solidFill>
            <a:prstDash val="solid"/>
          </a:ln>
        </p:spPr>
        <p:txBody>
          <a:bodyPr/>
          <a:lstStyle/>
          <a:p>
            <a:endParaRPr lang="en-US"/>
          </a:p>
        </p:txBody>
      </p:sp>
      <p:sp>
        <p:nvSpPr>
          <p:cNvPr id="12" name="Text 10"/>
          <p:cNvSpPr/>
          <p:nvPr/>
        </p:nvSpPr>
        <p:spPr>
          <a:xfrm>
            <a:off x="2532888" y="1298448"/>
            <a:ext cx="2057400" cy="502920"/>
          </a:xfrm>
          <a:prstGeom prst="rect">
            <a:avLst/>
          </a:prstGeom>
          <a:noFill/>
          <a:ln/>
        </p:spPr>
        <p:txBody>
          <a:bodyPr wrap="square" rtlCol="0" anchor="ctr"/>
          <a:lstStyle/>
          <a:p>
            <a:pPr marL="0" indent="0" algn="ctr">
              <a:buNone/>
            </a:pPr>
            <a:r>
              <a:rPr lang="en-US" sz="2200" b="1" dirty="0">
                <a:solidFill>
                  <a:srgbClr val="C9A84C"/>
                </a:solidFill>
              </a:rPr>
              <a:t>$150B+</a:t>
            </a:r>
            <a:endParaRPr lang="en-US" sz="2200" dirty="0"/>
          </a:p>
        </p:txBody>
      </p:sp>
      <p:sp>
        <p:nvSpPr>
          <p:cNvPr id="13" name="Text 11"/>
          <p:cNvSpPr/>
          <p:nvPr/>
        </p:nvSpPr>
        <p:spPr>
          <a:xfrm>
            <a:off x="2532888" y="1755648"/>
            <a:ext cx="2057400" cy="438912"/>
          </a:xfrm>
          <a:prstGeom prst="rect">
            <a:avLst/>
          </a:prstGeom>
          <a:noFill/>
          <a:ln/>
        </p:spPr>
        <p:txBody>
          <a:bodyPr wrap="square" rtlCol="0" anchor="t"/>
          <a:lstStyle/>
          <a:p>
            <a:pPr marL="0" indent="0" algn="ctr">
              <a:buNone/>
            </a:pPr>
            <a:r>
              <a:rPr lang="en-US" sz="850" dirty="0">
                <a:solidFill>
                  <a:srgbClr val="C0D8EC"/>
                </a:solidFill>
              </a:rPr>
              <a:t>Inversión estimada para restaurar la producción</a:t>
            </a:r>
            <a:endParaRPr lang="en-US" sz="850" dirty="0"/>
          </a:p>
        </p:txBody>
      </p:sp>
      <p:sp>
        <p:nvSpPr>
          <p:cNvPr id="14" name="Shape 12"/>
          <p:cNvSpPr/>
          <p:nvPr/>
        </p:nvSpPr>
        <p:spPr>
          <a:xfrm>
            <a:off x="4745736" y="1234440"/>
            <a:ext cx="2057400" cy="1005840"/>
          </a:xfrm>
          <a:prstGeom prst="rect">
            <a:avLst/>
          </a:prstGeom>
          <a:solidFill>
            <a:srgbClr val="0B1E35"/>
          </a:solidFill>
          <a:ln w="12700">
            <a:solidFill>
              <a:srgbClr val="0B1E35"/>
            </a:solidFill>
            <a:prstDash val="solid"/>
          </a:ln>
          <a:effectLst>
            <a:outerShdw blurRad="101600" dist="38100" dir="8100000" algn="bl" rotWithShape="0">
              <a:srgbClr val="000000">
                <a:alpha val="18000"/>
              </a:srgbClr>
            </a:outerShdw>
          </a:effectLst>
        </p:spPr>
        <p:txBody>
          <a:bodyPr/>
          <a:lstStyle/>
          <a:p>
            <a:endParaRPr lang="en-US"/>
          </a:p>
        </p:txBody>
      </p:sp>
      <p:sp>
        <p:nvSpPr>
          <p:cNvPr id="15" name="Shape 13"/>
          <p:cNvSpPr/>
          <p:nvPr/>
        </p:nvSpPr>
        <p:spPr>
          <a:xfrm>
            <a:off x="4745736" y="1234440"/>
            <a:ext cx="2057400" cy="64008"/>
          </a:xfrm>
          <a:prstGeom prst="rect">
            <a:avLst/>
          </a:prstGeom>
          <a:solidFill>
            <a:srgbClr val="C9A84C"/>
          </a:solidFill>
          <a:ln w="12700">
            <a:solidFill>
              <a:srgbClr val="C9A84C"/>
            </a:solidFill>
            <a:prstDash val="solid"/>
          </a:ln>
        </p:spPr>
        <p:txBody>
          <a:bodyPr/>
          <a:lstStyle/>
          <a:p>
            <a:endParaRPr lang="en-US"/>
          </a:p>
        </p:txBody>
      </p:sp>
      <p:sp>
        <p:nvSpPr>
          <p:cNvPr id="16" name="Text 14"/>
          <p:cNvSpPr/>
          <p:nvPr/>
        </p:nvSpPr>
        <p:spPr>
          <a:xfrm>
            <a:off x="4745736" y="1298448"/>
            <a:ext cx="2057400" cy="502920"/>
          </a:xfrm>
          <a:prstGeom prst="rect">
            <a:avLst/>
          </a:prstGeom>
          <a:noFill/>
          <a:ln/>
        </p:spPr>
        <p:txBody>
          <a:bodyPr wrap="square" rtlCol="0" anchor="ctr"/>
          <a:lstStyle/>
          <a:p>
            <a:pPr marL="0" indent="0" algn="ctr">
              <a:buNone/>
            </a:pPr>
            <a:r>
              <a:rPr lang="en-US" sz="2200" b="1" dirty="0">
                <a:solidFill>
                  <a:srgbClr val="C9A84C"/>
                </a:solidFill>
              </a:rPr>
              <a:t>2026</a:t>
            </a:r>
            <a:endParaRPr lang="en-US" sz="2200" dirty="0"/>
          </a:p>
        </p:txBody>
      </p:sp>
      <p:sp>
        <p:nvSpPr>
          <p:cNvPr id="17" name="Text 15"/>
          <p:cNvSpPr/>
          <p:nvPr/>
        </p:nvSpPr>
        <p:spPr>
          <a:xfrm>
            <a:off x="4745736" y="1755648"/>
            <a:ext cx="2057400" cy="438912"/>
          </a:xfrm>
          <a:prstGeom prst="rect">
            <a:avLst/>
          </a:prstGeom>
          <a:noFill/>
          <a:ln/>
        </p:spPr>
        <p:txBody>
          <a:bodyPr wrap="square" rtlCol="0" anchor="t"/>
          <a:lstStyle/>
          <a:p>
            <a:pPr marL="0" indent="0" algn="ctr">
              <a:buNone/>
            </a:pPr>
            <a:r>
              <a:rPr lang="en-US" sz="850" dirty="0">
                <a:solidFill>
                  <a:srgbClr val="C0D8EC"/>
                </a:solidFill>
              </a:rPr>
              <a:t>Primera ventana formal de inversión EE. UU. desde 2019</a:t>
            </a:r>
            <a:endParaRPr lang="en-US" sz="850" dirty="0"/>
          </a:p>
        </p:txBody>
      </p:sp>
      <p:sp>
        <p:nvSpPr>
          <p:cNvPr id="18" name="Shape 16"/>
          <p:cNvSpPr/>
          <p:nvPr/>
        </p:nvSpPr>
        <p:spPr>
          <a:xfrm>
            <a:off x="6958584" y="1234440"/>
            <a:ext cx="2057400" cy="1005840"/>
          </a:xfrm>
          <a:prstGeom prst="rect">
            <a:avLst/>
          </a:prstGeom>
          <a:solidFill>
            <a:srgbClr val="0B1E35"/>
          </a:solidFill>
          <a:ln w="12700">
            <a:solidFill>
              <a:srgbClr val="0B1E35"/>
            </a:solidFill>
            <a:prstDash val="solid"/>
          </a:ln>
          <a:effectLst>
            <a:outerShdw blurRad="101600" dist="38100" dir="8100000" algn="bl" rotWithShape="0">
              <a:srgbClr val="000000">
                <a:alpha val="18000"/>
              </a:srgbClr>
            </a:outerShdw>
          </a:effectLst>
        </p:spPr>
        <p:txBody>
          <a:bodyPr/>
          <a:lstStyle/>
          <a:p>
            <a:endParaRPr lang="en-US"/>
          </a:p>
        </p:txBody>
      </p:sp>
      <p:sp>
        <p:nvSpPr>
          <p:cNvPr id="19" name="Shape 17"/>
          <p:cNvSpPr/>
          <p:nvPr/>
        </p:nvSpPr>
        <p:spPr>
          <a:xfrm>
            <a:off x="6958584" y="1234440"/>
            <a:ext cx="2057400" cy="64008"/>
          </a:xfrm>
          <a:prstGeom prst="rect">
            <a:avLst/>
          </a:prstGeom>
          <a:solidFill>
            <a:srgbClr val="C9A84C"/>
          </a:solidFill>
          <a:ln w="12700">
            <a:solidFill>
              <a:srgbClr val="C9A84C"/>
            </a:solidFill>
            <a:prstDash val="solid"/>
          </a:ln>
        </p:spPr>
        <p:txBody>
          <a:bodyPr/>
          <a:lstStyle/>
          <a:p>
            <a:endParaRPr lang="en-US"/>
          </a:p>
        </p:txBody>
      </p:sp>
      <p:sp>
        <p:nvSpPr>
          <p:cNvPr id="20" name="Text 18"/>
          <p:cNvSpPr/>
          <p:nvPr/>
        </p:nvSpPr>
        <p:spPr>
          <a:xfrm>
            <a:off x="6958584" y="1298448"/>
            <a:ext cx="2057400" cy="502920"/>
          </a:xfrm>
          <a:prstGeom prst="rect">
            <a:avLst/>
          </a:prstGeom>
          <a:noFill/>
          <a:ln/>
        </p:spPr>
        <p:txBody>
          <a:bodyPr wrap="square" rtlCol="0" anchor="ctr"/>
          <a:lstStyle/>
          <a:p>
            <a:pPr marL="0" indent="0" algn="ctr">
              <a:buNone/>
            </a:pPr>
            <a:r>
              <a:rPr lang="en-US" sz="2200" b="1" dirty="0">
                <a:solidFill>
                  <a:srgbClr val="C9A84C"/>
                </a:solidFill>
              </a:rPr>
              <a:t>5 LGs</a:t>
            </a:r>
            <a:endParaRPr lang="en-US" sz="2200" dirty="0"/>
          </a:p>
        </p:txBody>
      </p:sp>
      <p:sp>
        <p:nvSpPr>
          <p:cNvPr id="21" name="Text 19"/>
          <p:cNvSpPr/>
          <p:nvPr/>
        </p:nvSpPr>
        <p:spPr>
          <a:xfrm>
            <a:off x="6958584" y="1755648"/>
            <a:ext cx="2057400" cy="438912"/>
          </a:xfrm>
          <a:prstGeom prst="rect">
            <a:avLst/>
          </a:prstGeom>
          <a:noFill/>
          <a:ln/>
        </p:spPr>
        <p:txBody>
          <a:bodyPr wrap="square" rtlCol="0" anchor="t"/>
          <a:lstStyle/>
          <a:p>
            <a:pPr marL="0" indent="0" algn="ctr">
              <a:buNone/>
            </a:pPr>
            <a:r>
              <a:rPr lang="en-US" sz="850" dirty="0">
                <a:solidFill>
                  <a:srgbClr val="C0D8EC"/>
                </a:solidFill>
              </a:rPr>
              <a:t>Nuevas Licencias Generales OFAC emitidas feb. 2026</a:t>
            </a:r>
            <a:endParaRPr lang="en-US" sz="850" dirty="0"/>
          </a:p>
        </p:txBody>
      </p:sp>
      <p:sp>
        <p:nvSpPr>
          <p:cNvPr id="22" name="Text 20"/>
          <p:cNvSpPr/>
          <p:nvPr/>
        </p:nvSpPr>
        <p:spPr>
          <a:xfrm>
            <a:off x="320040" y="2423160"/>
            <a:ext cx="4114800" cy="2468880"/>
          </a:xfrm>
          <a:prstGeom prst="rect">
            <a:avLst/>
          </a:prstGeom>
          <a:noFill/>
          <a:ln/>
        </p:spPr>
        <p:txBody>
          <a:bodyPr wrap="square" rtlCol="0" anchor="t"/>
          <a:lstStyle/>
          <a:p>
            <a:pPr marL="0" indent="0">
              <a:lnSpc>
                <a:spcPct val="130000"/>
              </a:lnSpc>
              <a:buNone/>
            </a:pPr>
            <a:r>
              <a:rPr lang="en-US" sz="1100" b="1" dirty="0">
                <a:solidFill>
                  <a:srgbClr val="0B1E35"/>
                </a:solidFill>
              </a:rPr>
              <a:t>La Oportunidad</a:t>
            </a:r>
            <a:endParaRPr lang="en-US" sz="1100" dirty="0"/>
          </a:p>
          <a:p>
            <a:pPr marL="0" indent="0" algn="just">
              <a:lnSpc>
                <a:spcPct val="130000"/>
              </a:lnSpc>
              <a:buNone/>
            </a:pPr>
            <a:r>
              <a:rPr lang="en-US" sz="950" dirty="0">
                <a:solidFill>
                  <a:srgbClr val="1E1E1E"/>
                </a:solidFill>
              </a:rPr>
              <a:t>
Venezuela posee las mayores reservas probadas de petróleo del mundo. La reactivación de la inversión energética estadounidense —habilitada formalmente por las Licencias OFAC de febrero 2026— representa una de las ventanas de entrada a mercados emergentes más significativas de la década.
</a:t>
            </a:r>
            <a:endParaRPr lang="en-US" sz="1100" dirty="0"/>
          </a:p>
          <a:p>
            <a:pPr marL="0" indent="0">
              <a:lnSpc>
                <a:spcPct val="130000"/>
              </a:lnSpc>
              <a:buNone/>
            </a:pPr>
            <a:r>
              <a:rPr lang="en-US" sz="1100" b="1" dirty="0">
                <a:solidFill>
                  <a:srgbClr val="0B1E35"/>
                </a:solidFill>
              </a:rPr>
              <a:t>La Complejidad</a:t>
            </a:r>
            <a:endParaRPr lang="en-US" sz="1100" dirty="0"/>
          </a:p>
          <a:p>
            <a:pPr marL="0" indent="0">
              <a:lnSpc>
                <a:spcPct val="130000"/>
              </a:lnSpc>
              <a:buNone/>
            </a:pPr>
            <a:endParaRPr lang="en-US" sz="1100" dirty="0"/>
          </a:p>
          <a:p>
            <a:pPr marL="0" indent="0" algn="just">
              <a:lnSpc>
                <a:spcPct val="130000"/>
              </a:lnSpc>
              <a:buNone/>
            </a:pPr>
            <a:r>
              <a:rPr lang="en-US" sz="950" dirty="0">
                <a:solidFill>
                  <a:srgbClr val="1E1E1E"/>
                </a:solidFill>
              </a:rPr>
              <a:t>El éxito no depende únicamente de la capacidad financiera. Navegar este mercado requiere dominar la geopolítica, un régimen de sanciones dinámico, incertidumbre jurídica, exposición a PEP, redes de corrupción estructurales y requisitos de cumplimiento internacional en constante evolución.</a:t>
            </a:r>
            <a:endParaRPr lang="en-US" sz="1100" dirty="0"/>
          </a:p>
        </p:txBody>
      </p:sp>
      <p:sp>
        <p:nvSpPr>
          <p:cNvPr id="23" name="Shape 21"/>
          <p:cNvSpPr/>
          <p:nvPr/>
        </p:nvSpPr>
        <p:spPr>
          <a:xfrm>
            <a:off x="4663440" y="2423160"/>
            <a:ext cx="4206240" cy="329184"/>
          </a:xfrm>
          <a:prstGeom prst="rect">
            <a:avLst/>
          </a:prstGeom>
          <a:solidFill>
            <a:srgbClr val="F0F0F0"/>
          </a:solidFill>
          <a:ln w="6350">
            <a:solidFill>
              <a:srgbClr val="DDDDDD"/>
            </a:solidFill>
            <a:prstDash val="solid"/>
          </a:ln>
        </p:spPr>
        <p:txBody>
          <a:bodyPr/>
          <a:lstStyle/>
          <a:p>
            <a:endParaRPr lang="en-US"/>
          </a:p>
        </p:txBody>
      </p:sp>
      <p:sp>
        <p:nvSpPr>
          <p:cNvPr id="24" name="Shape 22"/>
          <p:cNvSpPr/>
          <p:nvPr/>
        </p:nvSpPr>
        <p:spPr>
          <a:xfrm>
            <a:off x="4663440" y="2423160"/>
            <a:ext cx="3869741" cy="329184"/>
          </a:xfrm>
          <a:prstGeom prst="rect">
            <a:avLst/>
          </a:prstGeom>
          <a:solidFill>
            <a:srgbClr val="C00000"/>
          </a:solidFill>
          <a:ln w="12700">
            <a:solidFill>
              <a:srgbClr val="E0E0E0"/>
            </a:solidFill>
            <a:prstDash val="solid"/>
          </a:ln>
        </p:spPr>
        <p:txBody>
          <a:bodyPr/>
          <a:lstStyle/>
          <a:p>
            <a:endParaRPr lang="en-US"/>
          </a:p>
        </p:txBody>
      </p:sp>
      <p:sp>
        <p:nvSpPr>
          <p:cNvPr id="25" name="Text 23"/>
          <p:cNvSpPr/>
          <p:nvPr/>
        </p:nvSpPr>
        <p:spPr>
          <a:xfrm>
            <a:off x="4709160" y="2423160"/>
            <a:ext cx="4114800" cy="329184"/>
          </a:xfrm>
          <a:prstGeom prst="rect">
            <a:avLst/>
          </a:prstGeom>
          <a:noFill/>
          <a:ln/>
        </p:spPr>
        <p:txBody>
          <a:bodyPr wrap="square" rtlCol="0" anchor="ctr"/>
          <a:lstStyle/>
          <a:p>
            <a:pPr marL="0" indent="0">
              <a:buNone/>
            </a:pPr>
            <a:r>
              <a:rPr lang="en-US" sz="850" b="1" dirty="0">
                <a:solidFill>
                  <a:srgbClr val="FFFFFF"/>
                </a:solidFill>
              </a:rPr>
              <a:t>Riesgo Geopolítico  92%</a:t>
            </a:r>
            <a:endParaRPr lang="en-US" sz="850" dirty="0"/>
          </a:p>
        </p:txBody>
      </p:sp>
      <p:sp>
        <p:nvSpPr>
          <p:cNvPr id="26" name="Shape 24"/>
          <p:cNvSpPr/>
          <p:nvPr/>
        </p:nvSpPr>
        <p:spPr>
          <a:xfrm>
            <a:off x="4663440" y="2807208"/>
            <a:ext cx="4206240" cy="329184"/>
          </a:xfrm>
          <a:prstGeom prst="rect">
            <a:avLst/>
          </a:prstGeom>
          <a:solidFill>
            <a:srgbClr val="F0F0F0"/>
          </a:solidFill>
          <a:ln w="6350">
            <a:solidFill>
              <a:srgbClr val="DDDDDD"/>
            </a:solidFill>
            <a:prstDash val="solid"/>
          </a:ln>
        </p:spPr>
        <p:txBody>
          <a:bodyPr/>
          <a:lstStyle/>
          <a:p>
            <a:endParaRPr lang="en-US"/>
          </a:p>
        </p:txBody>
      </p:sp>
      <p:sp>
        <p:nvSpPr>
          <p:cNvPr id="27" name="Shape 25"/>
          <p:cNvSpPr/>
          <p:nvPr/>
        </p:nvSpPr>
        <p:spPr>
          <a:xfrm>
            <a:off x="4663440" y="2807208"/>
            <a:ext cx="3701491" cy="329184"/>
          </a:xfrm>
          <a:prstGeom prst="rect">
            <a:avLst/>
          </a:prstGeom>
          <a:solidFill>
            <a:srgbClr val="C00000"/>
          </a:solidFill>
          <a:ln w="12700">
            <a:solidFill>
              <a:srgbClr val="E0E0E0"/>
            </a:solidFill>
            <a:prstDash val="solid"/>
          </a:ln>
        </p:spPr>
        <p:txBody>
          <a:bodyPr/>
          <a:lstStyle/>
          <a:p>
            <a:endParaRPr lang="en-US"/>
          </a:p>
        </p:txBody>
      </p:sp>
      <p:sp>
        <p:nvSpPr>
          <p:cNvPr id="28" name="Text 26"/>
          <p:cNvSpPr/>
          <p:nvPr/>
        </p:nvSpPr>
        <p:spPr>
          <a:xfrm>
            <a:off x="4709160" y="2807208"/>
            <a:ext cx="4114800" cy="329184"/>
          </a:xfrm>
          <a:prstGeom prst="rect">
            <a:avLst/>
          </a:prstGeom>
          <a:noFill/>
          <a:ln/>
        </p:spPr>
        <p:txBody>
          <a:bodyPr wrap="square" rtlCol="0" anchor="ctr"/>
          <a:lstStyle/>
          <a:p>
            <a:pPr marL="0" indent="0">
              <a:buNone/>
            </a:pPr>
            <a:r>
              <a:rPr lang="en-US" sz="850" b="1" dirty="0">
                <a:solidFill>
                  <a:srgbClr val="FFFFFF"/>
                </a:solidFill>
              </a:rPr>
              <a:t>Régimen de Sanciones (OFAC)  88%</a:t>
            </a:r>
            <a:endParaRPr lang="en-US" sz="850" dirty="0"/>
          </a:p>
        </p:txBody>
      </p:sp>
      <p:sp>
        <p:nvSpPr>
          <p:cNvPr id="29" name="Shape 27"/>
          <p:cNvSpPr/>
          <p:nvPr/>
        </p:nvSpPr>
        <p:spPr>
          <a:xfrm>
            <a:off x="4663440" y="3191256"/>
            <a:ext cx="4206240" cy="329184"/>
          </a:xfrm>
          <a:prstGeom prst="rect">
            <a:avLst/>
          </a:prstGeom>
          <a:solidFill>
            <a:srgbClr val="F0F0F0"/>
          </a:solidFill>
          <a:ln w="6350">
            <a:solidFill>
              <a:srgbClr val="DDDDDD"/>
            </a:solidFill>
            <a:prstDash val="solid"/>
          </a:ln>
        </p:spPr>
        <p:txBody>
          <a:bodyPr/>
          <a:lstStyle/>
          <a:p>
            <a:endParaRPr lang="en-US"/>
          </a:p>
        </p:txBody>
      </p:sp>
      <p:sp>
        <p:nvSpPr>
          <p:cNvPr id="30" name="Shape 28"/>
          <p:cNvSpPr/>
          <p:nvPr/>
        </p:nvSpPr>
        <p:spPr>
          <a:xfrm>
            <a:off x="4663440" y="3191256"/>
            <a:ext cx="3280867" cy="329184"/>
          </a:xfrm>
          <a:prstGeom prst="rect">
            <a:avLst/>
          </a:prstGeom>
          <a:solidFill>
            <a:srgbClr val="C9A84C"/>
          </a:solidFill>
          <a:ln w="12700">
            <a:solidFill>
              <a:srgbClr val="E0E0E0"/>
            </a:solidFill>
            <a:prstDash val="solid"/>
          </a:ln>
        </p:spPr>
        <p:txBody>
          <a:bodyPr/>
          <a:lstStyle/>
          <a:p>
            <a:endParaRPr lang="en-US"/>
          </a:p>
        </p:txBody>
      </p:sp>
      <p:sp>
        <p:nvSpPr>
          <p:cNvPr id="31" name="Text 29"/>
          <p:cNvSpPr/>
          <p:nvPr/>
        </p:nvSpPr>
        <p:spPr>
          <a:xfrm>
            <a:off x="4709160" y="3191256"/>
            <a:ext cx="4114800" cy="329184"/>
          </a:xfrm>
          <a:prstGeom prst="rect">
            <a:avLst/>
          </a:prstGeom>
          <a:noFill/>
          <a:ln/>
        </p:spPr>
        <p:txBody>
          <a:bodyPr wrap="square" rtlCol="0" anchor="ctr"/>
          <a:lstStyle/>
          <a:p>
            <a:pPr marL="0" indent="0">
              <a:buNone/>
            </a:pPr>
            <a:r>
              <a:rPr lang="en-US" sz="850" dirty="0">
                <a:solidFill>
                  <a:srgbClr val="FFFFFF"/>
                </a:solidFill>
              </a:rPr>
              <a:t>Incertidumbre Jurídica  78%</a:t>
            </a:r>
            <a:endParaRPr lang="en-US" sz="850" dirty="0"/>
          </a:p>
        </p:txBody>
      </p:sp>
      <p:sp>
        <p:nvSpPr>
          <p:cNvPr id="32" name="Shape 30"/>
          <p:cNvSpPr/>
          <p:nvPr/>
        </p:nvSpPr>
        <p:spPr>
          <a:xfrm>
            <a:off x="4663440" y="3575304"/>
            <a:ext cx="4206240" cy="329184"/>
          </a:xfrm>
          <a:prstGeom prst="rect">
            <a:avLst/>
          </a:prstGeom>
          <a:solidFill>
            <a:srgbClr val="F0F0F0"/>
          </a:solidFill>
          <a:ln w="6350">
            <a:solidFill>
              <a:srgbClr val="DDDDDD"/>
            </a:solidFill>
            <a:prstDash val="solid"/>
          </a:ln>
        </p:spPr>
        <p:txBody>
          <a:bodyPr/>
          <a:lstStyle/>
          <a:p>
            <a:endParaRPr lang="en-US"/>
          </a:p>
        </p:txBody>
      </p:sp>
      <p:sp>
        <p:nvSpPr>
          <p:cNvPr id="33" name="Shape 31"/>
          <p:cNvSpPr/>
          <p:nvPr/>
        </p:nvSpPr>
        <p:spPr>
          <a:xfrm>
            <a:off x="4663440" y="3575304"/>
            <a:ext cx="3575304" cy="329184"/>
          </a:xfrm>
          <a:prstGeom prst="rect">
            <a:avLst/>
          </a:prstGeom>
          <a:solidFill>
            <a:srgbClr val="C9A84C"/>
          </a:solidFill>
          <a:ln w="12700">
            <a:solidFill>
              <a:srgbClr val="E0E0E0"/>
            </a:solidFill>
            <a:prstDash val="solid"/>
          </a:ln>
        </p:spPr>
        <p:txBody>
          <a:bodyPr/>
          <a:lstStyle/>
          <a:p>
            <a:endParaRPr lang="en-US"/>
          </a:p>
        </p:txBody>
      </p:sp>
      <p:sp>
        <p:nvSpPr>
          <p:cNvPr id="34" name="Text 32"/>
          <p:cNvSpPr/>
          <p:nvPr/>
        </p:nvSpPr>
        <p:spPr>
          <a:xfrm>
            <a:off x="4709160" y="3575304"/>
            <a:ext cx="4114800" cy="329184"/>
          </a:xfrm>
          <a:prstGeom prst="rect">
            <a:avLst/>
          </a:prstGeom>
          <a:noFill/>
          <a:ln/>
        </p:spPr>
        <p:txBody>
          <a:bodyPr wrap="square" rtlCol="0" anchor="ctr"/>
          <a:lstStyle/>
          <a:p>
            <a:pPr marL="0" indent="0">
              <a:buNone/>
            </a:pPr>
            <a:r>
              <a:rPr lang="en-US" sz="850" dirty="0">
                <a:solidFill>
                  <a:srgbClr val="FFFFFF"/>
                </a:solidFill>
              </a:rPr>
              <a:t>Exposición PEP  85%</a:t>
            </a:r>
            <a:endParaRPr lang="en-US" sz="850" dirty="0"/>
          </a:p>
        </p:txBody>
      </p:sp>
      <p:sp>
        <p:nvSpPr>
          <p:cNvPr id="35" name="Shape 33"/>
          <p:cNvSpPr/>
          <p:nvPr/>
        </p:nvSpPr>
        <p:spPr>
          <a:xfrm>
            <a:off x="4663440" y="3959352"/>
            <a:ext cx="4206240" cy="329184"/>
          </a:xfrm>
          <a:prstGeom prst="rect">
            <a:avLst/>
          </a:prstGeom>
          <a:solidFill>
            <a:srgbClr val="F0F0F0"/>
          </a:solidFill>
          <a:ln w="6350">
            <a:solidFill>
              <a:srgbClr val="DDDDDD"/>
            </a:solidFill>
            <a:prstDash val="solid"/>
          </a:ln>
        </p:spPr>
        <p:txBody>
          <a:bodyPr/>
          <a:lstStyle/>
          <a:p>
            <a:endParaRPr lang="en-US"/>
          </a:p>
        </p:txBody>
      </p:sp>
      <p:sp>
        <p:nvSpPr>
          <p:cNvPr id="36" name="Shape 34"/>
          <p:cNvSpPr/>
          <p:nvPr/>
        </p:nvSpPr>
        <p:spPr>
          <a:xfrm>
            <a:off x="4663440" y="3959352"/>
            <a:ext cx="3364992" cy="329184"/>
          </a:xfrm>
          <a:prstGeom prst="rect">
            <a:avLst/>
          </a:prstGeom>
          <a:solidFill>
            <a:srgbClr val="1A6B7C"/>
          </a:solidFill>
          <a:ln w="12700">
            <a:solidFill>
              <a:srgbClr val="E0E0E0"/>
            </a:solidFill>
            <a:prstDash val="solid"/>
          </a:ln>
        </p:spPr>
        <p:txBody>
          <a:bodyPr/>
          <a:lstStyle/>
          <a:p>
            <a:endParaRPr lang="en-US"/>
          </a:p>
        </p:txBody>
      </p:sp>
      <p:sp>
        <p:nvSpPr>
          <p:cNvPr id="37" name="Text 35"/>
          <p:cNvSpPr/>
          <p:nvPr/>
        </p:nvSpPr>
        <p:spPr>
          <a:xfrm>
            <a:off x="4709160" y="3959352"/>
            <a:ext cx="4114800" cy="329184"/>
          </a:xfrm>
          <a:prstGeom prst="rect">
            <a:avLst/>
          </a:prstGeom>
          <a:noFill/>
          <a:ln/>
        </p:spPr>
        <p:txBody>
          <a:bodyPr wrap="square" rtlCol="0" anchor="ctr"/>
          <a:lstStyle/>
          <a:p>
            <a:pPr marL="0" indent="0">
              <a:buNone/>
            </a:pPr>
            <a:r>
              <a:rPr lang="en-US" sz="850" dirty="0">
                <a:solidFill>
                  <a:srgbClr val="FFFFFF"/>
                </a:solidFill>
              </a:rPr>
              <a:t>Redes de Corrupción  80%</a:t>
            </a:r>
            <a:endParaRPr lang="en-US" sz="850" dirty="0"/>
          </a:p>
        </p:txBody>
      </p:sp>
      <p:sp>
        <p:nvSpPr>
          <p:cNvPr id="38" name="Shape 36"/>
          <p:cNvSpPr/>
          <p:nvPr/>
        </p:nvSpPr>
        <p:spPr>
          <a:xfrm>
            <a:off x="4663440" y="4343400"/>
            <a:ext cx="4206240" cy="329184"/>
          </a:xfrm>
          <a:prstGeom prst="rect">
            <a:avLst/>
          </a:prstGeom>
          <a:solidFill>
            <a:srgbClr val="F0F0F0"/>
          </a:solidFill>
          <a:ln w="6350">
            <a:solidFill>
              <a:srgbClr val="DDDDDD"/>
            </a:solidFill>
            <a:prstDash val="solid"/>
          </a:ln>
        </p:spPr>
        <p:txBody>
          <a:bodyPr/>
          <a:lstStyle/>
          <a:p>
            <a:endParaRPr lang="en-US"/>
          </a:p>
        </p:txBody>
      </p:sp>
      <p:sp>
        <p:nvSpPr>
          <p:cNvPr id="39" name="Shape 37"/>
          <p:cNvSpPr/>
          <p:nvPr/>
        </p:nvSpPr>
        <p:spPr>
          <a:xfrm>
            <a:off x="4663440" y="4343400"/>
            <a:ext cx="3112618" cy="329184"/>
          </a:xfrm>
          <a:prstGeom prst="rect">
            <a:avLst/>
          </a:prstGeom>
          <a:solidFill>
            <a:srgbClr val="1A6B7C"/>
          </a:solidFill>
          <a:ln w="12700">
            <a:solidFill>
              <a:srgbClr val="E0E0E0"/>
            </a:solidFill>
            <a:prstDash val="solid"/>
          </a:ln>
        </p:spPr>
        <p:txBody>
          <a:bodyPr/>
          <a:lstStyle/>
          <a:p>
            <a:endParaRPr lang="en-US"/>
          </a:p>
        </p:txBody>
      </p:sp>
      <p:sp>
        <p:nvSpPr>
          <p:cNvPr id="40" name="Text 38"/>
          <p:cNvSpPr/>
          <p:nvPr/>
        </p:nvSpPr>
        <p:spPr>
          <a:xfrm>
            <a:off x="4709160" y="4343400"/>
            <a:ext cx="4114800" cy="329184"/>
          </a:xfrm>
          <a:prstGeom prst="rect">
            <a:avLst/>
          </a:prstGeom>
          <a:noFill/>
          <a:ln/>
        </p:spPr>
        <p:txBody>
          <a:bodyPr wrap="square" rtlCol="0" anchor="ctr"/>
          <a:lstStyle/>
          <a:p>
            <a:pPr marL="0" indent="0">
              <a:buNone/>
            </a:pPr>
            <a:r>
              <a:rPr lang="en-US" sz="850" dirty="0">
                <a:solidFill>
                  <a:srgbClr val="FFFFFF"/>
                </a:solidFill>
              </a:rPr>
              <a:t>Vulnerabilidades Operativas  74%</a:t>
            </a:r>
            <a:endParaRPr lang="en-US" sz="850" dirty="0"/>
          </a:p>
        </p:txBody>
      </p:sp>
      <p:sp>
        <p:nvSpPr>
          <p:cNvPr id="41" name="Text 39"/>
          <p:cNvSpPr/>
          <p:nvPr/>
        </p:nvSpPr>
        <p:spPr>
          <a:xfrm>
            <a:off x="4663440" y="4754880"/>
            <a:ext cx="4206240" cy="228600"/>
          </a:xfrm>
          <a:prstGeom prst="rect">
            <a:avLst/>
          </a:prstGeom>
          <a:noFill/>
          <a:ln/>
        </p:spPr>
        <p:txBody>
          <a:bodyPr wrap="square" rtlCol="0" anchor="ctr"/>
          <a:lstStyle/>
          <a:p>
            <a:pPr marL="0" indent="0" algn="ctr">
              <a:buNone/>
            </a:pPr>
            <a:r>
              <a:rPr lang="en-US" sz="750" dirty="0">
                <a:solidFill>
                  <a:srgbClr val="8E8E8E"/>
                </a:solidFill>
              </a:rPr>
              <a:t>Índice de Intensidad de Riesgos — Sector Energético Venezuela</a:t>
            </a:r>
            <a:endParaRPr lang="en-US" sz="7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1005840"/>
          </a:xfrm>
          <a:prstGeom prst="rect">
            <a:avLst/>
          </a:prstGeom>
          <a:solidFill>
            <a:srgbClr val="0B1E35"/>
          </a:solidFill>
          <a:ln w="12700">
            <a:solidFill>
              <a:srgbClr val="0B1E35"/>
            </a:solidFill>
            <a:prstDash val="solid"/>
          </a:ln>
        </p:spPr>
        <p:txBody>
          <a:bodyPr/>
          <a:lstStyle/>
          <a:p>
            <a:endParaRPr lang="en-US"/>
          </a:p>
        </p:txBody>
      </p:sp>
      <p:sp>
        <p:nvSpPr>
          <p:cNvPr id="3" name="Shape 1"/>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4" name="Shape 2"/>
          <p:cNvSpPr/>
          <p:nvPr/>
        </p:nvSpPr>
        <p:spPr>
          <a:xfrm>
            <a:off x="0" y="1005840"/>
            <a:ext cx="9144000" cy="54864"/>
          </a:xfrm>
          <a:prstGeom prst="rect">
            <a:avLst/>
          </a:prstGeom>
          <a:solidFill>
            <a:srgbClr val="C9A84C"/>
          </a:solidFill>
          <a:ln w="12700">
            <a:solidFill>
              <a:srgbClr val="C9A84C"/>
            </a:solidFill>
            <a:prstDash val="solid"/>
          </a:ln>
        </p:spPr>
        <p:txBody>
          <a:bodyPr/>
          <a:lstStyle/>
          <a:p>
            <a:endParaRPr lang="en-US"/>
          </a:p>
        </p:txBody>
      </p:sp>
      <p:sp>
        <p:nvSpPr>
          <p:cNvPr id="5" name="Text 3"/>
          <p:cNvSpPr/>
          <p:nvPr/>
        </p:nvSpPr>
        <p:spPr>
          <a:xfrm>
            <a:off x="320040" y="0"/>
            <a:ext cx="8686800" cy="1005840"/>
          </a:xfrm>
          <a:prstGeom prst="rect">
            <a:avLst/>
          </a:prstGeom>
          <a:noFill/>
          <a:ln/>
        </p:spPr>
        <p:txBody>
          <a:bodyPr wrap="square" rtlCol="0" anchor="ctr"/>
          <a:lstStyle/>
          <a:p>
            <a:pPr marL="0" indent="0">
              <a:buNone/>
            </a:pPr>
            <a:r>
              <a:rPr lang="en-US" sz="1300" b="1" kern="0" spc="200" dirty="0">
                <a:solidFill>
                  <a:srgbClr val="FFFFFF"/>
                </a:solidFill>
              </a:rPr>
              <a:t>02  |  EL NUEVO MARCO REGULATORIO OFAC — FEBRERO 2026</a:t>
            </a:r>
            <a:endParaRPr lang="en-US" sz="1300" dirty="0"/>
          </a:p>
        </p:txBody>
      </p:sp>
      <p:sp>
        <p:nvSpPr>
          <p:cNvPr id="6" name="Shape 4"/>
          <p:cNvSpPr/>
          <p:nvPr/>
        </p:nvSpPr>
        <p:spPr>
          <a:xfrm>
            <a:off x="320040" y="1170432"/>
            <a:ext cx="8503920" cy="566928"/>
          </a:xfrm>
          <a:prstGeom prst="rect">
            <a:avLst/>
          </a:prstGeom>
          <a:solidFill>
            <a:srgbClr val="EFF5FB"/>
          </a:solidFill>
          <a:ln w="6350">
            <a:solidFill>
              <a:srgbClr val="B8D4EA"/>
            </a:solidFill>
            <a:prstDash val="solid"/>
          </a:ln>
        </p:spPr>
        <p:txBody>
          <a:bodyPr/>
          <a:lstStyle/>
          <a:p>
            <a:endParaRPr lang="en-US"/>
          </a:p>
        </p:txBody>
      </p:sp>
      <p:sp>
        <p:nvSpPr>
          <p:cNvPr id="7" name="Shape 5"/>
          <p:cNvSpPr/>
          <p:nvPr/>
        </p:nvSpPr>
        <p:spPr>
          <a:xfrm>
            <a:off x="320040" y="1170432"/>
            <a:ext cx="73152" cy="566928"/>
          </a:xfrm>
          <a:prstGeom prst="rect">
            <a:avLst/>
          </a:prstGeom>
          <a:solidFill>
            <a:srgbClr val="1A6B7C"/>
          </a:solidFill>
          <a:ln w="12700">
            <a:solidFill>
              <a:srgbClr val="1A6B7C"/>
            </a:solidFill>
            <a:prstDash val="solid"/>
          </a:ln>
        </p:spPr>
        <p:txBody>
          <a:bodyPr/>
          <a:lstStyle/>
          <a:p>
            <a:endParaRPr lang="en-US"/>
          </a:p>
        </p:txBody>
      </p:sp>
      <p:sp>
        <p:nvSpPr>
          <p:cNvPr id="8" name="Text 6"/>
          <p:cNvSpPr/>
          <p:nvPr/>
        </p:nvSpPr>
        <p:spPr>
          <a:xfrm>
            <a:off x="502920" y="1188720"/>
            <a:ext cx="8229600" cy="530352"/>
          </a:xfrm>
          <a:prstGeom prst="rect">
            <a:avLst/>
          </a:prstGeom>
          <a:noFill/>
          <a:ln/>
        </p:spPr>
        <p:txBody>
          <a:bodyPr wrap="square" rtlCol="0" anchor="ctr"/>
          <a:lstStyle/>
          <a:p>
            <a:pPr marL="0" indent="0" algn="just">
              <a:buNone/>
            </a:pPr>
            <a:r>
              <a:rPr lang="en-US" sz="1000" b="1" i="1" dirty="0">
                <a:solidFill>
                  <a:srgbClr val="1E1E1E"/>
                </a:solidFill>
              </a:rPr>
              <a:t>La emisión de las Licencias Generales GL-30B, GL-46A, GL-48, GL-49 y GL-50A (10–18 feb. 2026) representa la transformación más profunda del régimen de sanciones venezolano desde 2019 — abriendo formalmente la puerta a empresas energéticas estadounidenses para explorar, producir y comercializar hidrocarburos en Venezuela</a:t>
            </a:r>
            <a:r>
              <a:rPr lang="en-US" sz="900" i="1" dirty="0">
                <a:solidFill>
                  <a:srgbClr val="1E1E1E"/>
                </a:solidFill>
              </a:rPr>
              <a:t>.</a:t>
            </a:r>
            <a:endParaRPr lang="en-US" sz="900" dirty="0"/>
          </a:p>
        </p:txBody>
      </p:sp>
      <p:sp>
        <p:nvSpPr>
          <p:cNvPr id="9" name="Shape 7"/>
          <p:cNvSpPr/>
          <p:nvPr/>
        </p:nvSpPr>
        <p:spPr>
          <a:xfrm>
            <a:off x="320040" y="1920240"/>
            <a:ext cx="1627632" cy="1371600"/>
          </a:xfrm>
          <a:prstGeom prst="rect">
            <a:avLst/>
          </a:prstGeom>
          <a:solidFill>
            <a:srgbClr val="0B1E35"/>
          </a:solidFill>
          <a:ln w="12700">
            <a:solidFill>
              <a:srgbClr val="0B1E35"/>
            </a:solidFill>
            <a:prstDash val="solid"/>
          </a:ln>
          <a:effectLst>
            <a:outerShdw blurRad="101600" dist="38100" dir="8100000" algn="bl" rotWithShape="0">
              <a:srgbClr val="000000">
                <a:alpha val="18000"/>
              </a:srgbClr>
            </a:outerShdw>
          </a:effectLst>
        </p:spPr>
        <p:txBody>
          <a:bodyPr/>
          <a:lstStyle/>
          <a:p>
            <a:endParaRPr lang="en-US"/>
          </a:p>
        </p:txBody>
      </p:sp>
      <p:sp>
        <p:nvSpPr>
          <p:cNvPr id="10" name="Shape 8"/>
          <p:cNvSpPr/>
          <p:nvPr/>
        </p:nvSpPr>
        <p:spPr>
          <a:xfrm>
            <a:off x="320040" y="1920240"/>
            <a:ext cx="1627632" cy="365760"/>
          </a:xfrm>
          <a:prstGeom prst="rect">
            <a:avLst/>
          </a:prstGeom>
          <a:solidFill>
            <a:srgbClr val="C9A84C"/>
          </a:solidFill>
          <a:ln w="12700">
            <a:solidFill>
              <a:srgbClr val="C9A84C"/>
            </a:solidFill>
            <a:prstDash val="solid"/>
          </a:ln>
        </p:spPr>
        <p:txBody>
          <a:bodyPr/>
          <a:lstStyle/>
          <a:p>
            <a:endParaRPr lang="en-US"/>
          </a:p>
        </p:txBody>
      </p:sp>
      <p:sp>
        <p:nvSpPr>
          <p:cNvPr id="11" name="Text 9"/>
          <p:cNvSpPr/>
          <p:nvPr/>
        </p:nvSpPr>
        <p:spPr>
          <a:xfrm>
            <a:off x="320040" y="1920240"/>
            <a:ext cx="1627632" cy="365760"/>
          </a:xfrm>
          <a:prstGeom prst="rect">
            <a:avLst/>
          </a:prstGeom>
          <a:noFill/>
          <a:ln/>
        </p:spPr>
        <p:txBody>
          <a:bodyPr wrap="square" lIns="0" tIns="0" rIns="0" bIns="0" rtlCol="0" anchor="ctr"/>
          <a:lstStyle/>
          <a:p>
            <a:pPr marL="0" indent="0" algn="ctr">
              <a:buNone/>
            </a:pPr>
            <a:r>
              <a:rPr lang="en-US" sz="1400" b="1" dirty="0">
                <a:solidFill>
                  <a:srgbClr val="0B1E35"/>
                </a:solidFill>
              </a:rPr>
              <a:t>GL-30B</a:t>
            </a:r>
            <a:endParaRPr lang="en-US" sz="1400" dirty="0"/>
          </a:p>
        </p:txBody>
      </p:sp>
      <p:sp>
        <p:nvSpPr>
          <p:cNvPr id="12" name="Text 10"/>
          <p:cNvSpPr/>
          <p:nvPr/>
        </p:nvSpPr>
        <p:spPr>
          <a:xfrm>
            <a:off x="393192" y="2331720"/>
            <a:ext cx="1481328" cy="914400"/>
          </a:xfrm>
          <a:prstGeom prst="rect">
            <a:avLst/>
          </a:prstGeom>
          <a:noFill/>
          <a:ln/>
        </p:spPr>
        <p:txBody>
          <a:bodyPr wrap="square" rtlCol="0" anchor="t"/>
          <a:lstStyle/>
          <a:p>
            <a:pPr marL="0" indent="0" algn="just">
              <a:buNone/>
            </a:pPr>
            <a:r>
              <a:rPr lang="en-US" sz="750" dirty="0">
                <a:solidFill>
                  <a:srgbClr val="C0D8EC"/>
                </a:solidFill>
              </a:rPr>
              <a:t>Transacciones en el sector petrolero con PDVSA y empresas mixtas</a:t>
            </a:r>
            <a:endParaRPr lang="en-US" sz="750" dirty="0"/>
          </a:p>
        </p:txBody>
      </p:sp>
      <p:sp>
        <p:nvSpPr>
          <p:cNvPr id="13" name="Shape 11"/>
          <p:cNvSpPr/>
          <p:nvPr/>
        </p:nvSpPr>
        <p:spPr>
          <a:xfrm>
            <a:off x="2039112" y="1920240"/>
            <a:ext cx="1627632" cy="1371600"/>
          </a:xfrm>
          <a:prstGeom prst="rect">
            <a:avLst/>
          </a:prstGeom>
          <a:solidFill>
            <a:srgbClr val="0B1E35"/>
          </a:solidFill>
          <a:ln w="12700">
            <a:solidFill>
              <a:srgbClr val="0B1E35"/>
            </a:solidFill>
            <a:prstDash val="solid"/>
          </a:ln>
          <a:effectLst>
            <a:outerShdw blurRad="101600" dist="38100" dir="8100000" algn="bl" rotWithShape="0">
              <a:srgbClr val="000000">
                <a:alpha val="18000"/>
              </a:srgbClr>
            </a:outerShdw>
          </a:effectLst>
        </p:spPr>
        <p:txBody>
          <a:bodyPr/>
          <a:lstStyle/>
          <a:p>
            <a:endParaRPr lang="en-US"/>
          </a:p>
        </p:txBody>
      </p:sp>
      <p:sp>
        <p:nvSpPr>
          <p:cNvPr id="14" name="Shape 12"/>
          <p:cNvSpPr/>
          <p:nvPr/>
        </p:nvSpPr>
        <p:spPr>
          <a:xfrm>
            <a:off x="2039112" y="1920240"/>
            <a:ext cx="1627632" cy="365760"/>
          </a:xfrm>
          <a:prstGeom prst="rect">
            <a:avLst/>
          </a:prstGeom>
          <a:solidFill>
            <a:srgbClr val="C9A84C"/>
          </a:solidFill>
          <a:ln w="12700">
            <a:solidFill>
              <a:srgbClr val="C9A84C"/>
            </a:solidFill>
            <a:prstDash val="solid"/>
          </a:ln>
        </p:spPr>
        <p:txBody>
          <a:bodyPr/>
          <a:lstStyle/>
          <a:p>
            <a:endParaRPr lang="en-US"/>
          </a:p>
        </p:txBody>
      </p:sp>
      <p:sp>
        <p:nvSpPr>
          <p:cNvPr id="15" name="Text 13"/>
          <p:cNvSpPr/>
          <p:nvPr/>
        </p:nvSpPr>
        <p:spPr>
          <a:xfrm>
            <a:off x="2039112" y="1920240"/>
            <a:ext cx="1627632" cy="365760"/>
          </a:xfrm>
          <a:prstGeom prst="rect">
            <a:avLst/>
          </a:prstGeom>
          <a:noFill/>
          <a:ln/>
        </p:spPr>
        <p:txBody>
          <a:bodyPr wrap="square" lIns="0" tIns="0" rIns="0" bIns="0" rtlCol="0" anchor="ctr"/>
          <a:lstStyle/>
          <a:p>
            <a:pPr marL="0" indent="0" algn="ctr">
              <a:buNone/>
            </a:pPr>
            <a:r>
              <a:rPr lang="en-US" sz="1400" b="1" dirty="0">
                <a:solidFill>
                  <a:srgbClr val="0B1E35"/>
                </a:solidFill>
              </a:rPr>
              <a:t>GL-46A</a:t>
            </a:r>
            <a:endParaRPr lang="en-US" sz="1400" dirty="0"/>
          </a:p>
        </p:txBody>
      </p:sp>
      <p:sp>
        <p:nvSpPr>
          <p:cNvPr id="16" name="Text 14"/>
          <p:cNvSpPr/>
          <p:nvPr/>
        </p:nvSpPr>
        <p:spPr>
          <a:xfrm>
            <a:off x="2112264" y="2331720"/>
            <a:ext cx="1481328" cy="914400"/>
          </a:xfrm>
          <a:prstGeom prst="rect">
            <a:avLst/>
          </a:prstGeom>
          <a:noFill/>
          <a:ln/>
        </p:spPr>
        <p:txBody>
          <a:bodyPr wrap="square" rtlCol="0" anchor="t"/>
          <a:lstStyle/>
          <a:p>
            <a:pPr marL="0" indent="0" algn="just">
              <a:buNone/>
            </a:pPr>
            <a:r>
              <a:rPr lang="en-US" sz="750" dirty="0">
                <a:solidFill>
                  <a:srgbClr val="C0D8EC"/>
                </a:solidFill>
              </a:rPr>
              <a:t>Gobernanza bajo ley estadounidense y resolución de disputas en EE. UU. obligatoria</a:t>
            </a:r>
            <a:endParaRPr lang="en-US" sz="750" dirty="0"/>
          </a:p>
        </p:txBody>
      </p:sp>
      <p:sp>
        <p:nvSpPr>
          <p:cNvPr id="17" name="Shape 15"/>
          <p:cNvSpPr/>
          <p:nvPr/>
        </p:nvSpPr>
        <p:spPr>
          <a:xfrm>
            <a:off x="3758184" y="1920240"/>
            <a:ext cx="1627632" cy="1371600"/>
          </a:xfrm>
          <a:prstGeom prst="rect">
            <a:avLst/>
          </a:prstGeom>
          <a:solidFill>
            <a:srgbClr val="0B1E35"/>
          </a:solidFill>
          <a:ln w="12700">
            <a:solidFill>
              <a:srgbClr val="0B1E35"/>
            </a:solidFill>
            <a:prstDash val="solid"/>
          </a:ln>
          <a:effectLst>
            <a:outerShdw blurRad="101600" dist="38100" dir="8100000" algn="bl" rotWithShape="0">
              <a:srgbClr val="000000">
                <a:alpha val="18000"/>
              </a:srgbClr>
            </a:outerShdw>
          </a:effectLst>
        </p:spPr>
        <p:txBody>
          <a:bodyPr/>
          <a:lstStyle/>
          <a:p>
            <a:endParaRPr lang="en-US"/>
          </a:p>
        </p:txBody>
      </p:sp>
      <p:sp>
        <p:nvSpPr>
          <p:cNvPr id="18" name="Shape 16"/>
          <p:cNvSpPr/>
          <p:nvPr/>
        </p:nvSpPr>
        <p:spPr>
          <a:xfrm>
            <a:off x="3758184" y="1920240"/>
            <a:ext cx="1627632" cy="365760"/>
          </a:xfrm>
          <a:prstGeom prst="rect">
            <a:avLst/>
          </a:prstGeom>
          <a:solidFill>
            <a:srgbClr val="C9A84C"/>
          </a:solidFill>
          <a:ln w="12700">
            <a:solidFill>
              <a:srgbClr val="C9A84C"/>
            </a:solidFill>
            <a:prstDash val="solid"/>
          </a:ln>
        </p:spPr>
        <p:txBody>
          <a:bodyPr/>
          <a:lstStyle/>
          <a:p>
            <a:endParaRPr lang="en-US"/>
          </a:p>
        </p:txBody>
      </p:sp>
      <p:sp>
        <p:nvSpPr>
          <p:cNvPr id="19" name="Text 17"/>
          <p:cNvSpPr/>
          <p:nvPr/>
        </p:nvSpPr>
        <p:spPr>
          <a:xfrm>
            <a:off x="3758184" y="1920240"/>
            <a:ext cx="1627632" cy="365760"/>
          </a:xfrm>
          <a:prstGeom prst="rect">
            <a:avLst/>
          </a:prstGeom>
          <a:noFill/>
          <a:ln/>
        </p:spPr>
        <p:txBody>
          <a:bodyPr wrap="square" lIns="0" tIns="0" rIns="0" bIns="0" rtlCol="0" anchor="ctr"/>
          <a:lstStyle/>
          <a:p>
            <a:pPr marL="0" indent="0" algn="ctr">
              <a:buNone/>
            </a:pPr>
            <a:r>
              <a:rPr lang="en-US" sz="1400" b="1" dirty="0">
                <a:solidFill>
                  <a:srgbClr val="0B1E35"/>
                </a:solidFill>
              </a:rPr>
              <a:t>GL-48</a:t>
            </a:r>
            <a:endParaRPr lang="en-US" sz="1400" dirty="0"/>
          </a:p>
        </p:txBody>
      </p:sp>
      <p:sp>
        <p:nvSpPr>
          <p:cNvPr id="20" name="Text 18"/>
          <p:cNvSpPr/>
          <p:nvPr/>
        </p:nvSpPr>
        <p:spPr>
          <a:xfrm>
            <a:off x="3831336" y="2331720"/>
            <a:ext cx="1481328" cy="914400"/>
          </a:xfrm>
          <a:prstGeom prst="rect">
            <a:avLst/>
          </a:prstGeom>
          <a:noFill/>
          <a:ln/>
        </p:spPr>
        <p:txBody>
          <a:bodyPr wrap="square" rtlCol="0" anchor="t"/>
          <a:lstStyle/>
          <a:p>
            <a:pPr marL="0" indent="0" algn="just">
              <a:buNone/>
            </a:pPr>
            <a:r>
              <a:rPr lang="en-US" sz="750" dirty="0">
                <a:solidFill>
                  <a:srgbClr val="C0D8EC"/>
                </a:solidFill>
              </a:rPr>
              <a:t>Canalización de pagos a través de Foreign Government Deposit Funds (O.E. 14373)</a:t>
            </a:r>
            <a:endParaRPr lang="en-US" sz="750" dirty="0"/>
          </a:p>
        </p:txBody>
      </p:sp>
      <p:sp>
        <p:nvSpPr>
          <p:cNvPr id="21" name="Shape 19"/>
          <p:cNvSpPr/>
          <p:nvPr/>
        </p:nvSpPr>
        <p:spPr>
          <a:xfrm>
            <a:off x="5477256" y="1920240"/>
            <a:ext cx="1627632" cy="1371600"/>
          </a:xfrm>
          <a:prstGeom prst="rect">
            <a:avLst/>
          </a:prstGeom>
          <a:solidFill>
            <a:srgbClr val="0B1E35"/>
          </a:solidFill>
          <a:ln w="12700">
            <a:solidFill>
              <a:srgbClr val="0B1E35"/>
            </a:solidFill>
            <a:prstDash val="solid"/>
          </a:ln>
          <a:effectLst>
            <a:outerShdw blurRad="101600" dist="38100" dir="8100000" algn="bl" rotWithShape="0">
              <a:srgbClr val="000000">
                <a:alpha val="18000"/>
              </a:srgbClr>
            </a:outerShdw>
          </a:effectLst>
        </p:spPr>
        <p:txBody>
          <a:bodyPr/>
          <a:lstStyle/>
          <a:p>
            <a:endParaRPr lang="en-US"/>
          </a:p>
        </p:txBody>
      </p:sp>
      <p:sp>
        <p:nvSpPr>
          <p:cNvPr id="22" name="Shape 20"/>
          <p:cNvSpPr/>
          <p:nvPr/>
        </p:nvSpPr>
        <p:spPr>
          <a:xfrm>
            <a:off x="5477256" y="1920240"/>
            <a:ext cx="1627632" cy="365760"/>
          </a:xfrm>
          <a:prstGeom prst="rect">
            <a:avLst/>
          </a:prstGeom>
          <a:solidFill>
            <a:srgbClr val="C9A84C"/>
          </a:solidFill>
          <a:ln w="12700">
            <a:solidFill>
              <a:srgbClr val="C9A84C"/>
            </a:solidFill>
            <a:prstDash val="solid"/>
          </a:ln>
        </p:spPr>
        <p:txBody>
          <a:bodyPr/>
          <a:lstStyle/>
          <a:p>
            <a:endParaRPr lang="en-US"/>
          </a:p>
        </p:txBody>
      </p:sp>
      <p:sp>
        <p:nvSpPr>
          <p:cNvPr id="23" name="Text 21"/>
          <p:cNvSpPr/>
          <p:nvPr/>
        </p:nvSpPr>
        <p:spPr>
          <a:xfrm>
            <a:off x="5477256" y="1920240"/>
            <a:ext cx="1627632" cy="365760"/>
          </a:xfrm>
          <a:prstGeom prst="rect">
            <a:avLst/>
          </a:prstGeom>
          <a:noFill/>
          <a:ln/>
        </p:spPr>
        <p:txBody>
          <a:bodyPr wrap="square" lIns="0" tIns="0" rIns="0" bIns="0" rtlCol="0" anchor="ctr"/>
          <a:lstStyle/>
          <a:p>
            <a:pPr marL="0" indent="0" algn="ctr">
              <a:buNone/>
            </a:pPr>
            <a:r>
              <a:rPr lang="en-US" sz="1400" b="1" dirty="0">
                <a:solidFill>
                  <a:srgbClr val="0B1E35"/>
                </a:solidFill>
              </a:rPr>
              <a:t>GL-49</a:t>
            </a:r>
            <a:endParaRPr lang="en-US" sz="1400" dirty="0"/>
          </a:p>
        </p:txBody>
      </p:sp>
      <p:sp>
        <p:nvSpPr>
          <p:cNvPr id="24" name="Text 22"/>
          <p:cNvSpPr/>
          <p:nvPr/>
        </p:nvSpPr>
        <p:spPr>
          <a:xfrm>
            <a:off x="5550408" y="2331720"/>
            <a:ext cx="1481328" cy="914400"/>
          </a:xfrm>
          <a:prstGeom prst="rect">
            <a:avLst/>
          </a:prstGeom>
          <a:noFill/>
          <a:ln/>
        </p:spPr>
        <p:txBody>
          <a:bodyPr wrap="square" rtlCol="0" anchor="t"/>
          <a:lstStyle/>
          <a:p>
            <a:pPr marL="0" indent="0" algn="just">
              <a:buNone/>
            </a:pPr>
            <a:r>
              <a:rPr lang="en-US" sz="750" dirty="0">
                <a:solidFill>
                  <a:srgbClr val="C0D8EC"/>
                </a:solidFill>
              </a:rPr>
              <a:t>Exclusión expresa de entidades de Rusia, China, Irán, Cuba y Corea del Norte</a:t>
            </a:r>
            <a:endParaRPr lang="en-US" sz="750" dirty="0"/>
          </a:p>
        </p:txBody>
      </p:sp>
      <p:sp>
        <p:nvSpPr>
          <p:cNvPr id="25" name="Shape 23"/>
          <p:cNvSpPr/>
          <p:nvPr/>
        </p:nvSpPr>
        <p:spPr>
          <a:xfrm>
            <a:off x="7196328" y="1920240"/>
            <a:ext cx="1627632" cy="1371600"/>
          </a:xfrm>
          <a:prstGeom prst="rect">
            <a:avLst/>
          </a:prstGeom>
          <a:solidFill>
            <a:srgbClr val="0B1E35"/>
          </a:solidFill>
          <a:ln w="12700">
            <a:solidFill>
              <a:srgbClr val="0B1E35"/>
            </a:solidFill>
            <a:prstDash val="solid"/>
          </a:ln>
          <a:effectLst>
            <a:outerShdw blurRad="101600" dist="38100" dir="8100000" algn="bl" rotWithShape="0">
              <a:srgbClr val="000000">
                <a:alpha val="18000"/>
              </a:srgbClr>
            </a:outerShdw>
          </a:effectLst>
        </p:spPr>
        <p:txBody>
          <a:bodyPr/>
          <a:lstStyle/>
          <a:p>
            <a:endParaRPr lang="en-US"/>
          </a:p>
        </p:txBody>
      </p:sp>
      <p:sp>
        <p:nvSpPr>
          <p:cNvPr id="26" name="Shape 24"/>
          <p:cNvSpPr/>
          <p:nvPr/>
        </p:nvSpPr>
        <p:spPr>
          <a:xfrm>
            <a:off x="7196328" y="1920240"/>
            <a:ext cx="1627632" cy="365760"/>
          </a:xfrm>
          <a:prstGeom prst="rect">
            <a:avLst/>
          </a:prstGeom>
          <a:solidFill>
            <a:srgbClr val="C9A84C"/>
          </a:solidFill>
          <a:ln w="12700">
            <a:solidFill>
              <a:srgbClr val="C9A84C"/>
            </a:solidFill>
            <a:prstDash val="solid"/>
          </a:ln>
        </p:spPr>
        <p:txBody>
          <a:bodyPr/>
          <a:lstStyle/>
          <a:p>
            <a:endParaRPr lang="en-US"/>
          </a:p>
        </p:txBody>
      </p:sp>
      <p:sp>
        <p:nvSpPr>
          <p:cNvPr id="27" name="Text 25"/>
          <p:cNvSpPr/>
          <p:nvPr/>
        </p:nvSpPr>
        <p:spPr>
          <a:xfrm>
            <a:off x="7196328" y="1920240"/>
            <a:ext cx="1627632" cy="365760"/>
          </a:xfrm>
          <a:prstGeom prst="rect">
            <a:avLst/>
          </a:prstGeom>
          <a:noFill/>
          <a:ln/>
        </p:spPr>
        <p:txBody>
          <a:bodyPr wrap="square" lIns="0" tIns="0" rIns="0" bIns="0" rtlCol="0" anchor="ctr"/>
          <a:lstStyle/>
          <a:p>
            <a:pPr marL="0" indent="0" algn="ctr">
              <a:buNone/>
            </a:pPr>
            <a:r>
              <a:rPr lang="en-US" sz="1400" b="1" dirty="0">
                <a:solidFill>
                  <a:srgbClr val="0B1E35"/>
                </a:solidFill>
              </a:rPr>
              <a:t>GL-50A</a:t>
            </a:r>
            <a:endParaRPr lang="en-US" sz="1400" dirty="0"/>
          </a:p>
        </p:txBody>
      </p:sp>
      <p:sp>
        <p:nvSpPr>
          <p:cNvPr id="28" name="Text 26"/>
          <p:cNvSpPr/>
          <p:nvPr/>
        </p:nvSpPr>
        <p:spPr>
          <a:xfrm>
            <a:off x="7269480" y="2331720"/>
            <a:ext cx="1481328" cy="914400"/>
          </a:xfrm>
          <a:prstGeom prst="rect">
            <a:avLst/>
          </a:prstGeom>
          <a:noFill/>
          <a:ln/>
        </p:spPr>
        <p:txBody>
          <a:bodyPr wrap="square" rtlCol="0" anchor="t"/>
          <a:lstStyle/>
          <a:p>
            <a:pPr marL="0" indent="0" algn="just">
              <a:buNone/>
            </a:pPr>
            <a:r>
              <a:rPr lang="en-US" sz="750" dirty="0">
                <a:solidFill>
                  <a:srgbClr val="C0D8EC"/>
                </a:solidFill>
              </a:rPr>
              <a:t>Reporte diario/trimestral obligatorio al Dpto. de Estado y al DOE</a:t>
            </a:r>
            <a:endParaRPr lang="en-US" sz="750" dirty="0"/>
          </a:p>
        </p:txBody>
      </p:sp>
      <p:sp>
        <p:nvSpPr>
          <p:cNvPr id="29" name="Text 27"/>
          <p:cNvSpPr/>
          <p:nvPr/>
        </p:nvSpPr>
        <p:spPr>
          <a:xfrm>
            <a:off x="320040" y="3456432"/>
            <a:ext cx="8503920" cy="274320"/>
          </a:xfrm>
          <a:prstGeom prst="rect">
            <a:avLst/>
          </a:prstGeom>
          <a:noFill/>
          <a:ln/>
        </p:spPr>
        <p:txBody>
          <a:bodyPr wrap="square" rtlCol="0" anchor="ctr"/>
          <a:lstStyle/>
          <a:p>
            <a:pPr marL="0" indent="0">
              <a:buNone/>
            </a:pPr>
            <a:r>
              <a:rPr lang="en-US" sz="1000" b="1" kern="0" spc="100" dirty="0">
                <a:solidFill>
                  <a:srgbClr val="0B1E35"/>
                </a:solidFill>
              </a:rPr>
              <a:t>3 CONDICIONES ESTRUCTURALES — OBLIGATORIO DESDE EL PRIMER DÍA</a:t>
            </a:r>
            <a:endParaRPr lang="en-US" sz="1000" dirty="0"/>
          </a:p>
        </p:txBody>
      </p:sp>
      <p:sp>
        <p:nvSpPr>
          <p:cNvPr id="30" name="Shape 28"/>
          <p:cNvSpPr/>
          <p:nvPr/>
        </p:nvSpPr>
        <p:spPr>
          <a:xfrm>
            <a:off x="320040" y="3767328"/>
            <a:ext cx="2743200" cy="1188720"/>
          </a:xfrm>
          <a:prstGeom prst="rect">
            <a:avLst/>
          </a:prstGeom>
          <a:solidFill>
            <a:srgbClr val="F4F4F4"/>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31" name="Shape 29"/>
          <p:cNvSpPr/>
          <p:nvPr/>
        </p:nvSpPr>
        <p:spPr>
          <a:xfrm>
            <a:off x="320040" y="3767328"/>
            <a:ext cx="2743200" cy="73152"/>
          </a:xfrm>
          <a:prstGeom prst="rect">
            <a:avLst/>
          </a:prstGeom>
          <a:solidFill>
            <a:srgbClr val="C00000"/>
          </a:solidFill>
          <a:ln w="12700">
            <a:solidFill>
              <a:srgbClr val="C00000"/>
            </a:solidFill>
            <a:prstDash val="solid"/>
          </a:ln>
        </p:spPr>
        <p:txBody>
          <a:bodyPr/>
          <a:lstStyle/>
          <a:p>
            <a:endParaRPr lang="en-US"/>
          </a:p>
        </p:txBody>
      </p:sp>
      <p:sp>
        <p:nvSpPr>
          <p:cNvPr id="32" name="Shape 30"/>
          <p:cNvSpPr/>
          <p:nvPr/>
        </p:nvSpPr>
        <p:spPr>
          <a:xfrm>
            <a:off x="411480" y="3840480"/>
            <a:ext cx="292608" cy="292608"/>
          </a:xfrm>
          <a:prstGeom prst="ellipse">
            <a:avLst/>
          </a:prstGeom>
          <a:solidFill>
            <a:srgbClr val="C00000"/>
          </a:solidFill>
          <a:ln w="12700">
            <a:solidFill>
              <a:srgbClr val="C00000"/>
            </a:solidFill>
            <a:prstDash val="solid"/>
          </a:ln>
        </p:spPr>
        <p:txBody>
          <a:bodyPr/>
          <a:lstStyle/>
          <a:p>
            <a:endParaRPr lang="en-US"/>
          </a:p>
        </p:txBody>
      </p:sp>
      <p:sp>
        <p:nvSpPr>
          <p:cNvPr id="33" name="Text 31"/>
          <p:cNvSpPr/>
          <p:nvPr/>
        </p:nvSpPr>
        <p:spPr>
          <a:xfrm>
            <a:off x="411480" y="3840480"/>
            <a:ext cx="292608" cy="292608"/>
          </a:xfrm>
          <a:prstGeom prst="rect">
            <a:avLst/>
          </a:prstGeom>
          <a:noFill/>
          <a:ln/>
        </p:spPr>
        <p:txBody>
          <a:bodyPr wrap="square" lIns="0" tIns="0" rIns="0" bIns="0" rtlCol="0" anchor="ctr"/>
          <a:lstStyle/>
          <a:p>
            <a:pPr marL="0" indent="0" algn="ctr">
              <a:buNone/>
            </a:pPr>
            <a:r>
              <a:rPr lang="en-US" sz="900" b="1" dirty="0">
                <a:solidFill>
                  <a:srgbClr val="FFFFFF"/>
                </a:solidFill>
              </a:rPr>
              <a:t>01</a:t>
            </a:r>
            <a:endParaRPr lang="en-US" sz="900" dirty="0"/>
          </a:p>
        </p:txBody>
      </p:sp>
      <p:sp>
        <p:nvSpPr>
          <p:cNvPr id="34" name="Text 32"/>
          <p:cNvSpPr/>
          <p:nvPr/>
        </p:nvSpPr>
        <p:spPr>
          <a:xfrm>
            <a:off x="777240" y="3840480"/>
            <a:ext cx="2194560" cy="292608"/>
          </a:xfrm>
          <a:prstGeom prst="rect">
            <a:avLst/>
          </a:prstGeom>
          <a:noFill/>
          <a:ln/>
        </p:spPr>
        <p:txBody>
          <a:bodyPr wrap="square" rtlCol="0" anchor="ctr"/>
          <a:lstStyle/>
          <a:p>
            <a:pPr marL="0" indent="0">
              <a:buNone/>
            </a:pPr>
            <a:r>
              <a:rPr lang="en-US" sz="950" b="1" dirty="0">
                <a:solidFill>
                  <a:srgbClr val="0B1E35"/>
                </a:solidFill>
              </a:rPr>
              <a:t>Gobernanza Contractual Rigurosa</a:t>
            </a:r>
            <a:endParaRPr lang="en-US" sz="950" dirty="0"/>
          </a:p>
        </p:txBody>
      </p:sp>
      <p:sp>
        <p:nvSpPr>
          <p:cNvPr id="35" name="Text 33"/>
          <p:cNvSpPr/>
          <p:nvPr/>
        </p:nvSpPr>
        <p:spPr>
          <a:xfrm>
            <a:off x="411480" y="4169664"/>
            <a:ext cx="2560320" cy="731520"/>
          </a:xfrm>
          <a:prstGeom prst="rect">
            <a:avLst/>
          </a:prstGeom>
          <a:noFill/>
          <a:ln/>
        </p:spPr>
        <p:txBody>
          <a:bodyPr wrap="square" rtlCol="0" anchor="t"/>
          <a:lstStyle/>
          <a:p>
            <a:pPr marL="0" indent="0" algn="just">
              <a:buNone/>
            </a:pPr>
            <a:r>
              <a:rPr lang="en-US" sz="800" dirty="0">
                <a:solidFill>
                  <a:srgbClr val="1E1E1E"/>
                </a:solidFill>
              </a:rPr>
              <a:t>Todo contrato con Venezuela/PDVSA debe regirse bajo la ley federal o estatal de los EE. UU., con resolución de disputas obligatoriamente en territorio estadounidense.</a:t>
            </a:r>
            <a:endParaRPr lang="en-US" sz="800" dirty="0"/>
          </a:p>
        </p:txBody>
      </p:sp>
      <p:sp>
        <p:nvSpPr>
          <p:cNvPr id="36" name="Shape 34"/>
          <p:cNvSpPr/>
          <p:nvPr/>
        </p:nvSpPr>
        <p:spPr>
          <a:xfrm>
            <a:off x="3200400" y="3767328"/>
            <a:ext cx="2743200" cy="1188720"/>
          </a:xfrm>
          <a:prstGeom prst="rect">
            <a:avLst/>
          </a:prstGeom>
          <a:solidFill>
            <a:srgbClr val="F4F4F4"/>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37" name="Shape 35"/>
          <p:cNvSpPr/>
          <p:nvPr/>
        </p:nvSpPr>
        <p:spPr>
          <a:xfrm>
            <a:off x="3200400" y="3767328"/>
            <a:ext cx="2743200" cy="73152"/>
          </a:xfrm>
          <a:prstGeom prst="rect">
            <a:avLst/>
          </a:prstGeom>
          <a:solidFill>
            <a:srgbClr val="C00000"/>
          </a:solidFill>
          <a:ln w="12700">
            <a:solidFill>
              <a:srgbClr val="C00000"/>
            </a:solidFill>
            <a:prstDash val="solid"/>
          </a:ln>
        </p:spPr>
        <p:txBody>
          <a:bodyPr/>
          <a:lstStyle/>
          <a:p>
            <a:endParaRPr lang="en-US"/>
          </a:p>
        </p:txBody>
      </p:sp>
      <p:sp>
        <p:nvSpPr>
          <p:cNvPr id="38" name="Shape 36"/>
          <p:cNvSpPr/>
          <p:nvPr/>
        </p:nvSpPr>
        <p:spPr>
          <a:xfrm>
            <a:off x="3291840" y="3840480"/>
            <a:ext cx="292608" cy="292608"/>
          </a:xfrm>
          <a:prstGeom prst="ellipse">
            <a:avLst/>
          </a:prstGeom>
          <a:solidFill>
            <a:srgbClr val="C00000"/>
          </a:solidFill>
          <a:ln w="12700">
            <a:solidFill>
              <a:srgbClr val="C00000"/>
            </a:solidFill>
            <a:prstDash val="solid"/>
          </a:ln>
        </p:spPr>
        <p:txBody>
          <a:bodyPr/>
          <a:lstStyle/>
          <a:p>
            <a:endParaRPr lang="en-US"/>
          </a:p>
        </p:txBody>
      </p:sp>
      <p:sp>
        <p:nvSpPr>
          <p:cNvPr id="39" name="Text 37"/>
          <p:cNvSpPr/>
          <p:nvPr/>
        </p:nvSpPr>
        <p:spPr>
          <a:xfrm>
            <a:off x="3291840" y="3840480"/>
            <a:ext cx="292608" cy="292608"/>
          </a:xfrm>
          <a:prstGeom prst="rect">
            <a:avLst/>
          </a:prstGeom>
          <a:noFill/>
          <a:ln/>
        </p:spPr>
        <p:txBody>
          <a:bodyPr wrap="square" lIns="0" tIns="0" rIns="0" bIns="0" rtlCol="0" anchor="ctr"/>
          <a:lstStyle/>
          <a:p>
            <a:pPr marL="0" indent="0" algn="ctr">
              <a:buNone/>
            </a:pPr>
            <a:r>
              <a:rPr lang="en-US" sz="900" b="1" dirty="0">
                <a:solidFill>
                  <a:srgbClr val="FFFFFF"/>
                </a:solidFill>
              </a:rPr>
              <a:t>02</a:t>
            </a:r>
            <a:endParaRPr lang="en-US" sz="900" dirty="0"/>
          </a:p>
        </p:txBody>
      </p:sp>
      <p:sp>
        <p:nvSpPr>
          <p:cNvPr id="40" name="Text 38"/>
          <p:cNvSpPr/>
          <p:nvPr/>
        </p:nvSpPr>
        <p:spPr>
          <a:xfrm>
            <a:off x="3657600" y="3840480"/>
            <a:ext cx="2194560" cy="292608"/>
          </a:xfrm>
          <a:prstGeom prst="rect">
            <a:avLst/>
          </a:prstGeom>
          <a:noFill/>
          <a:ln/>
        </p:spPr>
        <p:txBody>
          <a:bodyPr wrap="square" rtlCol="0" anchor="ctr"/>
          <a:lstStyle/>
          <a:p>
            <a:pPr marL="0" indent="0">
              <a:buNone/>
            </a:pPr>
            <a:r>
              <a:rPr lang="en-US" sz="950" b="1" dirty="0">
                <a:solidFill>
                  <a:srgbClr val="0B1E35"/>
                </a:solidFill>
              </a:rPr>
              <a:t>Canalización de Pagos</a:t>
            </a:r>
            <a:endParaRPr lang="en-US" sz="950" dirty="0"/>
          </a:p>
        </p:txBody>
      </p:sp>
      <p:sp>
        <p:nvSpPr>
          <p:cNvPr id="41" name="Text 39"/>
          <p:cNvSpPr/>
          <p:nvPr/>
        </p:nvSpPr>
        <p:spPr>
          <a:xfrm>
            <a:off x="3291840" y="4169664"/>
            <a:ext cx="2560320" cy="731520"/>
          </a:xfrm>
          <a:prstGeom prst="rect">
            <a:avLst/>
          </a:prstGeom>
          <a:noFill/>
          <a:ln/>
        </p:spPr>
        <p:txBody>
          <a:bodyPr wrap="square" rtlCol="0" anchor="t"/>
          <a:lstStyle/>
          <a:p>
            <a:pPr marL="0" indent="0" algn="just">
              <a:buNone/>
            </a:pPr>
            <a:r>
              <a:rPr lang="en-US" sz="800" dirty="0">
                <a:solidFill>
                  <a:srgbClr val="1E1E1E"/>
                </a:solidFill>
              </a:rPr>
              <a:t>Todo flujo monetario</a:t>
            </a:r>
            <a:r>
              <a:rPr lang="es-419" sz="800" noProof="0" dirty="0">
                <a:solidFill>
                  <a:srgbClr val="1E1E1E"/>
                </a:solidFill>
              </a:rPr>
              <a:t> a </a:t>
            </a:r>
            <a:r>
              <a:rPr lang="en-US" sz="800" dirty="0">
                <a:solidFill>
                  <a:srgbClr val="1E1E1E"/>
                </a:solidFill>
              </a:rPr>
              <a:t>entidades bloqueadas debe canalizarse a través de los Foreign Government Deposit Funds conforme a la O.E. 14373 (9 ene. 2026).</a:t>
            </a:r>
            <a:endParaRPr lang="en-US" sz="800" dirty="0"/>
          </a:p>
        </p:txBody>
      </p:sp>
      <p:sp>
        <p:nvSpPr>
          <p:cNvPr id="42" name="Shape 40"/>
          <p:cNvSpPr/>
          <p:nvPr/>
        </p:nvSpPr>
        <p:spPr>
          <a:xfrm>
            <a:off x="6080760" y="3767328"/>
            <a:ext cx="2743200" cy="1188720"/>
          </a:xfrm>
          <a:prstGeom prst="rect">
            <a:avLst/>
          </a:prstGeom>
          <a:solidFill>
            <a:srgbClr val="F4F4F4"/>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43" name="Shape 41"/>
          <p:cNvSpPr/>
          <p:nvPr/>
        </p:nvSpPr>
        <p:spPr>
          <a:xfrm>
            <a:off x="6080760" y="3767328"/>
            <a:ext cx="2743200" cy="73152"/>
          </a:xfrm>
          <a:prstGeom prst="rect">
            <a:avLst/>
          </a:prstGeom>
          <a:solidFill>
            <a:srgbClr val="C00000"/>
          </a:solidFill>
          <a:ln w="12700">
            <a:solidFill>
              <a:srgbClr val="C00000"/>
            </a:solidFill>
            <a:prstDash val="solid"/>
          </a:ln>
        </p:spPr>
        <p:txBody>
          <a:bodyPr/>
          <a:lstStyle/>
          <a:p>
            <a:endParaRPr lang="en-US"/>
          </a:p>
        </p:txBody>
      </p:sp>
      <p:sp>
        <p:nvSpPr>
          <p:cNvPr id="44" name="Shape 42"/>
          <p:cNvSpPr/>
          <p:nvPr/>
        </p:nvSpPr>
        <p:spPr>
          <a:xfrm>
            <a:off x="6172200" y="3840480"/>
            <a:ext cx="292608" cy="292608"/>
          </a:xfrm>
          <a:prstGeom prst="ellipse">
            <a:avLst/>
          </a:prstGeom>
          <a:solidFill>
            <a:srgbClr val="C00000"/>
          </a:solidFill>
          <a:ln w="12700">
            <a:solidFill>
              <a:srgbClr val="C00000"/>
            </a:solidFill>
            <a:prstDash val="solid"/>
          </a:ln>
        </p:spPr>
        <p:txBody>
          <a:bodyPr/>
          <a:lstStyle/>
          <a:p>
            <a:endParaRPr lang="en-US"/>
          </a:p>
        </p:txBody>
      </p:sp>
      <p:sp>
        <p:nvSpPr>
          <p:cNvPr id="45" name="Text 43"/>
          <p:cNvSpPr/>
          <p:nvPr/>
        </p:nvSpPr>
        <p:spPr>
          <a:xfrm>
            <a:off x="6172200" y="3840480"/>
            <a:ext cx="292608" cy="292608"/>
          </a:xfrm>
          <a:prstGeom prst="rect">
            <a:avLst/>
          </a:prstGeom>
          <a:noFill/>
          <a:ln/>
        </p:spPr>
        <p:txBody>
          <a:bodyPr wrap="square" lIns="0" tIns="0" rIns="0" bIns="0" rtlCol="0" anchor="ctr"/>
          <a:lstStyle/>
          <a:p>
            <a:pPr marL="0" indent="0" algn="ctr">
              <a:buNone/>
            </a:pPr>
            <a:r>
              <a:rPr lang="en-US" sz="900" b="1" dirty="0">
                <a:solidFill>
                  <a:srgbClr val="FFFFFF"/>
                </a:solidFill>
              </a:rPr>
              <a:t>03</a:t>
            </a:r>
            <a:endParaRPr lang="en-US" sz="900" dirty="0"/>
          </a:p>
        </p:txBody>
      </p:sp>
      <p:sp>
        <p:nvSpPr>
          <p:cNvPr id="46" name="Text 44"/>
          <p:cNvSpPr/>
          <p:nvPr/>
        </p:nvSpPr>
        <p:spPr>
          <a:xfrm>
            <a:off x="6537960" y="3840480"/>
            <a:ext cx="2194560" cy="292608"/>
          </a:xfrm>
          <a:prstGeom prst="rect">
            <a:avLst/>
          </a:prstGeom>
          <a:noFill/>
          <a:ln/>
        </p:spPr>
        <p:txBody>
          <a:bodyPr wrap="square" rtlCol="0" anchor="ctr"/>
          <a:lstStyle/>
          <a:p>
            <a:pPr marL="0" indent="0">
              <a:buNone/>
            </a:pPr>
            <a:r>
              <a:rPr lang="en-US" sz="950" b="1" dirty="0">
                <a:solidFill>
                  <a:srgbClr val="0B1E35"/>
                </a:solidFill>
              </a:rPr>
              <a:t>Reporte Obligatorio</a:t>
            </a:r>
            <a:endParaRPr lang="en-US" sz="950" dirty="0"/>
          </a:p>
        </p:txBody>
      </p:sp>
      <p:sp>
        <p:nvSpPr>
          <p:cNvPr id="47" name="Text 45"/>
          <p:cNvSpPr/>
          <p:nvPr/>
        </p:nvSpPr>
        <p:spPr>
          <a:xfrm>
            <a:off x="6172200" y="4169664"/>
            <a:ext cx="2560320" cy="731520"/>
          </a:xfrm>
          <a:prstGeom prst="rect">
            <a:avLst/>
          </a:prstGeom>
          <a:noFill/>
          <a:ln/>
        </p:spPr>
        <p:txBody>
          <a:bodyPr wrap="square" rtlCol="0" anchor="t"/>
          <a:lstStyle/>
          <a:p>
            <a:pPr marL="0" indent="0" algn="just">
              <a:buNone/>
            </a:pPr>
            <a:r>
              <a:rPr lang="en-US" sz="800" dirty="0">
                <a:solidFill>
                  <a:srgbClr val="1E1E1E"/>
                </a:solidFill>
              </a:rPr>
              <a:t>Informes detallados dentro de los 10 días siguientes a la primera transacción, y trimestralmente a Sanctions_inbox@state.gov y VZReporting@doe.gov.</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1005840"/>
          </a:xfrm>
          <a:prstGeom prst="rect">
            <a:avLst/>
          </a:prstGeom>
          <a:solidFill>
            <a:srgbClr val="0B1E35"/>
          </a:solidFill>
          <a:ln w="12700">
            <a:solidFill>
              <a:srgbClr val="0B1E35"/>
            </a:solidFill>
            <a:prstDash val="solid"/>
          </a:ln>
        </p:spPr>
        <p:txBody>
          <a:bodyPr/>
          <a:lstStyle/>
          <a:p>
            <a:endParaRPr lang="en-US"/>
          </a:p>
        </p:txBody>
      </p:sp>
      <p:sp>
        <p:nvSpPr>
          <p:cNvPr id="3" name="Shape 1"/>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4" name="Shape 2"/>
          <p:cNvSpPr/>
          <p:nvPr/>
        </p:nvSpPr>
        <p:spPr>
          <a:xfrm>
            <a:off x="0" y="1005840"/>
            <a:ext cx="9144000" cy="54864"/>
          </a:xfrm>
          <a:prstGeom prst="rect">
            <a:avLst/>
          </a:prstGeom>
          <a:solidFill>
            <a:srgbClr val="C9A84C"/>
          </a:solidFill>
          <a:ln w="12700">
            <a:solidFill>
              <a:srgbClr val="C9A84C"/>
            </a:solidFill>
            <a:prstDash val="solid"/>
          </a:ln>
        </p:spPr>
        <p:txBody>
          <a:bodyPr/>
          <a:lstStyle/>
          <a:p>
            <a:endParaRPr lang="en-US"/>
          </a:p>
        </p:txBody>
      </p:sp>
      <p:sp>
        <p:nvSpPr>
          <p:cNvPr id="5" name="Text 3"/>
          <p:cNvSpPr/>
          <p:nvPr/>
        </p:nvSpPr>
        <p:spPr>
          <a:xfrm>
            <a:off x="320040" y="0"/>
            <a:ext cx="8686800" cy="1005840"/>
          </a:xfrm>
          <a:prstGeom prst="rect">
            <a:avLst/>
          </a:prstGeom>
          <a:noFill/>
          <a:ln/>
        </p:spPr>
        <p:txBody>
          <a:bodyPr wrap="square" rtlCol="0" anchor="ctr"/>
          <a:lstStyle/>
          <a:p>
            <a:pPr marL="0" indent="0">
              <a:buNone/>
            </a:pPr>
            <a:r>
              <a:rPr lang="en-US" sz="1500" b="1" kern="0" spc="200" dirty="0">
                <a:solidFill>
                  <a:srgbClr val="FFFFFF"/>
                </a:solidFill>
              </a:rPr>
              <a:t>03  |  NUESTRA PROPUESTA DE VALOR</a:t>
            </a:r>
            <a:endParaRPr lang="en-US" sz="1500" dirty="0"/>
          </a:p>
        </p:txBody>
      </p:sp>
      <p:sp>
        <p:nvSpPr>
          <p:cNvPr id="6" name="Text 4"/>
          <p:cNvSpPr/>
          <p:nvPr/>
        </p:nvSpPr>
        <p:spPr>
          <a:xfrm>
            <a:off x="320040" y="1170432"/>
            <a:ext cx="8503920" cy="365760"/>
          </a:xfrm>
          <a:prstGeom prst="rect">
            <a:avLst/>
          </a:prstGeom>
          <a:noFill/>
          <a:ln/>
        </p:spPr>
        <p:txBody>
          <a:bodyPr wrap="square" rtlCol="0" anchor="ctr"/>
          <a:lstStyle/>
          <a:p>
            <a:pPr marL="0" indent="0">
              <a:buNone/>
            </a:pPr>
            <a:r>
              <a:rPr lang="en-US" sz="1300" b="1" dirty="0">
                <a:solidFill>
                  <a:srgbClr val="0B1E35"/>
                </a:solidFill>
              </a:rPr>
              <a:t>¿Por Qué la Consultoría Tradicional Es Insuficiente?</a:t>
            </a:r>
            <a:endParaRPr lang="en-US" sz="1300" dirty="0"/>
          </a:p>
        </p:txBody>
      </p:sp>
      <p:sp>
        <p:nvSpPr>
          <p:cNvPr id="7" name="Shape 5"/>
          <p:cNvSpPr/>
          <p:nvPr/>
        </p:nvSpPr>
        <p:spPr>
          <a:xfrm>
            <a:off x="320040" y="1645920"/>
            <a:ext cx="2743200" cy="324612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8" name="Shape 6"/>
          <p:cNvSpPr/>
          <p:nvPr/>
        </p:nvSpPr>
        <p:spPr>
          <a:xfrm>
            <a:off x="320040" y="1645920"/>
            <a:ext cx="2743200" cy="73152"/>
          </a:xfrm>
          <a:prstGeom prst="rect">
            <a:avLst/>
          </a:prstGeom>
          <a:solidFill>
            <a:srgbClr val="C00000"/>
          </a:solidFill>
          <a:ln w="12700">
            <a:solidFill>
              <a:srgbClr val="C00000"/>
            </a:solidFill>
            <a:prstDash val="solid"/>
          </a:ln>
        </p:spPr>
        <p:txBody>
          <a:bodyPr/>
          <a:lstStyle/>
          <a:p>
            <a:endParaRPr lang="en-US"/>
          </a:p>
        </p:txBody>
      </p:sp>
      <p:sp>
        <p:nvSpPr>
          <p:cNvPr id="9" name="Shape 7"/>
          <p:cNvSpPr/>
          <p:nvPr/>
        </p:nvSpPr>
        <p:spPr>
          <a:xfrm>
            <a:off x="320040" y="1645920"/>
            <a:ext cx="2743200" cy="777240"/>
          </a:xfrm>
          <a:prstGeom prst="rect">
            <a:avLst/>
          </a:prstGeom>
          <a:solidFill>
            <a:srgbClr val="F4F4F4"/>
          </a:solidFill>
          <a:ln w="12700">
            <a:solidFill>
              <a:srgbClr val="EEEEEE"/>
            </a:solidFill>
            <a:prstDash val="solid"/>
          </a:ln>
        </p:spPr>
        <p:txBody>
          <a:bodyPr/>
          <a:lstStyle/>
          <a:p>
            <a:endParaRPr lang="en-US"/>
          </a:p>
        </p:txBody>
      </p:sp>
      <p:sp>
        <p:nvSpPr>
          <p:cNvPr id="10" name="Text 8"/>
          <p:cNvSpPr/>
          <p:nvPr/>
        </p:nvSpPr>
        <p:spPr>
          <a:xfrm>
            <a:off x="429768" y="1719072"/>
            <a:ext cx="2523744" cy="658368"/>
          </a:xfrm>
          <a:prstGeom prst="rect">
            <a:avLst/>
          </a:prstGeom>
          <a:noFill/>
          <a:ln/>
        </p:spPr>
        <p:txBody>
          <a:bodyPr wrap="square" rtlCol="0" anchor="ctr"/>
          <a:lstStyle/>
          <a:p>
            <a:pPr marL="0" indent="0">
              <a:buNone/>
            </a:pPr>
            <a:r>
              <a:rPr lang="en-US" sz="1150" b="1" dirty="0">
                <a:solidFill>
                  <a:srgbClr val="C00000"/>
                </a:solidFill>
              </a:rPr>
              <a:t>Riesgo de Integridad</a:t>
            </a:r>
            <a:endParaRPr lang="en-US" sz="1150" dirty="0"/>
          </a:p>
          <a:p>
            <a:pPr marL="0" indent="0">
              <a:buNone/>
            </a:pPr>
            <a:r>
              <a:rPr lang="en-US" sz="1150" b="1" dirty="0">
                <a:solidFill>
                  <a:srgbClr val="C00000"/>
                </a:solidFill>
              </a:rPr>
              <a:t>y Reputación</a:t>
            </a:r>
            <a:endParaRPr lang="en-US" sz="1150" dirty="0"/>
          </a:p>
        </p:txBody>
      </p:sp>
      <p:sp>
        <p:nvSpPr>
          <p:cNvPr id="11" name="Text 9"/>
          <p:cNvSpPr/>
          <p:nvPr/>
        </p:nvSpPr>
        <p:spPr>
          <a:xfrm>
            <a:off x="429768" y="2487168"/>
            <a:ext cx="2523744" cy="2286000"/>
          </a:xfrm>
          <a:prstGeom prst="rect">
            <a:avLst/>
          </a:prstGeom>
          <a:noFill/>
          <a:ln/>
        </p:spPr>
        <p:txBody>
          <a:bodyPr wrap="square" rtlCol="0" anchor="t"/>
          <a:lstStyle/>
          <a:p>
            <a:pPr marL="0" indent="0" algn="just">
              <a:lnSpc>
                <a:spcPct val="135000"/>
              </a:lnSpc>
              <a:buNone/>
            </a:pPr>
            <a:endParaRPr lang="en-US" sz="850" b="1" dirty="0">
              <a:solidFill>
                <a:srgbClr val="1E1E1E"/>
              </a:solidFill>
            </a:endParaRPr>
          </a:p>
          <a:p>
            <a:pPr marL="0" indent="0" algn="just">
              <a:lnSpc>
                <a:spcPct val="135000"/>
              </a:lnSpc>
              <a:buNone/>
            </a:pPr>
            <a:endParaRPr lang="en-US" sz="850" b="1" dirty="0">
              <a:solidFill>
                <a:srgbClr val="1E1E1E"/>
              </a:solidFill>
            </a:endParaRPr>
          </a:p>
          <a:p>
            <a:pPr marL="0" indent="0" algn="just">
              <a:lnSpc>
                <a:spcPct val="135000"/>
              </a:lnSpc>
              <a:buNone/>
            </a:pPr>
            <a:endParaRPr lang="en-US" sz="850" b="1" dirty="0">
              <a:solidFill>
                <a:srgbClr val="1E1E1E"/>
              </a:solidFill>
            </a:endParaRPr>
          </a:p>
          <a:p>
            <a:pPr marL="0" indent="0" algn="just">
              <a:lnSpc>
                <a:spcPct val="135000"/>
              </a:lnSpc>
              <a:buNone/>
            </a:pPr>
            <a:r>
              <a:rPr lang="en-US" sz="850" b="1" dirty="0">
                <a:solidFill>
                  <a:srgbClr val="1E1E1E"/>
                </a:solidFill>
              </a:rPr>
              <a:t>La reactivación de proyectos energéticos expone a los inversionistas a riesgos reputacionales severos, conflictos ESG, Personas Expuestas Políticamente (PEP) y redes de corrupción — amenazando la viabilidad corporativa antes de iniciar operaciones</a:t>
            </a:r>
            <a:r>
              <a:rPr lang="en-US" sz="850" dirty="0">
                <a:solidFill>
                  <a:srgbClr val="1E1E1E"/>
                </a:solidFill>
              </a:rPr>
              <a:t>.</a:t>
            </a:r>
            <a:endParaRPr lang="en-US" sz="850" dirty="0"/>
          </a:p>
        </p:txBody>
      </p:sp>
      <p:sp>
        <p:nvSpPr>
          <p:cNvPr id="12" name="Shape 10"/>
          <p:cNvSpPr/>
          <p:nvPr/>
        </p:nvSpPr>
        <p:spPr>
          <a:xfrm>
            <a:off x="3227832" y="1645920"/>
            <a:ext cx="2743200" cy="324612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13" name="Shape 11"/>
          <p:cNvSpPr/>
          <p:nvPr/>
        </p:nvSpPr>
        <p:spPr>
          <a:xfrm>
            <a:off x="3227832" y="1645920"/>
            <a:ext cx="2743200" cy="73152"/>
          </a:xfrm>
          <a:prstGeom prst="rect">
            <a:avLst/>
          </a:prstGeom>
          <a:solidFill>
            <a:srgbClr val="C9A84C"/>
          </a:solidFill>
          <a:ln w="12700">
            <a:solidFill>
              <a:srgbClr val="C9A84C"/>
            </a:solidFill>
            <a:prstDash val="solid"/>
          </a:ln>
        </p:spPr>
        <p:txBody>
          <a:bodyPr/>
          <a:lstStyle/>
          <a:p>
            <a:endParaRPr lang="en-US"/>
          </a:p>
        </p:txBody>
      </p:sp>
      <p:sp>
        <p:nvSpPr>
          <p:cNvPr id="14" name="Shape 12"/>
          <p:cNvSpPr/>
          <p:nvPr/>
        </p:nvSpPr>
        <p:spPr>
          <a:xfrm>
            <a:off x="3227832" y="1645920"/>
            <a:ext cx="2743200" cy="777240"/>
          </a:xfrm>
          <a:prstGeom prst="rect">
            <a:avLst/>
          </a:prstGeom>
          <a:solidFill>
            <a:srgbClr val="F4F4F4"/>
          </a:solidFill>
          <a:ln w="12700">
            <a:solidFill>
              <a:srgbClr val="EEEEEE"/>
            </a:solidFill>
            <a:prstDash val="solid"/>
          </a:ln>
        </p:spPr>
        <p:txBody>
          <a:bodyPr/>
          <a:lstStyle/>
          <a:p>
            <a:endParaRPr lang="en-US"/>
          </a:p>
        </p:txBody>
      </p:sp>
      <p:sp>
        <p:nvSpPr>
          <p:cNvPr id="15" name="Text 13"/>
          <p:cNvSpPr/>
          <p:nvPr/>
        </p:nvSpPr>
        <p:spPr>
          <a:xfrm>
            <a:off x="3337560" y="1719072"/>
            <a:ext cx="2523744" cy="658368"/>
          </a:xfrm>
          <a:prstGeom prst="rect">
            <a:avLst/>
          </a:prstGeom>
          <a:noFill/>
          <a:ln/>
        </p:spPr>
        <p:txBody>
          <a:bodyPr wrap="square" rtlCol="0" anchor="ctr"/>
          <a:lstStyle/>
          <a:p>
            <a:pPr marL="0" indent="0">
              <a:buNone/>
            </a:pPr>
            <a:r>
              <a:rPr lang="en-US" sz="1150" b="1" dirty="0">
                <a:solidFill>
                  <a:srgbClr val="C9A84C"/>
                </a:solidFill>
              </a:rPr>
              <a:t>Incertidumbre Jurídica</a:t>
            </a:r>
            <a:endParaRPr lang="en-US" sz="1150" dirty="0"/>
          </a:p>
          <a:p>
            <a:pPr marL="0" indent="0">
              <a:buNone/>
            </a:pPr>
            <a:r>
              <a:rPr lang="en-US" sz="1150" b="1" dirty="0">
                <a:solidFill>
                  <a:srgbClr val="C9A84C"/>
                </a:solidFill>
              </a:rPr>
              <a:t>y Contractual</a:t>
            </a:r>
            <a:endParaRPr lang="en-US" sz="1150" dirty="0"/>
          </a:p>
        </p:txBody>
      </p:sp>
      <p:sp>
        <p:nvSpPr>
          <p:cNvPr id="16" name="Text 14"/>
          <p:cNvSpPr/>
          <p:nvPr/>
        </p:nvSpPr>
        <p:spPr>
          <a:xfrm>
            <a:off x="3337560" y="2487168"/>
            <a:ext cx="2523744" cy="2286000"/>
          </a:xfrm>
          <a:prstGeom prst="rect">
            <a:avLst/>
          </a:prstGeom>
          <a:noFill/>
          <a:ln/>
        </p:spPr>
        <p:txBody>
          <a:bodyPr wrap="square" rtlCol="0" anchor="t"/>
          <a:lstStyle/>
          <a:p>
            <a:pPr marL="0" indent="0" algn="just">
              <a:lnSpc>
                <a:spcPct val="135000"/>
              </a:lnSpc>
              <a:buNone/>
            </a:pPr>
            <a:endParaRPr lang="en-US" sz="850" b="1" dirty="0">
              <a:solidFill>
                <a:srgbClr val="1E1E1E"/>
              </a:solidFill>
            </a:endParaRPr>
          </a:p>
          <a:p>
            <a:pPr marL="0" indent="0" algn="just">
              <a:lnSpc>
                <a:spcPct val="135000"/>
              </a:lnSpc>
              <a:buNone/>
            </a:pPr>
            <a:endParaRPr lang="en-US" sz="850" b="1" dirty="0">
              <a:solidFill>
                <a:srgbClr val="1E1E1E"/>
              </a:solidFill>
            </a:endParaRPr>
          </a:p>
          <a:p>
            <a:pPr marL="0" indent="0" algn="just">
              <a:lnSpc>
                <a:spcPct val="135000"/>
              </a:lnSpc>
              <a:buNone/>
            </a:pPr>
            <a:endParaRPr lang="en-US" sz="850" b="1" dirty="0">
              <a:solidFill>
                <a:srgbClr val="1E1E1E"/>
              </a:solidFill>
            </a:endParaRPr>
          </a:p>
          <a:p>
            <a:pPr marL="0" indent="0" algn="just">
              <a:lnSpc>
                <a:spcPct val="135000"/>
              </a:lnSpc>
              <a:buNone/>
            </a:pPr>
            <a:r>
              <a:rPr lang="en-US" sz="850" b="1" dirty="0">
                <a:solidFill>
                  <a:srgbClr val="1E1E1E"/>
                </a:solidFill>
              </a:rPr>
              <a:t>El complejo entramado normativo venezolano y la superposición de sanciones requieren equipos que no solo dominen la teoría jurídica, sino que lean el ecosistema de poder local y las dinámicas de los tomadores de decisión.</a:t>
            </a:r>
            <a:endParaRPr lang="en-US" sz="850" b="1" dirty="0"/>
          </a:p>
        </p:txBody>
      </p:sp>
      <p:sp>
        <p:nvSpPr>
          <p:cNvPr id="17" name="Shape 15"/>
          <p:cNvSpPr/>
          <p:nvPr/>
        </p:nvSpPr>
        <p:spPr>
          <a:xfrm>
            <a:off x="6135624" y="1645920"/>
            <a:ext cx="2743200" cy="324612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18" name="Shape 16"/>
          <p:cNvSpPr/>
          <p:nvPr/>
        </p:nvSpPr>
        <p:spPr>
          <a:xfrm>
            <a:off x="6135624" y="1645920"/>
            <a:ext cx="2743200" cy="73152"/>
          </a:xfrm>
          <a:prstGeom prst="rect">
            <a:avLst/>
          </a:prstGeom>
          <a:solidFill>
            <a:srgbClr val="1A6B7C"/>
          </a:solidFill>
          <a:ln w="12700">
            <a:solidFill>
              <a:srgbClr val="1A6B7C"/>
            </a:solidFill>
            <a:prstDash val="solid"/>
          </a:ln>
        </p:spPr>
        <p:txBody>
          <a:bodyPr/>
          <a:lstStyle/>
          <a:p>
            <a:endParaRPr lang="en-US"/>
          </a:p>
        </p:txBody>
      </p:sp>
      <p:sp>
        <p:nvSpPr>
          <p:cNvPr id="19" name="Shape 17"/>
          <p:cNvSpPr/>
          <p:nvPr/>
        </p:nvSpPr>
        <p:spPr>
          <a:xfrm>
            <a:off x="6135624" y="1645920"/>
            <a:ext cx="2743200" cy="777240"/>
          </a:xfrm>
          <a:prstGeom prst="rect">
            <a:avLst/>
          </a:prstGeom>
          <a:solidFill>
            <a:srgbClr val="F4F4F4"/>
          </a:solidFill>
          <a:ln w="12700">
            <a:solidFill>
              <a:srgbClr val="EEEEEE"/>
            </a:solidFill>
            <a:prstDash val="solid"/>
          </a:ln>
        </p:spPr>
        <p:txBody>
          <a:bodyPr/>
          <a:lstStyle/>
          <a:p>
            <a:endParaRPr lang="en-US"/>
          </a:p>
        </p:txBody>
      </p:sp>
      <p:sp>
        <p:nvSpPr>
          <p:cNvPr id="20" name="Text 18"/>
          <p:cNvSpPr/>
          <p:nvPr/>
        </p:nvSpPr>
        <p:spPr>
          <a:xfrm>
            <a:off x="6245352" y="1719072"/>
            <a:ext cx="2523744" cy="658368"/>
          </a:xfrm>
          <a:prstGeom prst="rect">
            <a:avLst/>
          </a:prstGeom>
          <a:noFill/>
          <a:ln/>
        </p:spPr>
        <p:txBody>
          <a:bodyPr wrap="square" rtlCol="0" anchor="ctr"/>
          <a:lstStyle/>
          <a:p>
            <a:pPr marL="0" indent="0">
              <a:buNone/>
            </a:pPr>
            <a:r>
              <a:rPr lang="en-US" sz="1150" b="1" dirty="0">
                <a:solidFill>
                  <a:srgbClr val="1A6B7C"/>
                </a:solidFill>
              </a:rPr>
              <a:t>Cumplimiento Continuo</a:t>
            </a:r>
            <a:endParaRPr lang="en-US" sz="1150" dirty="0"/>
          </a:p>
          <a:p>
            <a:pPr marL="0" indent="0">
              <a:buNone/>
            </a:pPr>
            <a:r>
              <a:rPr lang="en-US" sz="1150" b="1" dirty="0">
                <a:solidFill>
                  <a:srgbClr val="1A6B7C"/>
                </a:solidFill>
              </a:rPr>
              <a:t>de Sanciones</a:t>
            </a:r>
            <a:endParaRPr lang="en-US" sz="1150" dirty="0"/>
          </a:p>
        </p:txBody>
      </p:sp>
      <p:sp>
        <p:nvSpPr>
          <p:cNvPr id="21" name="Text 19"/>
          <p:cNvSpPr/>
          <p:nvPr/>
        </p:nvSpPr>
        <p:spPr>
          <a:xfrm>
            <a:off x="6245352" y="2487168"/>
            <a:ext cx="2523744" cy="2286000"/>
          </a:xfrm>
          <a:prstGeom prst="rect">
            <a:avLst/>
          </a:prstGeom>
          <a:noFill/>
          <a:ln/>
        </p:spPr>
        <p:txBody>
          <a:bodyPr wrap="square" rtlCol="0" anchor="t"/>
          <a:lstStyle/>
          <a:p>
            <a:pPr marL="0" indent="0" algn="just">
              <a:lnSpc>
                <a:spcPct val="135000"/>
              </a:lnSpc>
              <a:buNone/>
            </a:pPr>
            <a:endParaRPr lang="en-US" sz="850" b="1" dirty="0">
              <a:solidFill>
                <a:srgbClr val="1E1E1E"/>
              </a:solidFill>
            </a:endParaRPr>
          </a:p>
          <a:p>
            <a:pPr marL="0" indent="0" algn="just">
              <a:lnSpc>
                <a:spcPct val="135000"/>
              </a:lnSpc>
              <a:buNone/>
            </a:pPr>
            <a:endParaRPr lang="en-US" sz="850" b="1" dirty="0">
              <a:solidFill>
                <a:srgbClr val="1E1E1E"/>
              </a:solidFill>
            </a:endParaRPr>
          </a:p>
          <a:p>
            <a:pPr marL="0" indent="0" algn="just">
              <a:lnSpc>
                <a:spcPct val="135000"/>
              </a:lnSpc>
              <a:buNone/>
            </a:pPr>
            <a:endParaRPr lang="en-US" sz="850" b="1" dirty="0">
              <a:solidFill>
                <a:srgbClr val="1E1E1E"/>
              </a:solidFill>
            </a:endParaRPr>
          </a:p>
          <a:p>
            <a:pPr marL="0" indent="0" algn="just">
              <a:lnSpc>
                <a:spcPct val="135000"/>
              </a:lnSpc>
              <a:buNone/>
            </a:pPr>
            <a:r>
              <a:rPr lang="en-US" sz="850" b="1" dirty="0">
                <a:solidFill>
                  <a:srgbClr val="1E1E1E"/>
                </a:solidFill>
              </a:rPr>
              <a:t>A pesar de la flexibilización de febrero 2026, el régimen de sanciones OFAC sigue plenamente activo. Un error en la cadena de pagos, un actor sancionado inadvertido o un reporte incorrecto puede acarrear multas multimillonarias y revocación de licencias.</a:t>
            </a:r>
            <a:endParaRPr lang="en-US" sz="850" b="1" dirty="0"/>
          </a:p>
        </p:txBody>
      </p:sp>
      <p:sp>
        <p:nvSpPr>
          <p:cNvPr id="22" name="Shape 20"/>
          <p:cNvSpPr/>
          <p:nvPr/>
        </p:nvSpPr>
        <p:spPr>
          <a:xfrm>
            <a:off x="320040" y="4773168"/>
            <a:ext cx="8503920" cy="274320"/>
          </a:xfrm>
          <a:prstGeom prst="rect">
            <a:avLst/>
          </a:prstGeom>
          <a:solidFill>
            <a:srgbClr val="0B1E35"/>
          </a:solidFill>
          <a:ln w="12700">
            <a:solidFill>
              <a:srgbClr val="0B1E35"/>
            </a:solidFill>
            <a:prstDash val="solid"/>
          </a:ln>
        </p:spPr>
        <p:txBody>
          <a:bodyPr/>
          <a:lstStyle/>
          <a:p>
            <a:endParaRPr lang="en-US"/>
          </a:p>
        </p:txBody>
      </p:sp>
      <p:sp>
        <p:nvSpPr>
          <p:cNvPr id="23" name="Text 21"/>
          <p:cNvSpPr/>
          <p:nvPr/>
        </p:nvSpPr>
        <p:spPr>
          <a:xfrm>
            <a:off x="320040" y="4773168"/>
            <a:ext cx="8503920" cy="274320"/>
          </a:xfrm>
          <a:prstGeom prst="rect">
            <a:avLst/>
          </a:prstGeom>
          <a:noFill/>
          <a:ln/>
        </p:spPr>
        <p:txBody>
          <a:bodyPr wrap="square" rtlCol="0" anchor="ctr"/>
          <a:lstStyle/>
          <a:p>
            <a:pPr marL="0" indent="0" algn="ctr">
              <a:buNone/>
            </a:pPr>
            <a:r>
              <a:rPr lang="en-US" sz="850" b="1" dirty="0">
                <a:solidFill>
                  <a:srgbClr val="C9A84C"/>
                </a:solidFill>
              </a:rPr>
              <a:t>Nuestra solución entrega: Inteligencia de campo accionable  ·  Conocimiento de los nodos de poder locales  ·  Visión 360° del ecosistema operacional</a:t>
            </a:r>
            <a:endParaRPr lang="en-US" sz="8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1005840"/>
          </a:xfrm>
          <a:prstGeom prst="rect">
            <a:avLst/>
          </a:prstGeom>
          <a:solidFill>
            <a:srgbClr val="0B1E35"/>
          </a:solidFill>
          <a:ln w="12700">
            <a:solidFill>
              <a:srgbClr val="0B1E35"/>
            </a:solidFill>
            <a:prstDash val="solid"/>
          </a:ln>
        </p:spPr>
        <p:txBody>
          <a:bodyPr/>
          <a:lstStyle/>
          <a:p>
            <a:endParaRPr lang="en-US"/>
          </a:p>
        </p:txBody>
      </p:sp>
      <p:sp>
        <p:nvSpPr>
          <p:cNvPr id="3" name="Shape 1"/>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4" name="Shape 2"/>
          <p:cNvSpPr/>
          <p:nvPr/>
        </p:nvSpPr>
        <p:spPr>
          <a:xfrm>
            <a:off x="0" y="1005840"/>
            <a:ext cx="9144000" cy="54864"/>
          </a:xfrm>
          <a:prstGeom prst="rect">
            <a:avLst/>
          </a:prstGeom>
          <a:solidFill>
            <a:srgbClr val="C9A84C"/>
          </a:solidFill>
          <a:ln w="12700">
            <a:solidFill>
              <a:srgbClr val="C9A84C"/>
            </a:solidFill>
            <a:prstDash val="solid"/>
          </a:ln>
        </p:spPr>
        <p:txBody>
          <a:bodyPr/>
          <a:lstStyle/>
          <a:p>
            <a:endParaRPr lang="en-US"/>
          </a:p>
        </p:txBody>
      </p:sp>
      <p:sp>
        <p:nvSpPr>
          <p:cNvPr id="5" name="Text 3"/>
          <p:cNvSpPr/>
          <p:nvPr/>
        </p:nvSpPr>
        <p:spPr>
          <a:xfrm>
            <a:off x="320040" y="0"/>
            <a:ext cx="8686800" cy="1005840"/>
          </a:xfrm>
          <a:prstGeom prst="rect">
            <a:avLst/>
          </a:prstGeom>
          <a:noFill/>
          <a:ln/>
        </p:spPr>
        <p:txBody>
          <a:bodyPr wrap="square" rtlCol="0" anchor="ctr"/>
          <a:lstStyle/>
          <a:p>
            <a:pPr marL="0" indent="0">
              <a:buNone/>
            </a:pPr>
            <a:r>
              <a:rPr lang="en-US" sz="1500" b="1" kern="0" spc="200" dirty="0">
                <a:solidFill>
                  <a:srgbClr val="FFFFFF"/>
                </a:solidFill>
              </a:rPr>
              <a:t>04  |  PORTAFOLIO DE SERVICIOS — 5 PILARES</a:t>
            </a:r>
            <a:endParaRPr lang="en-US" sz="1500" dirty="0"/>
          </a:p>
        </p:txBody>
      </p:sp>
      <p:sp>
        <p:nvSpPr>
          <p:cNvPr id="6" name="Shape 4"/>
          <p:cNvSpPr/>
          <p:nvPr/>
        </p:nvSpPr>
        <p:spPr>
          <a:xfrm>
            <a:off x="320040" y="1170432"/>
            <a:ext cx="1645920" cy="3840480"/>
          </a:xfrm>
          <a:prstGeom prst="rect">
            <a:avLst/>
          </a:prstGeom>
          <a:solidFill>
            <a:srgbClr val="0B1E35"/>
          </a:solidFill>
          <a:ln w="12700">
            <a:solidFill>
              <a:srgbClr val="0B1E35"/>
            </a:solidFill>
            <a:prstDash val="solid"/>
          </a:ln>
          <a:effectLst>
            <a:outerShdw blurRad="101600" dist="38100" dir="8100000" algn="bl" rotWithShape="0">
              <a:srgbClr val="000000">
                <a:alpha val="18000"/>
              </a:srgbClr>
            </a:outerShdw>
          </a:effectLst>
        </p:spPr>
        <p:txBody>
          <a:bodyPr/>
          <a:lstStyle/>
          <a:p>
            <a:endParaRPr lang="en-US"/>
          </a:p>
        </p:txBody>
      </p:sp>
      <p:sp>
        <p:nvSpPr>
          <p:cNvPr id="7" name="Shape 5"/>
          <p:cNvSpPr/>
          <p:nvPr/>
        </p:nvSpPr>
        <p:spPr>
          <a:xfrm>
            <a:off x="960120" y="1261872"/>
            <a:ext cx="365760" cy="365760"/>
          </a:xfrm>
          <a:prstGeom prst="ellipse">
            <a:avLst/>
          </a:prstGeom>
          <a:solidFill>
            <a:srgbClr val="C9A84C"/>
          </a:solidFill>
          <a:ln w="12700">
            <a:solidFill>
              <a:srgbClr val="C9A84C"/>
            </a:solidFill>
            <a:prstDash val="solid"/>
          </a:ln>
        </p:spPr>
        <p:txBody>
          <a:bodyPr/>
          <a:lstStyle/>
          <a:p>
            <a:endParaRPr lang="en-US"/>
          </a:p>
        </p:txBody>
      </p:sp>
      <p:sp>
        <p:nvSpPr>
          <p:cNvPr id="8" name="Text 6"/>
          <p:cNvSpPr/>
          <p:nvPr/>
        </p:nvSpPr>
        <p:spPr>
          <a:xfrm>
            <a:off x="960120" y="1261872"/>
            <a:ext cx="365760" cy="365760"/>
          </a:xfrm>
          <a:prstGeom prst="rect">
            <a:avLst/>
          </a:prstGeom>
          <a:noFill/>
          <a:ln/>
        </p:spPr>
        <p:txBody>
          <a:bodyPr wrap="square" lIns="0" tIns="0" rIns="0" bIns="0" rtlCol="0" anchor="ctr"/>
          <a:lstStyle/>
          <a:p>
            <a:pPr marL="0" indent="0" algn="ctr">
              <a:buNone/>
            </a:pPr>
            <a:r>
              <a:rPr lang="en-US" sz="1200" b="1" dirty="0">
                <a:solidFill>
                  <a:srgbClr val="0B1E35"/>
                </a:solidFill>
              </a:rPr>
              <a:t>1</a:t>
            </a:r>
            <a:endParaRPr lang="en-US" sz="1200" dirty="0"/>
          </a:p>
        </p:txBody>
      </p:sp>
      <p:sp>
        <p:nvSpPr>
          <p:cNvPr id="9" name="Text 7"/>
          <p:cNvSpPr/>
          <p:nvPr/>
        </p:nvSpPr>
        <p:spPr>
          <a:xfrm>
            <a:off x="393192" y="1719072"/>
            <a:ext cx="1499616" cy="548640"/>
          </a:xfrm>
          <a:prstGeom prst="rect">
            <a:avLst/>
          </a:prstGeom>
          <a:noFill/>
          <a:ln/>
        </p:spPr>
        <p:txBody>
          <a:bodyPr wrap="square" rtlCol="0" anchor="t"/>
          <a:lstStyle/>
          <a:p>
            <a:pPr marL="0" indent="0" algn="ctr">
              <a:buNone/>
            </a:pPr>
            <a:r>
              <a:rPr lang="en-US" sz="800" b="1" dirty="0">
                <a:solidFill>
                  <a:srgbClr val="C9A84C"/>
                </a:solidFill>
              </a:rPr>
              <a:t>Debida Diligencia Corporativa</a:t>
            </a:r>
            <a:endParaRPr lang="en-US" sz="800" dirty="0"/>
          </a:p>
        </p:txBody>
      </p:sp>
      <p:sp>
        <p:nvSpPr>
          <p:cNvPr id="10" name="Text 8"/>
          <p:cNvSpPr/>
          <p:nvPr/>
        </p:nvSpPr>
        <p:spPr>
          <a:xfrm>
            <a:off x="393192" y="2331720"/>
            <a:ext cx="1499616" cy="2560320"/>
          </a:xfrm>
          <a:prstGeom prst="rect">
            <a:avLst/>
          </a:prstGeom>
          <a:noFill/>
          <a:ln/>
        </p:spPr>
        <p:txBody>
          <a:bodyPr wrap="square" rtlCol="0" anchor="t"/>
          <a:lstStyle/>
          <a:p>
            <a:pPr marL="342900" indent="-342900">
              <a:buSzPct val="100000"/>
              <a:buChar char="•"/>
            </a:pPr>
            <a:r>
              <a:rPr lang="en-US" sz="750" dirty="0">
                <a:solidFill>
                  <a:srgbClr val="FFFFFF"/>
                </a:solidFill>
              </a:rPr>
              <a:t>Due Diligence Corporativo y de M&amp;A</a:t>
            </a:r>
            <a:endParaRPr lang="en-US" sz="750" dirty="0"/>
          </a:p>
          <a:p>
            <a:pPr marL="342900" indent="-342900">
              <a:buSzPct val="100000"/>
              <a:buChar char="•"/>
            </a:pPr>
            <a:r>
              <a:rPr lang="en-US" sz="750" dirty="0">
                <a:solidFill>
                  <a:srgbClr val="FFFFFF"/>
                </a:solidFill>
              </a:rPr>
              <a:t>Due Diligence Reputacional</a:t>
            </a:r>
            <a:endParaRPr lang="en-US" sz="750" dirty="0"/>
          </a:p>
          <a:p>
            <a:pPr marL="342900" indent="-342900">
              <a:buSzPct val="100000"/>
              <a:buChar char="•"/>
            </a:pPr>
            <a:r>
              <a:rPr lang="en-US" sz="750" dirty="0">
                <a:solidFill>
                  <a:srgbClr val="FFFFFF"/>
                </a:solidFill>
              </a:rPr>
              <a:t>Due Diligence de Socios Locales</a:t>
            </a:r>
            <a:endParaRPr lang="en-US" sz="750" dirty="0"/>
          </a:p>
          <a:p>
            <a:pPr marL="342900" indent="-342900">
              <a:buSzPct val="100000"/>
              <a:buChar char="•"/>
            </a:pPr>
            <a:r>
              <a:rPr lang="en-US" sz="750" dirty="0">
                <a:solidFill>
                  <a:srgbClr val="FFFFFF"/>
                </a:solidFill>
              </a:rPr>
              <a:t>Revisión Beneficial Ownership (Regla 50% OFAC)</a:t>
            </a:r>
            <a:endParaRPr lang="en-US" sz="750" dirty="0"/>
          </a:p>
          <a:p>
            <a:pPr marL="342900" indent="-342900">
              <a:buSzPct val="100000"/>
              <a:buChar char="•"/>
            </a:pPr>
            <a:r>
              <a:rPr lang="en-US" sz="750" dirty="0">
                <a:solidFill>
                  <a:srgbClr val="FFFFFF"/>
                </a:solidFill>
              </a:rPr>
              <a:t>Evaluación de Riesgo de Terceros</a:t>
            </a:r>
            <a:endParaRPr lang="en-US" sz="750" dirty="0"/>
          </a:p>
          <a:p>
            <a:pPr marL="342900" indent="-342900">
              <a:buSzPct val="100000"/>
              <a:buChar char="•"/>
            </a:pPr>
            <a:r>
              <a:rPr lang="en-US" sz="750" dirty="0">
                <a:solidFill>
                  <a:srgbClr val="FFFFFF"/>
                </a:solidFill>
              </a:rPr>
              <a:t>Investigaciones de Antecedentes</a:t>
            </a:r>
            <a:endParaRPr lang="en-US" sz="750" dirty="0"/>
          </a:p>
        </p:txBody>
      </p:sp>
      <p:sp>
        <p:nvSpPr>
          <p:cNvPr id="11" name="Shape 9"/>
          <p:cNvSpPr/>
          <p:nvPr/>
        </p:nvSpPr>
        <p:spPr>
          <a:xfrm>
            <a:off x="2057400" y="1170432"/>
            <a:ext cx="1645920" cy="3840480"/>
          </a:xfrm>
          <a:prstGeom prst="rect">
            <a:avLst/>
          </a:prstGeom>
          <a:solidFill>
            <a:srgbClr val="1A6B7C"/>
          </a:solidFill>
          <a:ln w="12700">
            <a:solidFill>
              <a:srgbClr val="1A6B7C"/>
            </a:solidFill>
            <a:prstDash val="solid"/>
          </a:ln>
          <a:effectLst>
            <a:outerShdw blurRad="101600" dist="38100" dir="8100000" algn="bl" rotWithShape="0">
              <a:srgbClr val="000000">
                <a:alpha val="18000"/>
              </a:srgbClr>
            </a:outerShdw>
          </a:effectLst>
        </p:spPr>
        <p:txBody>
          <a:bodyPr/>
          <a:lstStyle/>
          <a:p>
            <a:endParaRPr lang="en-US"/>
          </a:p>
        </p:txBody>
      </p:sp>
      <p:sp>
        <p:nvSpPr>
          <p:cNvPr id="12" name="Shape 10"/>
          <p:cNvSpPr/>
          <p:nvPr/>
        </p:nvSpPr>
        <p:spPr>
          <a:xfrm>
            <a:off x="2697480" y="1261872"/>
            <a:ext cx="365760" cy="365760"/>
          </a:xfrm>
          <a:prstGeom prst="ellipse">
            <a:avLst/>
          </a:prstGeom>
          <a:solidFill>
            <a:srgbClr val="C9A84C"/>
          </a:solidFill>
          <a:ln w="12700">
            <a:solidFill>
              <a:srgbClr val="C9A84C"/>
            </a:solidFill>
            <a:prstDash val="solid"/>
          </a:ln>
        </p:spPr>
        <p:txBody>
          <a:bodyPr/>
          <a:lstStyle/>
          <a:p>
            <a:endParaRPr lang="en-US"/>
          </a:p>
        </p:txBody>
      </p:sp>
      <p:sp>
        <p:nvSpPr>
          <p:cNvPr id="13" name="Text 11"/>
          <p:cNvSpPr/>
          <p:nvPr/>
        </p:nvSpPr>
        <p:spPr>
          <a:xfrm>
            <a:off x="2697480" y="1261872"/>
            <a:ext cx="365760" cy="365760"/>
          </a:xfrm>
          <a:prstGeom prst="rect">
            <a:avLst/>
          </a:prstGeom>
          <a:noFill/>
          <a:ln/>
        </p:spPr>
        <p:txBody>
          <a:bodyPr wrap="square" lIns="0" tIns="0" rIns="0" bIns="0" rtlCol="0" anchor="ctr"/>
          <a:lstStyle/>
          <a:p>
            <a:pPr marL="0" indent="0" algn="ctr">
              <a:buNone/>
            </a:pPr>
            <a:r>
              <a:rPr lang="en-US" sz="1200" b="1" dirty="0">
                <a:solidFill>
                  <a:srgbClr val="0B1E35"/>
                </a:solidFill>
              </a:rPr>
              <a:t>2</a:t>
            </a:r>
            <a:endParaRPr lang="en-US" sz="1200" dirty="0"/>
          </a:p>
        </p:txBody>
      </p:sp>
      <p:sp>
        <p:nvSpPr>
          <p:cNvPr id="14" name="Text 12"/>
          <p:cNvSpPr/>
          <p:nvPr/>
        </p:nvSpPr>
        <p:spPr>
          <a:xfrm>
            <a:off x="2130552" y="1719072"/>
            <a:ext cx="1499616" cy="548640"/>
          </a:xfrm>
          <a:prstGeom prst="rect">
            <a:avLst/>
          </a:prstGeom>
          <a:noFill/>
          <a:ln/>
        </p:spPr>
        <p:txBody>
          <a:bodyPr wrap="square" rtlCol="0" anchor="t"/>
          <a:lstStyle/>
          <a:p>
            <a:pPr marL="0" indent="0" algn="ctr">
              <a:buNone/>
            </a:pPr>
            <a:r>
              <a:rPr lang="en-US" sz="800" b="1" dirty="0">
                <a:solidFill>
                  <a:srgbClr val="C9A84C"/>
                </a:solidFill>
              </a:rPr>
              <a:t>Cumplimiento de Sanciones y Normas</a:t>
            </a:r>
            <a:endParaRPr lang="en-US" sz="800" dirty="0"/>
          </a:p>
        </p:txBody>
      </p:sp>
      <p:sp>
        <p:nvSpPr>
          <p:cNvPr id="15" name="Text 13"/>
          <p:cNvSpPr/>
          <p:nvPr/>
        </p:nvSpPr>
        <p:spPr>
          <a:xfrm>
            <a:off x="2130552" y="2331720"/>
            <a:ext cx="1499616" cy="2560320"/>
          </a:xfrm>
          <a:prstGeom prst="rect">
            <a:avLst/>
          </a:prstGeom>
          <a:noFill/>
          <a:ln/>
        </p:spPr>
        <p:txBody>
          <a:bodyPr wrap="square" rtlCol="0" anchor="t"/>
          <a:lstStyle/>
          <a:p>
            <a:pPr marL="342900" indent="-342900">
              <a:buSzPct val="100000"/>
              <a:buChar char="•"/>
            </a:pPr>
            <a:r>
              <a:rPr lang="en-US" sz="750" dirty="0">
                <a:solidFill>
                  <a:srgbClr val="FFFFFF"/>
                </a:solidFill>
              </a:rPr>
              <a:t>Verificación OFAC / Listas SDN</a:t>
            </a:r>
            <a:endParaRPr lang="en-US" sz="750" dirty="0"/>
          </a:p>
          <a:p>
            <a:pPr marL="342900" indent="-342900">
              <a:buSzPct val="100000"/>
              <a:buChar char="•"/>
            </a:pPr>
            <a:r>
              <a:rPr lang="en-US" sz="750" dirty="0">
                <a:solidFill>
                  <a:srgbClr val="FFFFFF"/>
                </a:solidFill>
              </a:rPr>
              <a:t>Revisión Anticorrupción FCPA</a:t>
            </a:r>
            <a:endParaRPr lang="en-US" sz="750" dirty="0"/>
          </a:p>
          <a:p>
            <a:pPr marL="342900" indent="-342900">
              <a:buSzPct val="100000"/>
              <a:buChar char="•"/>
            </a:pPr>
            <a:r>
              <a:rPr lang="en-US" sz="750" dirty="0">
                <a:solidFill>
                  <a:srgbClr val="FFFFFF"/>
                </a:solidFill>
              </a:rPr>
              <a:t>Evaluación de Riesgo AML</a:t>
            </a:r>
            <a:endParaRPr lang="en-US" sz="750" dirty="0"/>
          </a:p>
          <a:p>
            <a:pPr marL="342900" indent="-342900">
              <a:buSzPct val="100000"/>
              <a:buChar char="•"/>
            </a:pPr>
            <a:r>
              <a:rPr lang="en-US" sz="750" dirty="0">
                <a:solidFill>
                  <a:srgbClr val="FFFFFF"/>
                </a:solidFill>
              </a:rPr>
              <a:t>Análisis de Brechas de Cumplimiento</a:t>
            </a:r>
            <a:endParaRPr lang="en-US" sz="750" dirty="0"/>
          </a:p>
        </p:txBody>
      </p:sp>
      <p:sp>
        <p:nvSpPr>
          <p:cNvPr id="16" name="Shape 14"/>
          <p:cNvSpPr/>
          <p:nvPr/>
        </p:nvSpPr>
        <p:spPr>
          <a:xfrm>
            <a:off x="3794760" y="1170432"/>
            <a:ext cx="1645920" cy="3840480"/>
          </a:xfrm>
          <a:prstGeom prst="rect">
            <a:avLst/>
          </a:prstGeom>
          <a:solidFill>
            <a:srgbClr val="2D3E50"/>
          </a:solidFill>
          <a:ln w="12700">
            <a:solidFill>
              <a:srgbClr val="2D3E50"/>
            </a:solidFill>
            <a:prstDash val="solid"/>
          </a:ln>
          <a:effectLst>
            <a:outerShdw blurRad="101600" dist="38100" dir="8100000" algn="bl" rotWithShape="0">
              <a:srgbClr val="000000">
                <a:alpha val="18000"/>
              </a:srgbClr>
            </a:outerShdw>
          </a:effectLst>
        </p:spPr>
        <p:txBody>
          <a:bodyPr/>
          <a:lstStyle/>
          <a:p>
            <a:endParaRPr lang="en-US"/>
          </a:p>
        </p:txBody>
      </p:sp>
      <p:sp>
        <p:nvSpPr>
          <p:cNvPr id="17" name="Shape 15"/>
          <p:cNvSpPr/>
          <p:nvPr/>
        </p:nvSpPr>
        <p:spPr>
          <a:xfrm>
            <a:off x="4434840" y="1261872"/>
            <a:ext cx="365760" cy="365760"/>
          </a:xfrm>
          <a:prstGeom prst="ellipse">
            <a:avLst/>
          </a:prstGeom>
          <a:solidFill>
            <a:srgbClr val="C9A84C"/>
          </a:solidFill>
          <a:ln w="12700">
            <a:solidFill>
              <a:srgbClr val="C9A84C"/>
            </a:solidFill>
            <a:prstDash val="solid"/>
          </a:ln>
        </p:spPr>
        <p:txBody>
          <a:bodyPr/>
          <a:lstStyle/>
          <a:p>
            <a:endParaRPr lang="en-US"/>
          </a:p>
        </p:txBody>
      </p:sp>
      <p:sp>
        <p:nvSpPr>
          <p:cNvPr id="18" name="Text 16"/>
          <p:cNvSpPr/>
          <p:nvPr/>
        </p:nvSpPr>
        <p:spPr>
          <a:xfrm>
            <a:off x="4434840" y="1261872"/>
            <a:ext cx="365760" cy="365760"/>
          </a:xfrm>
          <a:prstGeom prst="rect">
            <a:avLst/>
          </a:prstGeom>
          <a:noFill/>
          <a:ln/>
        </p:spPr>
        <p:txBody>
          <a:bodyPr wrap="square" lIns="0" tIns="0" rIns="0" bIns="0" rtlCol="0" anchor="ctr"/>
          <a:lstStyle/>
          <a:p>
            <a:pPr marL="0" indent="0" algn="ctr">
              <a:buNone/>
            </a:pPr>
            <a:r>
              <a:rPr lang="en-US" sz="1200" b="1" dirty="0">
                <a:solidFill>
                  <a:srgbClr val="0B1E35"/>
                </a:solidFill>
              </a:rPr>
              <a:t>3</a:t>
            </a:r>
            <a:endParaRPr lang="en-US" sz="1200" dirty="0"/>
          </a:p>
        </p:txBody>
      </p:sp>
      <p:sp>
        <p:nvSpPr>
          <p:cNvPr id="19" name="Text 17"/>
          <p:cNvSpPr/>
          <p:nvPr/>
        </p:nvSpPr>
        <p:spPr>
          <a:xfrm>
            <a:off x="3867912" y="1719072"/>
            <a:ext cx="1499616" cy="548640"/>
          </a:xfrm>
          <a:prstGeom prst="rect">
            <a:avLst/>
          </a:prstGeom>
          <a:noFill/>
          <a:ln/>
        </p:spPr>
        <p:txBody>
          <a:bodyPr wrap="square" rtlCol="0" anchor="t"/>
          <a:lstStyle/>
          <a:p>
            <a:pPr marL="0" indent="0" algn="ctr">
              <a:buNone/>
            </a:pPr>
            <a:r>
              <a:rPr lang="en-US" sz="800" b="1" dirty="0">
                <a:solidFill>
                  <a:srgbClr val="C9A84C"/>
                </a:solidFill>
              </a:rPr>
              <a:t>Riesgo Político y Estratégico (VERI™)</a:t>
            </a:r>
            <a:endParaRPr lang="en-US" sz="800" dirty="0"/>
          </a:p>
        </p:txBody>
      </p:sp>
      <p:sp>
        <p:nvSpPr>
          <p:cNvPr id="20" name="Text 18"/>
          <p:cNvSpPr/>
          <p:nvPr/>
        </p:nvSpPr>
        <p:spPr>
          <a:xfrm>
            <a:off x="3867912" y="2331720"/>
            <a:ext cx="1499616" cy="2560320"/>
          </a:xfrm>
          <a:prstGeom prst="rect">
            <a:avLst/>
          </a:prstGeom>
          <a:noFill/>
          <a:ln/>
        </p:spPr>
        <p:txBody>
          <a:bodyPr wrap="square" rtlCol="0" anchor="t"/>
          <a:lstStyle/>
          <a:p>
            <a:pPr marL="342900" indent="-342900">
              <a:buSzPct val="100000"/>
              <a:buChar char="•"/>
            </a:pPr>
            <a:r>
              <a:rPr lang="en-US" sz="750" dirty="0">
                <a:solidFill>
                  <a:srgbClr val="FFFFFF"/>
                </a:solidFill>
              </a:rPr>
              <a:t>Riesgo Político Nacional y Regional</a:t>
            </a:r>
            <a:endParaRPr lang="en-US" sz="750" dirty="0"/>
          </a:p>
          <a:p>
            <a:pPr marL="342900" indent="-342900">
              <a:buSzPct val="100000"/>
              <a:buChar char="•"/>
            </a:pPr>
            <a:r>
              <a:rPr lang="en-US" sz="750" dirty="0">
                <a:solidFill>
                  <a:srgbClr val="FFFFFF"/>
                </a:solidFill>
              </a:rPr>
              <a:t>Mapeo de Actores (Stakeholders)</a:t>
            </a:r>
            <a:endParaRPr lang="en-US" sz="750" dirty="0"/>
          </a:p>
          <a:p>
            <a:pPr marL="342900" indent="-342900">
              <a:buSzPct val="100000"/>
              <a:buChar char="•"/>
            </a:pPr>
            <a:r>
              <a:rPr lang="en-US" sz="750" dirty="0">
                <a:solidFill>
                  <a:srgbClr val="FFFFFF"/>
                </a:solidFill>
              </a:rPr>
              <a:t>Análisis Redes de Élites y Poder</a:t>
            </a:r>
            <a:endParaRPr lang="en-US" sz="750" dirty="0"/>
          </a:p>
          <a:p>
            <a:pPr marL="342900" indent="-342900">
              <a:buSzPct val="100000"/>
              <a:buChar char="•"/>
            </a:pPr>
            <a:r>
              <a:rPr lang="en-US" sz="750" dirty="0">
                <a:solidFill>
                  <a:srgbClr val="FFFFFF"/>
                </a:solidFill>
              </a:rPr>
              <a:t>Evaluación de Seguridad Física y Jurídica</a:t>
            </a:r>
            <a:endParaRPr lang="en-US" sz="750" dirty="0"/>
          </a:p>
        </p:txBody>
      </p:sp>
      <p:sp>
        <p:nvSpPr>
          <p:cNvPr id="21" name="Shape 19"/>
          <p:cNvSpPr/>
          <p:nvPr/>
        </p:nvSpPr>
        <p:spPr>
          <a:xfrm>
            <a:off x="5532120" y="1170432"/>
            <a:ext cx="1645920" cy="3840480"/>
          </a:xfrm>
          <a:prstGeom prst="rect">
            <a:avLst/>
          </a:prstGeom>
          <a:solidFill>
            <a:srgbClr val="4A1942"/>
          </a:solidFill>
          <a:ln w="12700">
            <a:solidFill>
              <a:srgbClr val="4A1942"/>
            </a:solidFill>
            <a:prstDash val="solid"/>
          </a:ln>
          <a:effectLst>
            <a:outerShdw blurRad="101600" dist="38100" dir="8100000" algn="bl" rotWithShape="0">
              <a:srgbClr val="000000">
                <a:alpha val="18000"/>
              </a:srgbClr>
            </a:outerShdw>
          </a:effectLst>
        </p:spPr>
        <p:txBody>
          <a:bodyPr/>
          <a:lstStyle/>
          <a:p>
            <a:endParaRPr lang="en-US"/>
          </a:p>
        </p:txBody>
      </p:sp>
      <p:sp>
        <p:nvSpPr>
          <p:cNvPr id="22" name="Shape 20"/>
          <p:cNvSpPr/>
          <p:nvPr/>
        </p:nvSpPr>
        <p:spPr>
          <a:xfrm>
            <a:off x="6172200" y="1261872"/>
            <a:ext cx="365760" cy="365760"/>
          </a:xfrm>
          <a:prstGeom prst="ellipse">
            <a:avLst/>
          </a:prstGeom>
          <a:solidFill>
            <a:srgbClr val="C9A84C"/>
          </a:solidFill>
          <a:ln w="12700">
            <a:solidFill>
              <a:srgbClr val="C9A84C"/>
            </a:solidFill>
            <a:prstDash val="solid"/>
          </a:ln>
        </p:spPr>
        <p:txBody>
          <a:bodyPr/>
          <a:lstStyle/>
          <a:p>
            <a:endParaRPr lang="en-US"/>
          </a:p>
        </p:txBody>
      </p:sp>
      <p:sp>
        <p:nvSpPr>
          <p:cNvPr id="23" name="Text 21"/>
          <p:cNvSpPr/>
          <p:nvPr/>
        </p:nvSpPr>
        <p:spPr>
          <a:xfrm>
            <a:off x="6172200" y="1261872"/>
            <a:ext cx="365760" cy="365760"/>
          </a:xfrm>
          <a:prstGeom prst="rect">
            <a:avLst/>
          </a:prstGeom>
          <a:noFill/>
          <a:ln/>
        </p:spPr>
        <p:txBody>
          <a:bodyPr wrap="square" lIns="0" tIns="0" rIns="0" bIns="0" rtlCol="0" anchor="ctr"/>
          <a:lstStyle/>
          <a:p>
            <a:pPr marL="0" indent="0" algn="ctr">
              <a:buNone/>
            </a:pPr>
            <a:r>
              <a:rPr lang="en-US" sz="1200" b="1" dirty="0">
                <a:solidFill>
                  <a:srgbClr val="0B1E35"/>
                </a:solidFill>
              </a:rPr>
              <a:t>4</a:t>
            </a:r>
            <a:endParaRPr lang="en-US" sz="1200" dirty="0"/>
          </a:p>
        </p:txBody>
      </p:sp>
      <p:sp>
        <p:nvSpPr>
          <p:cNvPr id="24" name="Text 22"/>
          <p:cNvSpPr/>
          <p:nvPr/>
        </p:nvSpPr>
        <p:spPr>
          <a:xfrm>
            <a:off x="5605272" y="1719072"/>
            <a:ext cx="1499616" cy="548640"/>
          </a:xfrm>
          <a:prstGeom prst="rect">
            <a:avLst/>
          </a:prstGeom>
          <a:noFill/>
          <a:ln/>
        </p:spPr>
        <p:txBody>
          <a:bodyPr wrap="square" rtlCol="0" anchor="t"/>
          <a:lstStyle/>
          <a:p>
            <a:pPr marL="0" indent="0" algn="ctr">
              <a:buNone/>
            </a:pPr>
            <a:r>
              <a:rPr lang="en-US" sz="800" b="1" dirty="0">
                <a:solidFill>
                  <a:srgbClr val="C9A84C"/>
                </a:solidFill>
              </a:rPr>
              <a:t>Riesgo Operacional</a:t>
            </a:r>
            <a:endParaRPr lang="en-US" sz="800" dirty="0"/>
          </a:p>
        </p:txBody>
      </p:sp>
      <p:sp>
        <p:nvSpPr>
          <p:cNvPr id="25" name="Text 23"/>
          <p:cNvSpPr/>
          <p:nvPr/>
        </p:nvSpPr>
        <p:spPr>
          <a:xfrm>
            <a:off x="5605272" y="2331720"/>
            <a:ext cx="1499616" cy="2560320"/>
          </a:xfrm>
          <a:prstGeom prst="rect">
            <a:avLst/>
          </a:prstGeom>
          <a:noFill/>
          <a:ln/>
        </p:spPr>
        <p:txBody>
          <a:bodyPr wrap="square" rtlCol="0" anchor="t"/>
          <a:lstStyle/>
          <a:p>
            <a:pPr marL="342900" indent="-342900">
              <a:buSzPct val="100000"/>
              <a:buChar char="•"/>
            </a:pPr>
            <a:r>
              <a:rPr lang="en-US" sz="750" dirty="0">
                <a:solidFill>
                  <a:srgbClr val="FFFFFF"/>
                </a:solidFill>
              </a:rPr>
              <a:t>Riesgo de Infraestructura Crítica</a:t>
            </a:r>
            <a:endParaRPr lang="en-US" sz="750" dirty="0"/>
          </a:p>
          <a:p>
            <a:pPr marL="342900" indent="-342900">
              <a:buSzPct val="100000"/>
              <a:buChar char="•"/>
            </a:pPr>
            <a:r>
              <a:rPr lang="en-US" sz="750" dirty="0">
                <a:solidFill>
                  <a:srgbClr val="FFFFFF"/>
                </a:solidFill>
              </a:rPr>
              <a:t>Confiabilidad de Cadena de Suministro</a:t>
            </a:r>
            <a:endParaRPr lang="en-US" sz="750" dirty="0"/>
          </a:p>
          <a:p>
            <a:pPr marL="342900" indent="-342900">
              <a:buSzPct val="100000"/>
              <a:buChar char="•"/>
            </a:pPr>
            <a:r>
              <a:rPr lang="en-US" sz="750" dirty="0">
                <a:solidFill>
                  <a:srgbClr val="FFFFFF"/>
                </a:solidFill>
              </a:rPr>
              <a:t>Protección de Activos y Seguridad Física</a:t>
            </a:r>
            <a:endParaRPr lang="en-US" sz="750" dirty="0"/>
          </a:p>
          <a:p>
            <a:pPr marL="342900" indent="-342900">
              <a:buSzPct val="100000"/>
              <a:buChar char="•"/>
            </a:pPr>
            <a:r>
              <a:rPr lang="en-US" sz="750" dirty="0">
                <a:solidFill>
                  <a:srgbClr val="FFFFFF"/>
                </a:solidFill>
              </a:rPr>
              <a:t>Conflictos Comunitarios e Impacto Social</a:t>
            </a:r>
            <a:endParaRPr lang="en-US" sz="750" dirty="0"/>
          </a:p>
        </p:txBody>
      </p:sp>
      <p:sp>
        <p:nvSpPr>
          <p:cNvPr id="26" name="Shape 24"/>
          <p:cNvSpPr/>
          <p:nvPr/>
        </p:nvSpPr>
        <p:spPr>
          <a:xfrm>
            <a:off x="7269480" y="1170432"/>
            <a:ext cx="1645920" cy="3840480"/>
          </a:xfrm>
          <a:prstGeom prst="rect">
            <a:avLst/>
          </a:prstGeom>
          <a:solidFill>
            <a:srgbClr val="C00000"/>
          </a:solidFill>
          <a:ln w="12700">
            <a:solidFill>
              <a:srgbClr val="C00000"/>
            </a:solidFill>
            <a:prstDash val="solid"/>
          </a:ln>
          <a:effectLst>
            <a:outerShdw blurRad="101600" dist="38100" dir="8100000" algn="bl" rotWithShape="0">
              <a:srgbClr val="000000">
                <a:alpha val="18000"/>
              </a:srgbClr>
            </a:outerShdw>
          </a:effectLst>
        </p:spPr>
        <p:txBody>
          <a:bodyPr/>
          <a:lstStyle/>
          <a:p>
            <a:endParaRPr lang="en-US"/>
          </a:p>
        </p:txBody>
      </p:sp>
      <p:sp>
        <p:nvSpPr>
          <p:cNvPr id="27" name="Shape 25"/>
          <p:cNvSpPr/>
          <p:nvPr/>
        </p:nvSpPr>
        <p:spPr>
          <a:xfrm>
            <a:off x="7909560" y="1261872"/>
            <a:ext cx="365760" cy="365760"/>
          </a:xfrm>
          <a:prstGeom prst="ellipse">
            <a:avLst/>
          </a:prstGeom>
          <a:solidFill>
            <a:srgbClr val="C9A84C"/>
          </a:solidFill>
          <a:ln w="12700">
            <a:solidFill>
              <a:srgbClr val="C9A84C"/>
            </a:solidFill>
            <a:prstDash val="solid"/>
          </a:ln>
        </p:spPr>
        <p:txBody>
          <a:bodyPr/>
          <a:lstStyle/>
          <a:p>
            <a:endParaRPr lang="en-US"/>
          </a:p>
        </p:txBody>
      </p:sp>
      <p:sp>
        <p:nvSpPr>
          <p:cNvPr id="28" name="Text 26"/>
          <p:cNvSpPr/>
          <p:nvPr/>
        </p:nvSpPr>
        <p:spPr>
          <a:xfrm>
            <a:off x="7909560" y="1261872"/>
            <a:ext cx="365760" cy="365760"/>
          </a:xfrm>
          <a:prstGeom prst="rect">
            <a:avLst/>
          </a:prstGeom>
          <a:noFill/>
          <a:ln/>
        </p:spPr>
        <p:txBody>
          <a:bodyPr wrap="square" lIns="0" tIns="0" rIns="0" bIns="0" rtlCol="0" anchor="ctr"/>
          <a:lstStyle/>
          <a:p>
            <a:pPr marL="0" indent="0" algn="ctr">
              <a:buNone/>
            </a:pPr>
            <a:r>
              <a:rPr lang="en-US" sz="1200" b="1" dirty="0">
                <a:solidFill>
                  <a:srgbClr val="0B1E35"/>
                </a:solidFill>
              </a:rPr>
              <a:t>5</a:t>
            </a:r>
            <a:endParaRPr lang="en-US" sz="1200" dirty="0"/>
          </a:p>
        </p:txBody>
      </p:sp>
      <p:sp>
        <p:nvSpPr>
          <p:cNvPr id="29" name="Text 27"/>
          <p:cNvSpPr/>
          <p:nvPr/>
        </p:nvSpPr>
        <p:spPr>
          <a:xfrm>
            <a:off x="7342632" y="1719072"/>
            <a:ext cx="1499616" cy="548640"/>
          </a:xfrm>
          <a:prstGeom prst="rect">
            <a:avLst/>
          </a:prstGeom>
          <a:noFill/>
          <a:ln/>
        </p:spPr>
        <p:txBody>
          <a:bodyPr wrap="square" rtlCol="0" anchor="t"/>
          <a:lstStyle/>
          <a:p>
            <a:pPr marL="0" indent="0" algn="ctr">
              <a:buNone/>
            </a:pPr>
            <a:r>
              <a:rPr lang="en-US" sz="800" b="1" dirty="0">
                <a:solidFill>
                  <a:srgbClr val="C9A84C"/>
                </a:solidFill>
              </a:rPr>
              <a:t>Integridad e Investigaciones</a:t>
            </a:r>
            <a:endParaRPr lang="en-US" sz="800" dirty="0"/>
          </a:p>
        </p:txBody>
      </p:sp>
      <p:sp>
        <p:nvSpPr>
          <p:cNvPr id="30" name="Text 28"/>
          <p:cNvSpPr/>
          <p:nvPr/>
        </p:nvSpPr>
        <p:spPr>
          <a:xfrm>
            <a:off x="7342632" y="2331720"/>
            <a:ext cx="1499616" cy="2560320"/>
          </a:xfrm>
          <a:prstGeom prst="rect">
            <a:avLst/>
          </a:prstGeom>
          <a:noFill/>
          <a:ln/>
        </p:spPr>
        <p:txBody>
          <a:bodyPr wrap="square" rtlCol="0" anchor="t"/>
          <a:lstStyle/>
          <a:p>
            <a:pPr marL="342900" indent="-342900">
              <a:buSzPct val="100000"/>
              <a:buChar char="•"/>
            </a:pPr>
            <a:r>
              <a:rPr lang="en-US" sz="750" dirty="0">
                <a:solidFill>
                  <a:srgbClr val="FFFFFF"/>
                </a:solidFill>
              </a:rPr>
              <a:t>Debida Diligencia Reforzada (EDD)</a:t>
            </a:r>
            <a:endParaRPr lang="en-US" sz="750" dirty="0"/>
          </a:p>
          <a:p>
            <a:pPr marL="342900" indent="-342900">
              <a:buSzPct val="100000"/>
              <a:buChar char="•"/>
            </a:pPr>
            <a:r>
              <a:rPr lang="en-US" sz="750" dirty="0">
                <a:solidFill>
                  <a:srgbClr val="FFFFFF"/>
                </a:solidFill>
              </a:rPr>
              <a:t>Análisis de Fraude y Conflictos de Interés</a:t>
            </a:r>
            <a:endParaRPr lang="en-US" sz="750" dirty="0"/>
          </a:p>
          <a:p>
            <a:pPr marL="342900" indent="-342900">
              <a:buSzPct val="100000"/>
              <a:buChar char="•"/>
            </a:pPr>
            <a:r>
              <a:rPr lang="en-US" sz="750" dirty="0">
                <a:solidFill>
                  <a:srgbClr val="FFFFFF"/>
                </a:solidFill>
              </a:rPr>
              <a:t>Investigaciones Internas de Cumplimiento</a:t>
            </a:r>
            <a:endParaRPr lang="en-US" sz="7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1005840"/>
          </a:xfrm>
          <a:prstGeom prst="rect">
            <a:avLst/>
          </a:prstGeom>
          <a:solidFill>
            <a:srgbClr val="0B1E35"/>
          </a:solidFill>
          <a:ln w="12700">
            <a:solidFill>
              <a:srgbClr val="0B1E35"/>
            </a:solidFill>
            <a:prstDash val="solid"/>
          </a:ln>
        </p:spPr>
        <p:txBody>
          <a:bodyPr/>
          <a:lstStyle/>
          <a:p>
            <a:endParaRPr lang="en-US"/>
          </a:p>
        </p:txBody>
      </p:sp>
      <p:sp>
        <p:nvSpPr>
          <p:cNvPr id="3" name="Shape 1"/>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4" name="Shape 2"/>
          <p:cNvSpPr/>
          <p:nvPr/>
        </p:nvSpPr>
        <p:spPr>
          <a:xfrm>
            <a:off x="0" y="1005840"/>
            <a:ext cx="9144000" cy="54864"/>
          </a:xfrm>
          <a:prstGeom prst="rect">
            <a:avLst/>
          </a:prstGeom>
          <a:solidFill>
            <a:srgbClr val="C9A84C"/>
          </a:solidFill>
          <a:ln w="12700">
            <a:solidFill>
              <a:srgbClr val="C9A84C"/>
            </a:solidFill>
            <a:prstDash val="solid"/>
          </a:ln>
        </p:spPr>
        <p:txBody>
          <a:bodyPr/>
          <a:lstStyle/>
          <a:p>
            <a:endParaRPr lang="en-US"/>
          </a:p>
        </p:txBody>
      </p:sp>
      <p:sp>
        <p:nvSpPr>
          <p:cNvPr id="5" name="Text 3"/>
          <p:cNvSpPr/>
          <p:nvPr/>
        </p:nvSpPr>
        <p:spPr>
          <a:xfrm>
            <a:off x="320040" y="0"/>
            <a:ext cx="8686800" cy="1005840"/>
          </a:xfrm>
          <a:prstGeom prst="rect">
            <a:avLst/>
          </a:prstGeom>
          <a:noFill/>
          <a:ln/>
        </p:spPr>
        <p:txBody>
          <a:bodyPr wrap="square" rtlCol="0" anchor="ctr"/>
          <a:lstStyle/>
          <a:p>
            <a:pPr marL="0" indent="0">
              <a:buNone/>
            </a:pPr>
            <a:r>
              <a:rPr lang="en-US" sz="1350" b="1" kern="0" spc="200" dirty="0">
                <a:solidFill>
                  <a:srgbClr val="FFFFFF"/>
                </a:solidFill>
              </a:rPr>
              <a:t>05  |  MODELO DE NEGOCIO — ESTRUCTURA MODULAR POR NIVELES</a:t>
            </a:r>
            <a:endParaRPr lang="en-US" sz="1350" dirty="0"/>
          </a:p>
        </p:txBody>
      </p:sp>
      <p:sp>
        <p:nvSpPr>
          <p:cNvPr id="6" name="Text 4"/>
          <p:cNvSpPr/>
          <p:nvPr/>
        </p:nvSpPr>
        <p:spPr>
          <a:xfrm>
            <a:off x="320040" y="1170432"/>
            <a:ext cx="8503920" cy="320040"/>
          </a:xfrm>
          <a:prstGeom prst="rect">
            <a:avLst/>
          </a:prstGeom>
          <a:noFill/>
          <a:ln/>
        </p:spPr>
        <p:txBody>
          <a:bodyPr wrap="square" rtlCol="0" anchor="ctr"/>
          <a:lstStyle/>
          <a:p>
            <a:pPr marL="0" indent="0">
              <a:buNone/>
            </a:pPr>
            <a:r>
              <a:rPr lang="en-US" sz="950" i="1" dirty="0">
                <a:solidFill>
                  <a:srgbClr val="8E8E8E"/>
                </a:solidFill>
              </a:rPr>
              <a:t>Despliegue ágil y escalable estructurado en 4 niveles de profundidad para maximizar eficiencia en costos y recursos:</a:t>
            </a:r>
            <a:endParaRPr lang="en-US" sz="950" dirty="0"/>
          </a:p>
        </p:txBody>
      </p:sp>
      <p:sp>
        <p:nvSpPr>
          <p:cNvPr id="7" name="Shape 5"/>
          <p:cNvSpPr/>
          <p:nvPr/>
        </p:nvSpPr>
        <p:spPr>
          <a:xfrm>
            <a:off x="320040" y="1600200"/>
            <a:ext cx="8503920" cy="768096"/>
          </a:xfrm>
          <a:prstGeom prst="rect">
            <a:avLst/>
          </a:prstGeom>
          <a:solidFill>
            <a:srgbClr val="FFFFFF"/>
          </a:solidFill>
          <a:ln w="6350">
            <a:solidFill>
              <a:srgbClr val="E0E0E0"/>
            </a:solidFill>
            <a:prstDash val="solid"/>
          </a:ln>
          <a:effectLst>
            <a:outerShdw blurRad="101600" dist="38100" dir="8100000" algn="bl" rotWithShape="0">
              <a:srgbClr val="000000">
                <a:alpha val="18000"/>
              </a:srgbClr>
            </a:outerShdw>
          </a:effectLst>
        </p:spPr>
        <p:txBody>
          <a:bodyPr/>
          <a:lstStyle/>
          <a:p>
            <a:endParaRPr lang="en-US"/>
          </a:p>
        </p:txBody>
      </p:sp>
      <p:sp>
        <p:nvSpPr>
          <p:cNvPr id="8" name="Shape 6"/>
          <p:cNvSpPr/>
          <p:nvPr/>
        </p:nvSpPr>
        <p:spPr>
          <a:xfrm>
            <a:off x="320040" y="1600200"/>
            <a:ext cx="1371600" cy="768096"/>
          </a:xfrm>
          <a:prstGeom prst="rect">
            <a:avLst/>
          </a:prstGeom>
          <a:solidFill>
            <a:srgbClr val="1A6B7C"/>
          </a:solidFill>
          <a:ln w="12700">
            <a:solidFill>
              <a:srgbClr val="1A6B7C"/>
            </a:solidFill>
            <a:prstDash val="solid"/>
          </a:ln>
        </p:spPr>
        <p:txBody>
          <a:bodyPr/>
          <a:lstStyle/>
          <a:p>
            <a:endParaRPr lang="en-US"/>
          </a:p>
        </p:txBody>
      </p:sp>
      <p:sp>
        <p:nvSpPr>
          <p:cNvPr id="9" name="Text 7"/>
          <p:cNvSpPr/>
          <p:nvPr/>
        </p:nvSpPr>
        <p:spPr>
          <a:xfrm>
            <a:off x="320040" y="1600200"/>
            <a:ext cx="1371600" cy="768096"/>
          </a:xfrm>
          <a:prstGeom prst="rect">
            <a:avLst/>
          </a:prstGeom>
          <a:noFill/>
          <a:ln/>
        </p:spPr>
        <p:txBody>
          <a:bodyPr wrap="square" rtlCol="0" anchor="ctr"/>
          <a:lstStyle/>
          <a:p>
            <a:pPr marL="0" indent="0" algn="ctr">
              <a:buNone/>
            </a:pPr>
            <a:r>
              <a:rPr lang="en-US" sz="1000" b="1" dirty="0">
                <a:solidFill>
                  <a:srgbClr val="FFFFFF"/>
                </a:solidFill>
              </a:rPr>
              <a:t>Nivel 1</a:t>
            </a:r>
            <a:endParaRPr lang="en-US" sz="1000" dirty="0"/>
          </a:p>
          <a:p>
            <a:pPr marL="0" indent="0" algn="ctr">
              <a:buNone/>
            </a:pPr>
            <a:r>
              <a:rPr lang="en-US" sz="1400" b="1" dirty="0">
                <a:solidFill>
                  <a:srgbClr val="C9A84C"/>
                </a:solidFill>
              </a:rPr>
              <a:t>MEA</a:t>
            </a:r>
            <a:endParaRPr lang="en-US" sz="1000" dirty="0"/>
          </a:p>
        </p:txBody>
      </p:sp>
      <p:sp>
        <p:nvSpPr>
          <p:cNvPr id="10" name="Text 8"/>
          <p:cNvSpPr/>
          <p:nvPr/>
        </p:nvSpPr>
        <p:spPr>
          <a:xfrm>
            <a:off x="1755648" y="1673352"/>
            <a:ext cx="4572000" cy="256032"/>
          </a:xfrm>
          <a:prstGeom prst="rect">
            <a:avLst/>
          </a:prstGeom>
          <a:noFill/>
          <a:ln/>
        </p:spPr>
        <p:txBody>
          <a:bodyPr wrap="square" rtlCol="0" anchor="ctr"/>
          <a:lstStyle/>
          <a:p>
            <a:pPr marL="0" indent="0">
              <a:buNone/>
            </a:pPr>
            <a:r>
              <a:rPr lang="en-US" sz="1050" b="1" dirty="0">
                <a:solidFill>
                  <a:srgbClr val="0B1E35"/>
                </a:solidFill>
              </a:rPr>
              <a:t>Evaluación de Entrada al Mercado</a:t>
            </a:r>
            <a:endParaRPr lang="en-US" sz="1050" dirty="0"/>
          </a:p>
        </p:txBody>
      </p:sp>
      <p:sp>
        <p:nvSpPr>
          <p:cNvPr id="11" name="Text 9"/>
          <p:cNvSpPr/>
          <p:nvPr/>
        </p:nvSpPr>
        <p:spPr>
          <a:xfrm>
            <a:off x="1755648" y="1929384"/>
            <a:ext cx="5303520" cy="384048"/>
          </a:xfrm>
          <a:prstGeom prst="rect">
            <a:avLst/>
          </a:prstGeom>
          <a:noFill/>
          <a:ln/>
        </p:spPr>
        <p:txBody>
          <a:bodyPr wrap="square" rtlCol="0" anchor="t"/>
          <a:lstStyle/>
          <a:p>
            <a:pPr marL="0" indent="0">
              <a:buNone/>
            </a:pPr>
            <a:r>
              <a:rPr lang="en-US" sz="800" dirty="0">
                <a:solidFill>
                  <a:srgbClr val="1E1E1E"/>
                </a:solidFill>
              </a:rPr>
              <a:t>Cribado primario del mercado, identificación ágil de contrapartes propuestas y verificación rápida en listas de sanciones para determinar viabilidad inmediata del proyecto.</a:t>
            </a:r>
            <a:endParaRPr lang="en-US" sz="800" dirty="0"/>
          </a:p>
        </p:txBody>
      </p:sp>
      <p:sp>
        <p:nvSpPr>
          <p:cNvPr id="12" name="Shape 10"/>
          <p:cNvSpPr/>
          <p:nvPr/>
        </p:nvSpPr>
        <p:spPr>
          <a:xfrm>
            <a:off x="7178040" y="1691640"/>
            <a:ext cx="1554480" cy="256032"/>
          </a:xfrm>
          <a:prstGeom prst="rect">
            <a:avLst/>
          </a:prstGeom>
          <a:solidFill>
            <a:srgbClr val="1A6B7C"/>
          </a:solidFill>
          <a:ln w="12700">
            <a:solidFill>
              <a:srgbClr val="1A6B7C"/>
            </a:solidFill>
            <a:prstDash val="solid"/>
          </a:ln>
        </p:spPr>
        <p:txBody>
          <a:bodyPr/>
          <a:lstStyle/>
          <a:p>
            <a:endParaRPr lang="en-US"/>
          </a:p>
        </p:txBody>
      </p:sp>
      <p:sp>
        <p:nvSpPr>
          <p:cNvPr id="13" name="Text 11"/>
          <p:cNvSpPr/>
          <p:nvPr/>
        </p:nvSpPr>
        <p:spPr>
          <a:xfrm>
            <a:off x="7178040" y="1691640"/>
            <a:ext cx="1554480" cy="256032"/>
          </a:xfrm>
          <a:prstGeom prst="rect">
            <a:avLst/>
          </a:prstGeom>
          <a:noFill/>
          <a:ln/>
        </p:spPr>
        <p:txBody>
          <a:bodyPr wrap="square" lIns="0" tIns="0" rIns="0" bIns="0" rtlCol="0" anchor="ctr"/>
          <a:lstStyle/>
          <a:p>
            <a:pPr marL="0" indent="0" algn="ctr">
              <a:buNone/>
            </a:pPr>
            <a:r>
              <a:rPr lang="en-US" sz="850" b="1" dirty="0">
                <a:solidFill>
                  <a:srgbClr val="FFFFFF"/>
                </a:solidFill>
              </a:rPr>
              <a:t>Inicial</a:t>
            </a:r>
            <a:endParaRPr lang="en-US" sz="850" dirty="0"/>
          </a:p>
        </p:txBody>
      </p:sp>
      <p:sp>
        <p:nvSpPr>
          <p:cNvPr id="14" name="Text 12"/>
          <p:cNvSpPr/>
          <p:nvPr/>
        </p:nvSpPr>
        <p:spPr>
          <a:xfrm>
            <a:off x="7178040" y="2020824"/>
            <a:ext cx="1554480" cy="256032"/>
          </a:xfrm>
          <a:prstGeom prst="rect">
            <a:avLst/>
          </a:prstGeom>
          <a:noFill/>
          <a:ln/>
        </p:spPr>
        <p:txBody>
          <a:bodyPr wrap="square" rtlCol="0" anchor="ctr"/>
          <a:lstStyle/>
          <a:p>
            <a:pPr marL="0" indent="0" algn="ctr">
              <a:buNone/>
            </a:pPr>
            <a:r>
              <a:rPr lang="en-US" sz="800" dirty="0">
                <a:solidFill>
                  <a:srgbClr val="8E8E8E"/>
                </a:solidFill>
              </a:rPr>
              <a:t>⏱ 2–3 semanas</a:t>
            </a:r>
            <a:endParaRPr lang="en-US" sz="800" dirty="0"/>
          </a:p>
        </p:txBody>
      </p:sp>
      <p:sp>
        <p:nvSpPr>
          <p:cNvPr id="15" name="Shape 13"/>
          <p:cNvSpPr/>
          <p:nvPr/>
        </p:nvSpPr>
        <p:spPr>
          <a:xfrm>
            <a:off x="320040" y="2441448"/>
            <a:ext cx="8503920" cy="768096"/>
          </a:xfrm>
          <a:prstGeom prst="rect">
            <a:avLst/>
          </a:prstGeom>
          <a:solidFill>
            <a:srgbClr val="FFFFFF"/>
          </a:solidFill>
          <a:ln w="6350">
            <a:solidFill>
              <a:srgbClr val="E0E0E0"/>
            </a:solidFill>
            <a:prstDash val="solid"/>
          </a:ln>
          <a:effectLst>
            <a:outerShdw blurRad="101600" dist="38100" dir="8100000" algn="bl" rotWithShape="0">
              <a:srgbClr val="000000">
                <a:alpha val="18000"/>
              </a:srgbClr>
            </a:outerShdw>
          </a:effectLst>
        </p:spPr>
        <p:txBody>
          <a:bodyPr/>
          <a:lstStyle/>
          <a:p>
            <a:endParaRPr lang="en-US"/>
          </a:p>
        </p:txBody>
      </p:sp>
      <p:sp>
        <p:nvSpPr>
          <p:cNvPr id="16" name="Shape 14"/>
          <p:cNvSpPr/>
          <p:nvPr/>
        </p:nvSpPr>
        <p:spPr>
          <a:xfrm>
            <a:off x="320040" y="2441448"/>
            <a:ext cx="1371600" cy="768096"/>
          </a:xfrm>
          <a:prstGeom prst="rect">
            <a:avLst/>
          </a:prstGeom>
          <a:solidFill>
            <a:srgbClr val="C9A84C"/>
          </a:solidFill>
          <a:ln w="12700">
            <a:solidFill>
              <a:srgbClr val="C9A84C"/>
            </a:solidFill>
            <a:prstDash val="solid"/>
          </a:ln>
        </p:spPr>
        <p:txBody>
          <a:bodyPr/>
          <a:lstStyle/>
          <a:p>
            <a:endParaRPr lang="en-US"/>
          </a:p>
        </p:txBody>
      </p:sp>
      <p:sp>
        <p:nvSpPr>
          <p:cNvPr id="17" name="Text 15"/>
          <p:cNvSpPr/>
          <p:nvPr/>
        </p:nvSpPr>
        <p:spPr>
          <a:xfrm>
            <a:off x="320040" y="2441448"/>
            <a:ext cx="1371600" cy="768096"/>
          </a:xfrm>
          <a:prstGeom prst="rect">
            <a:avLst/>
          </a:prstGeom>
          <a:noFill/>
          <a:ln/>
        </p:spPr>
        <p:txBody>
          <a:bodyPr wrap="square" rtlCol="0" anchor="ctr"/>
          <a:lstStyle/>
          <a:p>
            <a:pPr marL="0" indent="0" algn="ctr">
              <a:buNone/>
            </a:pPr>
            <a:r>
              <a:rPr lang="en-US" sz="1000" b="1" dirty="0">
                <a:solidFill>
                  <a:srgbClr val="FFFFFF"/>
                </a:solidFill>
              </a:rPr>
              <a:t>Nivel 1.1</a:t>
            </a:r>
            <a:endParaRPr lang="en-US" sz="1000" dirty="0"/>
          </a:p>
          <a:p>
            <a:pPr marL="0" indent="0" algn="ctr">
              <a:buNone/>
            </a:pPr>
            <a:r>
              <a:rPr lang="en-US" sz="1400" b="1" dirty="0">
                <a:solidFill>
                  <a:srgbClr val="0B1E35"/>
                </a:solidFill>
              </a:rPr>
              <a:t>VERI™</a:t>
            </a:r>
            <a:endParaRPr lang="en-US" sz="1000" dirty="0"/>
          </a:p>
        </p:txBody>
      </p:sp>
      <p:sp>
        <p:nvSpPr>
          <p:cNvPr id="18" name="Text 16"/>
          <p:cNvSpPr/>
          <p:nvPr/>
        </p:nvSpPr>
        <p:spPr>
          <a:xfrm>
            <a:off x="1755648" y="2514600"/>
            <a:ext cx="4572000" cy="256032"/>
          </a:xfrm>
          <a:prstGeom prst="rect">
            <a:avLst/>
          </a:prstGeom>
          <a:noFill/>
          <a:ln/>
        </p:spPr>
        <p:txBody>
          <a:bodyPr wrap="square" rtlCol="0" anchor="ctr"/>
          <a:lstStyle/>
          <a:p>
            <a:pPr marL="0" indent="0">
              <a:buNone/>
            </a:pPr>
            <a:r>
              <a:rPr lang="en-US" sz="1050" b="1" dirty="0">
                <a:solidFill>
                  <a:srgbClr val="0B1E35"/>
                </a:solidFill>
              </a:rPr>
              <a:t>Índice de Riesgo de Entrada a Venezuela™</a:t>
            </a:r>
            <a:endParaRPr lang="en-US" sz="1050" dirty="0"/>
          </a:p>
        </p:txBody>
      </p:sp>
      <p:sp>
        <p:nvSpPr>
          <p:cNvPr id="19" name="Text 17"/>
          <p:cNvSpPr/>
          <p:nvPr/>
        </p:nvSpPr>
        <p:spPr>
          <a:xfrm>
            <a:off x="1755648" y="2770632"/>
            <a:ext cx="5303520" cy="384048"/>
          </a:xfrm>
          <a:prstGeom prst="rect">
            <a:avLst/>
          </a:prstGeom>
          <a:noFill/>
          <a:ln/>
        </p:spPr>
        <p:txBody>
          <a:bodyPr wrap="square" rtlCol="0" anchor="t"/>
          <a:lstStyle/>
          <a:p>
            <a:pPr marL="0" indent="0">
              <a:buNone/>
            </a:pPr>
            <a:r>
              <a:rPr lang="en-US" sz="800" dirty="0">
                <a:solidFill>
                  <a:srgbClr val="1E1E1E"/>
                </a:solidFill>
              </a:rPr>
              <a:t>Análisis cualitativo y cuantitativo del riesgo político y geopolítico de la zona de interés específica. Proyecciones de escenarios a corto y mediano plazo (6 a 18 meses).</a:t>
            </a:r>
            <a:endParaRPr lang="en-US" sz="800" dirty="0"/>
          </a:p>
        </p:txBody>
      </p:sp>
      <p:sp>
        <p:nvSpPr>
          <p:cNvPr id="20" name="Shape 18"/>
          <p:cNvSpPr/>
          <p:nvPr/>
        </p:nvSpPr>
        <p:spPr>
          <a:xfrm>
            <a:off x="7178040" y="2532888"/>
            <a:ext cx="1554480" cy="256032"/>
          </a:xfrm>
          <a:prstGeom prst="rect">
            <a:avLst/>
          </a:prstGeom>
          <a:solidFill>
            <a:srgbClr val="C9A84C"/>
          </a:solidFill>
          <a:ln w="12700">
            <a:solidFill>
              <a:srgbClr val="C9A84C"/>
            </a:solidFill>
            <a:prstDash val="solid"/>
          </a:ln>
        </p:spPr>
        <p:txBody>
          <a:bodyPr/>
          <a:lstStyle/>
          <a:p>
            <a:endParaRPr lang="en-US"/>
          </a:p>
        </p:txBody>
      </p:sp>
      <p:sp>
        <p:nvSpPr>
          <p:cNvPr id="21" name="Text 19"/>
          <p:cNvSpPr/>
          <p:nvPr/>
        </p:nvSpPr>
        <p:spPr>
          <a:xfrm>
            <a:off x="7178040" y="2532888"/>
            <a:ext cx="1554480" cy="256032"/>
          </a:xfrm>
          <a:prstGeom prst="rect">
            <a:avLst/>
          </a:prstGeom>
          <a:noFill/>
          <a:ln/>
        </p:spPr>
        <p:txBody>
          <a:bodyPr wrap="square" lIns="0" tIns="0" rIns="0" bIns="0" rtlCol="0" anchor="ctr"/>
          <a:lstStyle/>
          <a:p>
            <a:pPr marL="0" indent="0" algn="ctr">
              <a:buNone/>
            </a:pPr>
            <a:r>
              <a:rPr lang="en-US" sz="850" b="1" dirty="0">
                <a:solidFill>
                  <a:srgbClr val="0B1E35"/>
                </a:solidFill>
              </a:rPr>
              <a:t>Especializado</a:t>
            </a:r>
            <a:endParaRPr lang="en-US" sz="850" dirty="0"/>
          </a:p>
        </p:txBody>
      </p:sp>
      <p:sp>
        <p:nvSpPr>
          <p:cNvPr id="22" name="Text 20"/>
          <p:cNvSpPr/>
          <p:nvPr/>
        </p:nvSpPr>
        <p:spPr>
          <a:xfrm>
            <a:off x="7178040" y="2862072"/>
            <a:ext cx="1554480" cy="256032"/>
          </a:xfrm>
          <a:prstGeom prst="rect">
            <a:avLst/>
          </a:prstGeom>
          <a:noFill/>
          <a:ln/>
        </p:spPr>
        <p:txBody>
          <a:bodyPr wrap="square" rtlCol="0" anchor="ctr"/>
          <a:lstStyle/>
          <a:p>
            <a:pPr marL="0" indent="0" algn="ctr">
              <a:buNone/>
            </a:pPr>
            <a:r>
              <a:rPr lang="en-US" sz="800" dirty="0">
                <a:solidFill>
                  <a:srgbClr val="8E8E8E"/>
                </a:solidFill>
              </a:rPr>
              <a:t>⏱ 3–4 semanas</a:t>
            </a:r>
            <a:endParaRPr lang="en-US" sz="800" dirty="0"/>
          </a:p>
        </p:txBody>
      </p:sp>
      <p:sp>
        <p:nvSpPr>
          <p:cNvPr id="23" name="Shape 21"/>
          <p:cNvSpPr/>
          <p:nvPr/>
        </p:nvSpPr>
        <p:spPr>
          <a:xfrm>
            <a:off x="320040" y="3282696"/>
            <a:ext cx="8503920" cy="768096"/>
          </a:xfrm>
          <a:prstGeom prst="rect">
            <a:avLst/>
          </a:prstGeom>
          <a:solidFill>
            <a:srgbClr val="FFFFFF"/>
          </a:solidFill>
          <a:ln w="6350">
            <a:solidFill>
              <a:srgbClr val="E0E0E0"/>
            </a:solidFill>
            <a:prstDash val="solid"/>
          </a:ln>
          <a:effectLst>
            <a:outerShdw blurRad="101600" dist="38100" dir="8100000" algn="bl" rotWithShape="0">
              <a:srgbClr val="000000">
                <a:alpha val="18000"/>
              </a:srgbClr>
            </a:outerShdw>
          </a:effectLst>
        </p:spPr>
        <p:txBody>
          <a:bodyPr/>
          <a:lstStyle/>
          <a:p>
            <a:endParaRPr lang="en-US"/>
          </a:p>
        </p:txBody>
      </p:sp>
      <p:sp>
        <p:nvSpPr>
          <p:cNvPr id="24" name="Shape 22"/>
          <p:cNvSpPr/>
          <p:nvPr/>
        </p:nvSpPr>
        <p:spPr>
          <a:xfrm>
            <a:off x="320040" y="3282696"/>
            <a:ext cx="1371600" cy="768096"/>
          </a:xfrm>
          <a:prstGeom prst="rect">
            <a:avLst/>
          </a:prstGeom>
          <a:solidFill>
            <a:srgbClr val="2D3E50"/>
          </a:solidFill>
          <a:ln w="12700">
            <a:solidFill>
              <a:srgbClr val="2D3E50"/>
            </a:solidFill>
            <a:prstDash val="solid"/>
          </a:ln>
        </p:spPr>
        <p:txBody>
          <a:bodyPr/>
          <a:lstStyle/>
          <a:p>
            <a:endParaRPr lang="en-US"/>
          </a:p>
        </p:txBody>
      </p:sp>
      <p:sp>
        <p:nvSpPr>
          <p:cNvPr id="25" name="Text 23"/>
          <p:cNvSpPr/>
          <p:nvPr/>
        </p:nvSpPr>
        <p:spPr>
          <a:xfrm>
            <a:off x="320040" y="3282696"/>
            <a:ext cx="1371600" cy="768096"/>
          </a:xfrm>
          <a:prstGeom prst="rect">
            <a:avLst/>
          </a:prstGeom>
          <a:noFill/>
          <a:ln/>
        </p:spPr>
        <p:txBody>
          <a:bodyPr wrap="square" rtlCol="0" anchor="ctr"/>
          <a:lstStyle/>
          <a:p>
            <a:pPr marL="0" indent="0" algn="ctr">
              <a:buNone/>
            </a:pPr>
            <a:r>
              <a:rPr lang="en-US" sz="1000" b="1" dirty="0">
                <a:solidFill>
                  <a:srgbClr val="FFFFFF"/>
                </a:solidFill>
              </a:rPr>
              <a:t>Nivel 2</a:t>
            </a:r>
            <a:endParaRPr lang="en-US" sz="1000" dirty="0"/>
          </a:p>
          <a:p>
            <a:pPr marL="0" indent="0" algn="ctr">
              <a:buNone/>
            </a:pPr>
            <a:r>
              <a:rPr lang="en-US" sz="1400" b="1" dirty="0">
                <a:solidFill>
                  <a:srgbClr val="C9A84C"/>
                </a:solidFill>
              </a:rPr>
              <a:t>FDD</a:t>
            </a:r>
            <a:endParaRPr lang="en-US" sz="1000" dirty="0"/>
          </a:p>
        </p:txBody>
      </p:sp>
      <p:sp>
        <p:nvSpPr>
          <p:cNvPr id="26" name="Text 24"/>
          <p:cNvSpPr/>
          <p:nvPr/>
        </p:nvSpPr>
        <p:spPr>
          <a:xfrm>
            <a:off x="1755648" y="3355848"/>
            <a:ext cx="4572000" cy="256032"/>
          </a:xfrm>
          <a:prstGeom prst="rect">
            <a:avLst/>
          </a:prstGeom>
          <a:noFill/>
          <a:ln/>
        </p:spPr>
        <p:txBody>
          <a:bodyPr wrap="square" rtlCol="0" anchor="ctr"/>
          <a:lstStyle/>
          <a:p>
            <a:pPr marL="0" indent="0">
              <a:buNone/>
            </a:pPr>
            <a:r>
              <a:rPr lang="en-US" sz="1050" b="1" dirty="0">
                <a:solidFill>
                  <a:srgbClr val="0B1E35"/>
                </a:solidFill>
              </a:rPr>
              <a:t>Full Due Diligence 360°</a:t>
            </a:r>
            <a:endParaRPr lang="en-US" sz="1050" dirty="0"/>
          </a:p>
        </p:txBody>
      </p:sp>
      <p:sp>
        <p:nvSpPr>
          <p:cNvPr id="27" name="Text 25"/>
          <p:cNvSpPr/>
          <p:nvPr/>
        </p:nvSpPr>
        <p:spPr>
          <a:xfrm>
            <a:off x="1755648" y="3611880"/>
            <a:ext cx="5303520" cy="384048"/>
          </a:xfrm>
          <a:prstGeom prst="rect">
            <a:avLst/>
          </a:prstGeom>
          <a:noFill/>
          <a:ln/>
        </p:spPr>
        <p:txBody>
          <a:bodyPr wrap="square" rtlCol="0" anchor="t"/>
          <a:lstStyle/>
          <a:p>
            <a:pPr marL="0" indent="0">
              <a:buNone/>
            </a:pPr>
            <a:r>
              <a:rPr lang="en-US" sz="800" dirty="0">
                <a:solidFill>
                  <a:srgbClr val="1E1E1E"/>
                </a:solidFill>
              </a:rPr>
              <a:t>Evaluación integral sobre el terreno: auditorías contables-forenses, entrevistas de integridad, visitas físicas a activos, revisiones reputacionales reforzadas y validación cruzada de cumplimiento OFAC.</a:t>
            </a:r>
            <a:endParaRPr lang="en-US" sz="800" dirty="0"/>
          </a:p>
        </p:txBody>
      </p:sp>
      <p:sp>
        <p:nvSpPr>
          <p:cNvPr id="28" name="Shape 26"/>
          <p:cNvSpPr/>
          <p:nvPr/>
        </p:nvSpPr>
        <p:spPr>
          <a:xfrm>
            <a:off x="7178040" y="3374136"/>
            <a:ext cx="1554480" cy="256032"/>
          </a:xfrm>
          <a:prstGeom prst="rect">
            <a:avLst/>
          </a:prstGeom>
          <a:solidFill>
            <a:srgbClr val="2D3E50"/>
          </a:solidFill>
          <a:ln w="12700">
            <a:solidFill>
              <a:srgbClr val="2D3E50"/>
            </a:solidFill>
            <a:prstDash val="solid"/>
          </a:ln>
        </p:spPr>
        <p:txBody>
          <a:bodyPr/>
          <a:lstStyle/>
          <a:p>
            <a:endParaRPr lang="en-US"/>
          </a:p>
        </p:txBody>
      </p:sp>
      <p:sp>
        <p:nvSpPr>
          <p:cNvPr id="29" name="Text 27"/>
          <p:cNvSpPr/>
          <p:nvPr/>
        </p:nvSpPr>
        <p:spPr>
          <a:xfrm>
            <a:off x="7178040" y="3374136"/>
            <a:ext cx="1554480" cy="256032"/>
          </a:xfrm>
          <a:prstGeom prst="rect">
            <a:avLst/>
          </a:prstGeom>
          <a:noFill/>
          <a:ln/>
        </p:spPr>
        <p:txBody>
          <a:bodyPr wrap="square" lIns="0" tIns="0" rIns="0" bIns="0" rtlCol="0" anchor="ctr"/>
          <a:lstStyle/>
          <a:p>
            <a:pPr marL="0" indent="0" algn="ctr">
              <a:buNone/>
            </a:pPr>
            <a:r>
              <a:rPr lang="en-US" sz="850" b="1" dirty="0">
                <a:solidFill>
                  <a:srgbClr val="FFFFFF"/>
                </a:solidFill>
              </a:rPr>
              <a:t>Integral</a:t>
            </a:r>
            <a:endParaRPr lang="en-US" sz="850" dirty="0"/>
          </a:p>
        </p:txBody>
      </p:sp>
      <p:sp>
        <p:nvSpPr>
          <p:cNvPr id="30" name="Text 28"/>
          <p:cNvSpPr/>
          <p:nvPr/>
        </p:nvSpPr>
        <p:spPr>
          <a:xfrm>
            <a:off x="7178040" y="3703320"/>
            <a:ext cx="1554480" cy="256032"/>
          </a:xfrm>
          <a:prstGeom prst="rect">
            <a:avLst/>
          </a:prstGeom>
          <a:noFill/>
          <a:ln/>
        </p:spPr>
        <p:txBody>
          <a:bodyPr wrap="square" rtlCol="0" anchor="ctr"/>
          <a:lstStyle/>
          <a:p>
            <a:pPr marL="0" indent="0" algn="ctr">
              <a:buNone/>
            </a:pPr>
            <a:r>
              <a:rPr lang="en-US" sz="800" dirty="0">
                <a:solidFill>
                  <a:srgbClr val="8E8E8E"/>
                </a:solidFill>
              </a:rPr>
              <a:t>⏱ 6–10 semanas</a:t>
            </a:r>
            <a:endParaRPr lang="en-US" sz="800" dirty="0"/>
          </a:p>
        </p:txBody>
      </p:sp>
      <p:sp>
        <p:nvSpPr>
          <p:cNvPr id="31" name="Shape 29"/>
          <p:cNvSpPr/>
          <p:nvPr/>
        </p:nvSpPr>
        <p:spPr>
          <a:xfrm>
            <a:off x="320040" y="4123944"/>
            <a:ext cx="8503920" cy="768096"/>
          </a:xfrm>
          <a:prstGeom prst="rect">
            <a:avLst/>
          </a:prstGeom>
          <a:solidFill>
            <a:srgbClr val="FFFFFF"/>
          </a:solidFill>
          <a:ln w="6350">
            <a:solidFill>
              <a:srgbClr val="E0E0E0"/>
            </a:solidFill>
            <a:prstDash val="solid"/>
          </a:ln>
          <a:effectLst>
            <a:outerShdw blurRad="101600" dist="38100" dir="8100000" algn="bl" rotWithShape="0">
              <a:srgbClr val="000000">
                <a:alpha val="18000"/>
              </a:srgbClr>
            </a:outerShdw>
          </a:effectLst>
        </p:spPr>
        <p:txBody>
          <a:bodyPr/>
          <a:lstStyle/>
          <a:p>
            <a:endParaRPr lang="en-US"/>
          </a:p>
        </p:txBody>
      </p:sp>
      <p:sp>
        <p:nvSpPr>
          <p:cNvPr id="32" name="Shape 30"/>
          <p:cNvSpPr/>
          <p:nvPr/>
        </p:nvSpPr>
        <p:spPr>
          <a:xfrm>
            <a:off x="320040" y="4123944"/>
            <a:ext cx="1371600" cy="768096"/>
          </a:xfrm>
          <a:prstGeom prst="rect">
            <a:avLst/>
          </a:prstGeom>
          <a:solidFill>
            <a:srgbClr val="0B1E35"/>
          </a:solidFill>
          <a:ln w="12700">
            <a:solidFill>
              <a:srgbClr val="0B1E35"/>
            </a:solidFill>
            <a:prstDash val="solid"/>
          </a:ln>
        </p:spPr>
        <p:txBody>
          <a:bodyPr/>
          <a:lstStyle/>
          <a:p>
            <a:endParaRPr lang="en-US"/>
          </a:p>
        </p:txBody>
      </p:sp>
      <p:sp>
        <p:nvSpPr>
          <p:cNvPr id="33" name="Text 31"/>
          <p:cNvSpPr/>
          <p:nvPr/>
        </p:nvSpPr>
        <p:spPr>
          <a:xfrm>
            <a:off x="320040" y="4123944"/>
            <a:ext cx="1371600" cy="768096"/>
          </a:xfrm>
          <a:prstGeom prst="rect">
            <a:avLst/>
          </a:prstGeom>
          <a:noFill/>
          <a:ln/>
        </p:spPr>
        <p:txBody>
          <a:bodyPr wrap="square" rtlCol="0" anchor="ctr"/>
          <a:lstStyle/>
          <a:p>
            <a:pPr marL="0" indent="0" algn="ctr">
              <a:buNone/>
            </a:pPr>
            <a:r>
              <a:rPr lang="en-US" sz="1000" b="1" dirty="0">
                <a:solidFill>
                  <a:srgbClr val="FFFFFF"/>
                </a:solidFill>
              </a:rPr>
              <a:t>Nivel 3</a:t>
            </a:r>
            <a:endParaRPr lang="en-US" sz="1000" dirty="0"/>
          </a:p>
          <a:p>
            <a:pPr marL="0" indent="0" algn="ctr">
              <a:buNone/>
            </a:pPr>
            <a:r>
              <a:rPr lang="en-US" sz="1400" b="1" dirty="0">
                <a:solidFill>
                  <a:srgbClr val="C9A84C"/>
                </a:solidFill>
              </a:rPr>
              <a:t>CICM</a:t>
            </a:r>
            <a:endParaRPr lang="en-US" sz="1000" dirty="0"/>
          </a:p>
        </p:txBody>
      </p:sp>
      <p:sp>
        <p:nvSpPr>
          <p:cNvPr id="34" name="Text 32"/>
          <p:cNvSpPr/>
          <p:nvPr/>
        </p:nvSpPr>
        <p:spPr>
          <a:xfrm>
            <a:off x="1755648" y="4197096"/>
            <a:ext cx="4572000" cy="256032"/>
          </a:xfrm>
          <a:prstGeom prst="rect">
            <a:avLst/>
          </a:prstGeom>
          <a:noFill/>
          <a:ln/>
        </p:spPr>
        <p:txBody>
          <a:bodyPr wrap="square" rtlCol="0" anchor="ctr"/>
          <a:lstStyle/>
          <a:p>
            <a:pPr marL="0" indent="0">
              <a:buNone/>
            </a:pPr>
            <a:r>
              <a:rPr lang="en-US" sz="1050" b="1" dirty="0">
                <a:solidFill>
                  <a:srgbClr val="0B1E35"/>
                </a:solidFill>
              </a:rPr>
              <a:t>Monitoreo Continuo de Inteligencia y Cumplimiento</a:t>
            </a:r>
            <a:endParaRPr lang="en-US" sz="1050" dirty="0"/>
          </a:p>
        </p:txBody>
      </p:sp>
      <p:sp>
        <p:nvSpPr>
          <p:cNvPr id="35" name="Text 33"/>
          <p:cNvSpPr/>
          <p:nvPr/>
        </p:nvSpPr>
        <p:spPr>
          <a:xfrm>
            <a:off x="1755648" y="4453128"/>
            <a:ext cx="5303520" cy="384048"/>
          </a:xfrm>
          <a:prstGeom prst="rect">
            <a:avLst/>
          </a:prstGeom>
          <a:noFill/>
          <a:ln/>
        </p:spPr>
        <p:txBody>
          <a:bodyPr wrap="square" rtlCol="0" anchor="t"/>
          <a:lstStyle/>
          <a:p>
            <a:pPr marL="0" indent="0">
              <a:buNone/>
            </a:pPr>
            <a:r>
              <a:rPr lang="en-US" sz="800" dirty="0">
                <a:solidFill>
                  <a:srgbClr val="1E1E1E"/>
                </a:solidFill>
              </a:rPr>
              <a:t>Servicio de monitoreo recurrente (mensual, trimestral o anual) garantizando que socios, directores y proveedores no ingresen al régimen de sanciones OFAC. Alertas proactivas sobre cambios de poder.</a:t>
            </a:r>
            <a:endParaRPr lang="en-US" sz="800" dirty="0"/>
          </a:p>
        </p:txBody>
      </p:sp>
      <p:sp>
        <p:nvSpPr>
          <p:cNvPr id="36" name="Shape 34"/>
          <p:cNvSpPr/>
          <p:nvPr/>
        </p:nvSpPr>
        <p:spPr>
          <a:xfrm>
            <a:off x="7178040" y="4215384"/>
            <a:ext cx="1554480" cy="256032"/>
          </a:xfrm>
          <a:prstGeom prst="rect">
            <a:avLst/>
          </a:prstGeom>
          <a:solidFill>
            <a:srgbClr val="0B1E35"/>
          </a:solidFill>
          <a:ln w="12700">
            <a:solidFill>
              <a:srgbClr val="0B1E35"/>
            </a:solidFill>
            <a:prstDash val="solid"/>
          </a:ln>
        </p:spPr>
        <p:txBody>
          <a:bodyPr/>
          <a:lstStyle/>
          <a:p>
            <a:endParaRPr lang="en-US"/>
          </a:p>
        </p:txBody>
      </p:sp>
      <p:sp>
        <p:nvSpPr>
          <p:cNvPr id="37" name="Text 35"/>
          <p:cNvSpPr/>
          <p:nvPr/>
        </p:nvSpPr>
        <p:spPr>
          <a:xfrm>
            <a:off x="7178040" y="4215384"/>
            <a:ext cx="1554480" cy="256032"/>
          </a:xfrm>
          <a:prstGeom prst="rect">
            <a:avLst/>
          </a:prstGeom>
          <a:noFill/>
          <a:ln/>
        </p:spPr>
        <p:txBody>
          <a:bodyPr wrap="square" lIns="0" tIns="0" rIns="0" bIns="0" rtlCol="0" anchor="ctr"/>
          <a:lstStyle/>
          <a:p>
            <a:pPr marL="0" indent="0" algn="ctr">
              <a:buNone/>
            </a:pPr>
            <a:r>
              <a:rPr lang="en-US" sz="850" b="1" dirty="0">
                <a:solidFill>
                  <a:srgbClr val="FFFFFF"/>
                </a:solidFill>
              </a:rPr>
              <a:t>Permanente</a:t>
            </a:r>
            <a:endParaRPr lang="en-US" sz="850" dirty="0"/>
          </a:p>
        </p:txBody>
      </p:sp>
      <p:sp>
        <p:nvSpPr>
          <p:cNvPr id="38" name="Text 36"/>
          <p:cNvSpPr/>
          <p:nvPr/>
        </p:nvSpPr>
        <p:spPr>
          <a:xfrm>
            <a:off x="7178040" y="4544568"/>
            <a:ext cx="1554480" cy="256032"/>
          </a:xfrm>
          <a:prstGeom prst="rect">
            <a:avLst/>
          </a:prstGeom>
          <a:noFill/>
          <a:ln/>
        </p:spPr>
        <p:txBody>
          <a:bodyPr wrap="square" rtlCol="0" anchor="ctr"/>
          <a:lstStyle/>
          <a:p>
            <a:pPr marL="0" indent="0" algn="ctr">
              <a:buNone/>
            </a:pPr>
            <a:r>
              <a:rPr lang="en-US" sz="800" dirty="0">
                <a:solidFill>
                  <a:srgbClr val="8E8E8E"/>
                </a:solidFill>
              </a:rPr>
              <a:t>⏱ Continuo</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1005840"/>
          </a:xfrm>
          <a:prstGeom prst="rect">
            <a:avLst/>
          </a:prstGeom>
          <a:solidFill>
            <a:srgbClr val="0B1E35"/>
          </a:solidFill>
          <a:ln w="12700">
            <a:solidFill>
              <a:srgbClr val="0B1E35"/>
            </a:solidFill>
            <a:prstDash val="solid"/>
          </a:ln>
        </p:spPr>
        <p:txBody>
          <a:bodyPr/>
          <a:lstStyle/>
          <a:p>
            <a:endParaRPr lang="en-US"/>
          </a:p>
        </p:txBody>
      </p:sp>
      <p:sp>
        <p:nvSpPr>
          <p:cNvPr id="3" name="Shape 1"/>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4" name="Shape 2"/>
          <p:cNvSpPr/>
          <p:nvPr/>
        </p:nvSpPr>
        <p:spPr>
          <a:xfrm>
            <a:off x="0" y="1005840"/>
            <a:ext cx="9144000" cy="54864"/>
          </a:xfrm>
          <a:prstGeom prst="rect">
            <a:avLst/>
          </a:prstGeom>
          <a:solidFill>
            <a:srgbClr val="C9A84C"/>
          </a:solidFill>
          <a:ln w="12700">
            <a:solidFill>
              <a:srgbClr val="C9A84C"/>
            </a:solidFill>
            <a:prstDash val="solid"/>
          </a:ln>
        </p:spPr>
        <p:txBody>
          <a:bodyPr/>
          <a:lstStyle/>
          <a:p>
            <a:endParaRPr lang="en-US"/>
          </a:p>
        </p:txBody>
      </p:sp>
      <p:sp>
        <p:nvSpPr>
          <p:cNvPr id="5" name="Text 3"/>
          <p:cNvSpPr/>
          <p:nvPr/>
        </p:nvSpPr>
        <p:spPr>
          <a:xfrm>
            <a:off x="320040" y="0"/>
            <a:ext cx="8686800" cy="1005840"/>
          </a:xfrm>
          <a:prstGeom prst="rect">
            <a:avLst/>
          </a:prstGeom>
          <a:noFill/>
          <a:ln/>
        </p:spPr>
        <p:txBody>
          <a:bodyPr wrap="square" rtlCol="0" anchor="ctr"/>
          <a:lstStyle/>
          <a:p>
            <a:pPr marL="0" indent="0">
              <a:buNone/>
            </a:pPr>
            <a:r>
              <a:rPr lang="en-US" sz="1500" b="1" kern="0" spc="200" dirty="0">
                <a:solidFill>
                  <a:srgbClr val="FFFFFF"/>
                </a:solidFill>
              </a:rPr>
              <a:t>06  |  ENTREGABLES</a:t>
            </a:r>
            <a:endParaRPr lang="en-US" sz="1500" dirty="0"/>
          </a:p>
        </p:txBody>
      </p:sp>
      <p:sp>
        <p:nvSpPr>
          <p:cNvPr id="6" name="Shape 4"/>
          <p:cNvSpPr/>
          <p:nvPr/>
        </p:nvSpPr>
        <p:spPr>
          <a:xfrm>
            <a:off x="320040" y="1170432"/>
            <a:ext cx="2743200" cy="178308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7" name="Shape 5"/>
          <p:cNvSpPr/>
          <p:nvPr/>
        </p:nvSpPr>
        <p:spPr>
          <a:xfrm>
            <a:off x="320040" y="1170432"/>
            <a:ext cx="2743200" cy="73152"/>
          </a:xfrm>
          <a:prstGeom prst="rect">
            <a:avLst/>
          </a:prstGeom>
          <a:solidFill>
            <a:srgbClr val="C9A84C"/>
          </a:solidFill>
          <a:ln w="12700">
            <a:solidFill>
              <a:srgbClr val="C9A84C"/>
            </a:solidFill>
            <a:prstDash val="solid"/>
          </a:ln>
        </p:spPr>
        <p:txBody>
          <a:bodyPr/>
          <a:lstStyle/>
          <a:p>
            <a:endParaRPr lang="en-US"/>
          </a:p>
        </p:txBody>
      </p:sp>
      <p:sp>
        <p:nvSpPr>
          <p:cNvPr id="8" name="Text 6"/>
          <p:cNvSpPr/>
          <p:nvPr/>
        </p:nvSpPr>
        <p:spPr>
          <a:xfrm>
            <a:off x="411480" y="1280160"/>
            <a:ext cx="457200" cy="457200"/>
          </a:xfrm>
          <a:prstGeom prst="rect">
            <a:avLst/>
          </a:prstGeom>
          <a:noFill/>
          <a:ln/>
        </p:spPr>
        <p:txBody>
          <a:bodyPr wrap="square" rtlCol="0" anchor="ctr"/>
          <a:lstStyle/>
          <a:p>
            <a:pPr marL="0" indent="0">
              <a:buNone/>
            </a:pPr>
            <a:r>
              <a:rPr lang="en-US" sz="2200" dirty="0">
                <a:solidFill>
                  <a:srgbClr val="000000"/>
                </a:solidFill>
              </a:rPr>
              <a:t>📄</a:t>
            </a:r>
            <a:endParaRPr lang="en-US" sz="2200" dirty="0"/>
          </a:p>
        </p:txBody>
      </p:sp>
      <p:sp>
        <p:nvSpPr>
          <p:cNvPr id="9" name="Text 7"/>
          <p:cNvSpPr/>
          <p:nvPr/>
        </p:nvSpPr>
        <p:spPr>
          <a:xfrm>
            <a:off x="914400" y="1280160"/>
            <a:ext cx="2057400" cy="256032"/>
          </a:xfrm>
          <a:prstGeom prst="rect">
            <a:avLst/>
          </a:prstGeom>
          <a:noFill/>
          <a:ln/>
        </p:spPr>
        <p:txBody>
          <a:bodyPr wrap="square" rtlCol="0" anchor="ctr"/>
          <a:lstStyle/>
          <a:p>
            <a:pPr marL="0" indent="0">
              <a:buNone/>
            </a:pPr>
            <a:r>
              <a:rPr lang="en-US" sz="1000" b="1" dirty="0">
                <a:solidFill>
                  <a:srgbClr val="0B1E35"/>
                </a:solidFill>
              </a:rPr>
              <a:t>Informe Técnico de Inteligencia</a:t>
            </a:r>
            <a:endParaRPr lang="en-US" sz="1000" dirty="0"/>
          </a:p>
        </p:txBody>
      </p:sp>
      <p:sp>
        <p:nvSpPr>
          <p:cNvPr id="10" name="Text 8"/>
          <p:cNvSpPr/>
          <p:nvPr/>
        </p:nvSpPr>
        <p:spPr>
          <a:xfrm>
            <a:off x="914400" y="1536192"/>
            <a:ext cx="2057400" cy="201168"/>
          </a:xfrm>
          <a:prstGeom prst="rect">
            <a:avLst/>
          </a:prstGeom>
          <a:noFill/>
          <a:ln/>
        </p:spPr>
        <p:txBody>
          <a:bodyPr wrap="square" rtlCol="0" anchor="ctr"/>
          <a:lstStyle/>
          <a:p>
            <a:pPr marL="0" indent="0">
              <a:buNone/>
            </a:pPr>
            <a:r>
              <a:rPr lang="en-US" sz="800" dirty="0">
                <a:solidFill>
                  <a:srgbClr val="C9A84C"/>
                </a:solidFill>
              </a:rPr>
              <a:t>Estrategia de Entrada y OFAC</a:t>
            </a:r>
            <a:endParaRPr lang="en-US" sz="800" dirty="0"/>
          </a:p>
        </p:txBody>
      </p:sp>
      <p:sp>
        <p:nvSpPr>
          <p:cNvPr id="11" name="Text 9"/>
          <p:cNvSpPr/>
          <p:nvPr/>
        </p:nvSpPr>
        <p:spPr>
          <a:xfrm>
            <a:off x="411480" y="1828800"/>
            <a:ext cx="2560320" cy="1051560"/>
          </a:xfrm>
          <a:prstGeom prst="rect">
            <a:avLst/>
          </a:prstGeom>
          <a:noFill/>
          <a:ln/>
        </p:spPr>
        <p:txBody>
          <a:bodyPr wrap="square" rtlCol="0" anchor="t"/>
          <a:lstStyle/>
          <a:p>
            <a:pPr marL="0" indent="0" algn="just">
              <a:lnSpc>
                <a:spcPct val="130000"/>
              </a:lnSpc>
              <a:buNone/>
            </a:pPr>
            <a:r>
              <a:rPr lang="en-US" sz="800" dirty="0">
                <a:solidFill>
                  <a:srgbClr val="1E1E1E"/>
                </a:solidFill>
              </a:rPr>
              <a:t>Documento ejecutivo con análisis geopolítico, licencias OFAC aplicables y evaluación de viabilidad estratégica para la inversión objetivo.</a:t>
            </a:r>
            <a:endParaRPr lang="en-US" sz="800" dirty="0"/>
          </a:p>
        </p:txBody>
      </p:sp>
      <p:sp>
        <p:nvSpPr>
          <p:cNvPr id="12" name="Shape 10"/>
          <p:cNvSpPr/>
          <p:nvPr/>
        </p:nvSpPr>
        <p:spPr>
          <a:xfrm>
            <a:off x="3227832" y="1170432"/>
            <a:ext cx="2743200" cy="178308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13" name="Shape 11"/>
          <p:cNvSpPr/>
          <p:nvPr/>
        </p:nvSpPr>
        <p:spPr>
          <a:xfrm>
            <a:off x="3227832" y="1170432"/>
            <a:ext cx="2743200" cy="73152"/>
          </a:xfrm>
          <a:prstGeom prst="rect">
            <a:avLst/>
          </a:prstGeom>
          <a:solidFill>
            <a:srgbClr val="C9A84C"/>
          </a:solidFill>
          <a:ln w="12700">
            <a:solidFill>
              <a:srgbClr val="C9A84C"/>
            </a:solidFill>
            <a:prstDash val="solid"/>
          </a:ln>
        </p:spPr>
        <p:txBody>
          <a:bodyPr/>
          <a:lstStyle/>
          <a:p>
            <a:endParaRPr lang="en-US"/>
          </a:p>
        </p:txBody>
      </p:sp>
      <p:sp>
        <p:nvSpPr>
          <p:cNvPr id="14" name="Text 12"/>
          <p:cNvSpPr/>
          <p:nvPr/>
        </p:nvSpPr>
        <p:spPr>
          <a:xfrm>
            <a:off x="3319272" y="1280160"/>
            <a:ext cx="457200" cy="457200"/>
          </a:xfrm>
          <a:prstGeom prst="rect">
            <a:avLst/>
          </a:prstGeom>
          <a:noFill/>
          <a:ln/>
        </p:spPr>
        <p:txBody>
          <a:bodyPr wrap="square" rtlCol="0" anchor="ctr"/>
          <a:lstStyle/>
          <a:p>
            <a:pPr marL="0" indent="0">
              <a:buNone/>
            </a:pPr>
            <a:r>
              <a:rPr lang="en-US" sz="2200" dirty="0">
                <a:solidFill>
                  <a:srgbClr val="000000"/>
                </a:solidFill>
              </a:rPr>
              <a:t>🗺️</a:t>
            </a:r>
            <a:endParaRPr lang="en-US" sz="2200" dirty="0"/>
          </a:p>
        </p:txBody>
      </p:sp>
      <p:sp>
        <p:nvSpPr>
          <p:cNvPr id="15" name="Text 13"/>
          <p:cNvSpPr/>
          <p:nvPr/>
        </p:nvSpPr>
        <p:spPr>
          <a:xfrm>
            <a:off x="3822192" y="1280160"/>
            <a:ext cx="2057400" cy="256032"/>
          </a:xfrm>
          <a:prstGeom prst="rect">
            <a:avLst/>
          </a:prstGeom>
          <a:noFill/>
          <a:ln/>
        </p:spPr>
        <p:txBody>
          <a:bodyPr wrap="square" rtlCol="0" anchor="ctr"/>
          <a:lstStyle/>
          <a:p>
            <a:pPr marL="0" indent="0">
              <a:buNone/>
            </a:pPr>
            <a:r>
              <a:rPr lang="en-US" sz="1000" b="1" dirty="0">
                <a:solidFill>
                  <a:srgbClr val="0B1E35"/>
                </a:solidFill>
              </a:rPr>
              <a:t>Mapa de Calor de Riesgos y Oportunidades</a:t>
            </a:r>
            <a:endParaRPr lang="en-US" sz="1000" dirty="0"/>
          </a:p>
        </p:txBody>
      </p:sp>
      <p:sp>
        <p:nvSpPr>
          <p:cNvPr id="16" name="Text 14"/>
          <p:cNvSpPr/>
          <p:nvPr/>
        </p:nvSpPr>
        <p:spPr>
          <a:xfrm>
            <a:off x="3822192" y="1536192"/>
            <a:ext cx="2057400" cy="201168"/>
          </a:xfrm>
          <a:prstGeom prst="rect">
            <a:avLst/>
          </a:prstGeom>
          <a:noFill/>
          <a:ln/>
        </p:spPr>
        <p:txBody>
          <a:bodyPr wrap="square" rtlCol="0" anchor="ctr"/>
          <a:lstStyle/>
          <a:p>
            <a:pPr marL="0" indent="0">
              <a:buNone/>
            </a:pPr>
            <a:r>
              <a:rPr lang="en-US" sz="800" dirty="0">
                <a:solidFill>
                  <a:srgbClr val="C9A84C"/>
                </a:solidFill>
              </a:rPr>
              <a:t>Matriz Interactiva de Riesgos</a:t>
            </a:r>
            <a:endParaRPr lang="en-US" sz="800" dirty="0"/>
          </a:p>
        </p:txBody>
      </p:sp>
      <p:sp>
        <p:nvSpPr>
          <p:cNvPr id="17" name="Text 15"/>
          <p:cNvSpPr/>
          <p:nvPr/>
        </p:nvSpPr>
        <p:spPr>
          <a:xfrm>
            <a:off x="3319272" y="1828800"/>
            <a:ext cx="2560320" cy="1051560"/>
          </a:xfrm>
          <a:prstGeom prst="rect">
            <a:avLst/>
          </a:prstGeom>
          <a:noFill/>
          <a:ln/>
        </p:spPr>
        <p:txBody>
          <a:bodyPr wrap="square" rtlCol="0" anchor="t"/>
          <a:lstStyle/>
          <a:p>
            <a:pPr marL="0" indent="0" algn="just">
              <a:lnSpc>
                <a:spcPct val="130000"/>
              </a:lnSpc>
              <a:buNone/>
            </a:pPr>
            <a:r>
              <a:rPr lang="en-US" sz="800" dirty="0">
                <a:solidFill>
                  <a:srgbClr val="1E1E1E"/>
                </a:solidFill>
              </a:rPr>
              <a:t>Matriz ponderada de riesgos (operacionales, de seguridad, corrupción, reputacionales, legales) clasificados por probabilidad e impacto en el proyecto del cliente.</a:t>
            </a:r>
            <a:endParaRPr lang="en-US" sz="800" dirty="0"/>
          </a:p>
        </p:txBody>
      </p:sp>
      <p:sp>
        <p:nvSpPr>
          <p:cNvPr id="18" name="Shape 16"/>
          <p:cNvSpPr/>
          <p:nvPr/>
        </p:nvSpPr>
        <p:spPr>
          <a:xfrm>
            <a:off x="6135624" y="1170432"/>
            <a:ext cx="2743200" cy="178308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19" name="Shape 17"/>
          <p:cNvSpPr/>
          <p:nvPr/>
        </p:nvSpPr>
        <p:spPr>
          <a:xfrm>
            <a:off x="6135624" y="1170432"/>
            <a:ext cx="2743200" cy="73152"/>
          </a:xfrm>
          <a:prstGeom prst="rect">
            <a:avLst/>
          </a:prstGeom>
          <a:solidFill>
            <a:srgbClr val="C9A84C"/>
          </a:solidFill>
          <a:ln w="12700">
            <a:solidFill>
              <a:srgbClr val="C9A84C"/>
            </a:solidFill>
            <a:prstDash val="solid"/>
          </a:ln>
        </p:spPr>
        <p:txBody>
          <a:bodyPr/>
          <a:lstStyle/>
          <a:p>
            <a:endParaRPr lang="en-US"/>
          </a:p>
        </p:txBody>
      </p:sp>
      <p:sp>
        <p:nvSpPr>
          <p:cNvPr id="20" name="Text 18"/>
          <p:cNvSpPr/>
          <p:nvPr/>
        </p:nvSpPr>
        <p:spPr>
          <a:xfrm>
            <a:off x="6227064" y="1280160"/>
            <a:ext cx="457200" cy="457200"/>
          </a:xfrm>
          <a:prstGeom prst="rect">
            <a:avLst/>
          </a:prstGeom>
          <a:noFill/>
          <a:ln/>
        </p:spPr>
        <p:txBody>
          <a:bodyPr wrap="square" rtlCol="0" anchor="ctr"/>
          <a:lstStyle/>
          <a:p>
            <a:pPr marL="0" indent="0">
              <a:buNone/>
            </a:pPr>
            <a:r>
              <a:rPr lang="en-US" sz="2200" dirty="0">
                <a:solidFill>
                  <a:srgbClr val="000000"/>
                </a:solidFill>
              </a:rPr>
              <a:t>✅</a:t>
            </a:r>
            <a:endParaRPr lang="en-US" sz="2200" dirty="0"/>
          </a:p>
        </p:txBody>
      </p:sp>
      <p:sp>
        <p:nvSpPr>
          <p:cNvPr id="21" name="Text 19"/>
          <p:cNvSpPr/>
          <p:nvPr/>
        </p:nvSpPr>
        <p:spPr>
          <a:xfrm>
            <a:off x="6729984" y="1280160"/>
            <a:ext cx="2057400" cy="256032"/>
          </a:xfrm>
          <a:prstGeom prst="rect">
            <a:avLst/>
          </a:prstGeom>
          <a:noFill/>
          <a:ln/>
        </p:spPr>
        <p:txBody>
          <a:bodyPr wrap="square" rtlCol="0" anchor="ctr"/>
          <a:lstStyle/>
          <a:p>
            <a:pPr marL="0" indent="0">
              <a:buNone/>
            </a:pPr>
            <a:r>
              <a:rPr lang="en-US" sz="1000" b="1" dirty="0">
                <a:solidFill>
                  <a:srgbClr val="0B1E35"/>
                </a:solidFill>
              </a:rPr>
              <a:t>Evaluación de Cumplimiento Regulatorio</a:t>
            </a:r>
            <a:endParaRPr lang="en-US" sz="1000" dirty="0"/>
          </a:p>
        </p:txBody>
      </p:sp>
      <p:sp>
        <p:nvSpPr>
          <p:cNvPr id="22" name="Text 20"/>
          <p:cNvSpPr/>
          <p:nvPr/>
        </p:nvSpPr>
        <p:spPr>
          <a:xfrm>
            <a:off x="6729984" y="1536192"/>
            <a:ext cx="2057400" cy="201168"/>
          </a:xfrm>
          <a:prstGeom prst="rect">
            <a:avLst/>
          </a:prstGeom>
          <a:noFill/>
          <a:ln/>
        </p:spPr>
        <p:txBody>
          <a:bodyPr wrap="square" rtlCol="0" anchor="ctr"/>
          <a:lstStyle/>
          <a:p>
            <a:pPr marL="0" indent="0">
              <a:buNone/>
            </a:pPr>
            <a:r>
              <a:rPr lang="en-US" sz="800" dirty="0">
                <a:solidFill>
                  <a:srgbClr val="C9A84C"/>
                </a:solidFill>
              </a:rPr>
              <a:t>Certificación OFAC / FCPA</a:t>
            </a:r>
            <a:endParaRPr lang="en-US" sz="800" dirty="0"/>
          </a:p>
        </p:txBody>
      </p:sp>
      <p:sp>
        <p:nvSpPr>
          <p:cNvPr id="23" name="Text 21"/>
          <p:cNvSpPr/>
          <p:nvPr/>
        </p:nvSpPr>
        <p:spPr>
          <a:xfrm>
            <a:off x="6227064" y="1828800"/>
            <a:ext cx="2560320" cy="1051560"/>
          </a:xfrm>
          <a:prstGeom prst="rect">
            <a:avLst/>
          </a:prstGeom>
          <a:noFill/>
          <a:ln/>
        </p:spPr>
        <p:txBody>
          <a:bodyPr wrap="square" rtlCol="0" anchor="t"/>
          <a:lstStyle/>
          <a:p>
            <a:pPr marL="0" indent="0" algn="just">
              <a:lnSpc>
                <a:spcPct val="130000"/>
              </a:lnSpc>
              <a:buNone/>
            </a:pPr>
            <a:r>
              <a:rPr lang="en-US" sz="800" dirty="0">
                <a:solidFill>
                  <a:srgbClr val="1E1E1E"/>
                </a:solidFill>
              </a:rPr>
              <a:t>Informe de brechas y certificación de cumplimiento que protege a la empresa matriz ante reguladores de EE. UU. (OFAC, SEC, DOJ).</a:t>
            </a:r>
            <a:endParaRPr lang="en-US" sz="800" dirty="0"/>
          </a:p>
        </p:txBody>
      </p:sp>
      <p:sp>
        <p:nvSpPr>
          <p:cNvPr id="24" name="Shape 22"/>
          <p:cNvSpPr/>
          <p:nvPr/>
        </p:nvSpPr>
        <p:spPr>
          <a:xfrm>
            <a:off x="320040" y="3108960"/>
            <a:ext cx="2743200" cy="178308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25" name="Shape 23"/>
          <p:cNvSpPr/>
          <p:nvPr/>
        </p:nvSpPr>
        <p:spPr>
          <a:xfrm>
            <a:off x="320040" y="3108960"/>
            <a:ext cx="2743200" cy="73152"/>
          </a:xfrm>
          <a:prstGeom prst="rect">
            <a:avLst/>
          </a:prstGeom>
          <a:solidFill>
            <a:srgbClr val="C9A84C"/>
          </a:solidFill>
          <a:ln w="12700">
            <a:solidFill>
              <a:srgbClr val="C9A84C"/>
            </a:solidFill>
            <a:prstDash val="solid"/>
          </a:ln>
        </p:spPr>
        <p:txBody>
          <a:bodyPr/>
          <a:lstStyle/>
          <a:p>
            <a:endParaRPr lang="en-US"/>
          </a:p>
        </p:txBody>
      </p:sp>
      <p:sp>
        <p:nvSpPr>
          <p:cNvPr id="26" name="Text 24"/>
          <p:cNvSpPr/>
          <p:nvPr/>
        </p:nvSpPr>
        <p:spPr>
          <a:xfrm>
            <a:off x="411480" y="3218688"/>
            <a:ext cx="457200" cy="457200"/>
          </a:xfrm>
          <a:prstGeom prst="rect">
            <a:avLst/>
          </a:prstGeom>
          <a:noFill/>
          <a:ln/>
        </p:spPr>
        <p:txBody>
          <a:bodyPr wrap="square" rtlCol="0" anchor="ctr"/>
          <a:lstStyle/>
          <a:p>
            <a:pPr marL="0" indent="0">
              <a:buNone/>
            </a:pPr>
            <a:r>
              <a:rPr lang="en-US" sz="2200" dirty="0">
                <a:solidFill>
                  <a:srgbClr val="000000"/>
                </a:solidFill>
              </a:rPr>
              <a:t>👥</a:t>
            </a:r>
            <a:endParaRPr lang="en-US" sz="2200" dirty="0"/>
          </a:p>
        </p:txBody>
      </p:sp>
      <p:sp>
        <p:nvSpPr>
          <p:cNvPr id="27" name="Text 25"/>
          <p:cNvSpPr/>
          <p:nvPr/>
        </p:nvSpPr>
        <p:spPr>
          <a:xfrm>
            <a:off x="914400" y="3218688"/>
            <a:ext cx="2057400" cy="256032"/>
          </a:xfrm>
          <a:prstGeom prst="rect">
            <a:avLst/>
          </a:prstGeom>
          <a:noFill/>
          <a:ln/>
        </p:spPr>
        <p:txBody>
          <a:bodyPr wrap="square" rtlCol="0" anchor="ctr"/>
          <a:lstStyle/>
          <a:p>
            <a:pPr marL="0" indent="0">
              <a:buNone/>
            </a:pPr>
            <a:r>
              <a:rPr lang="en-US" sz="1000" b="1" dirty="0">
                <a:solidFill>
                  <a:srgbClr val="0B1E35"/>
                </a:solidFill>
              </a:rPr>
              <a:t>Mapa de Partes Interesadas</a:t>
            </a:r>
            <a:endParaRPr lang="en-US" sz="1000" dirty="0"/>
          </a:p>
        </p:txBody>
      </p:sp>
      <p:sp>
        <p:nvSpPr>
          <p:cNvPr id="28" name="Text 26"/>
          <p:cNvSpPr/>
          <p:nvPr/>
        </p:nvSpPr>
        <p:spPr>
          <a:xfrm>
            <a:off x="914400" y="3474720"/>
            <a:ext cx="2057400" cy="201168"/>
          </a:xfrm>
          <a:prstGeom prst="rect">
            <a:avLst/>
          </a:prstGeom>
          <a:noFill/>
          <a:ln/>
        </p:spPr>
        <p:txBody>
          <a:bodyPr wrap="square" rtlCol="0" anchor="ctr"/>
          <a:lstStyle/>
          <a:p>
            <a:pPr marL="0" indent="0">
              <a:buNone/>
            </a:pPr>
            <a:r>
              <a:rPr lang="en-US" sz="800" dirty="0">
                <a:solidFill>
                  <a:srgbClr val="C9A84C"/>
                </a:solidFill>
              </a:rPr>
              <a:t>Diagrama de Poder e Influencia</a:t>
            </a:r>
            <a:endParaRPr lang="en-US" sz="800" dirty="0"/>
          </a:p>
        </p:txBody>
      </p:sp>
      <p:sp>
        <p:nvSpPr>
          <p:cNvPr id="29" name="Text 27"/>
          <p:cNvSpPr/>
          <p:nvPr/>
        </p:nvSpPr>
        <p:spPr>
          <a:xfrm>
            <a:off x="411480" y="3767328"/>
            <a:ext cx="2560320" cy="1051560"/>
          </a:xfrm>
          <a:prstGeom prst="rect">
            <a:avLst/>
          </a:prstGeom>
          <a:noFill/>
          <a:ln/>
        </p:spPr>
        <p:txBody>
          <a:bodyPr wrap="square" rtlCol="0" anchor="t"/>
          <a:lstStyle/>
          <a:p>
            <a:pPr marL="0" indent="0" algn="just">
              <a:lnSpc>
                <a:spcPct val="130000"/>
              </a:lnSpc>
              <a:buNone/>
            </a:pPr>
            <a:r>
              <a:rPr lang="en-US" sz="800" dirty="0">
                <a:solidFill>
                  <a:srgbClr val="1E1E1E"/>
                </a:solidFill>
              </a:rPr>
              <a:t>Diagrama de actores clave, sus niveles de influencia en el sector energético local y el grado de exposición política (PEP).</a:t>
            </a:r>
            <a:endParaRPr lang="en-US" sz="800" dirty="0"/>
          </a:p>
        </p:txBody>
      </p:sp>
      <p:sp>
        <p:nvSpPr>
          <p:cNvPr id="30" name="Shape 28"/>
          <p:cNvSpPr/>
          <p:nvPr/>
        </p:nvSpPr>
        <p:spPr>
          <a:xfrm>
            <a:off x="3227832" y="3108960"/>
            <a:ext cx="2743200" cy="1783080"/>
          </a:xfrm>
          <a:prstGeom prst="rect">
            <a:avLst/>
          </a:prstGeom>
          <a:solidFill>
            <a:srgbClr val="FFFFFF"/>
          </a:solidFill>
          <a:ln w="6350">
            <a:solidFill>
              <a:srgbClr val="DDDDDD"/>
            </a:solidFill>
            <a:prstDash val="solid"/>
          </a:ln>
          <a:effectLst>
            <a:outerShdw blurRad="101600" dist="38100" dir="8100000" algn="bl" rotWithShape="0">
              <a:srgbClr val="000000">
                <a:alpha val="18000"/>
              </a:srgbClr>
            </a:outerShdw>
          </a:effectLst>
        </p:spPr>
        <p:txBody>
          <a:bodyPr/>
          <a:lstStyle/>
          <a:p>
            <a:endParaRPr lang="en-US"/>
          </a:p>
        </p:txBody>
      </p:sp>
      <p:sp>
        <p:nvSpPr>
          <p:cNvPr id="31" name="Shape 29"/>
          <p:cNvSpPr/>
          <p:nvPr/>
        </p:nvSpPr>
        <p:spPr>
          <a:xfrm>
            <a:off x="3227832" y="3108960"/>
            <a:ext cx="2743200" cy="73152"/>
          </a:xfrm>
          <a:prstGeom prst="rect">
            <a:avLst/>
          </a:prstGeom>
          <a:solidFill>
            <a:srgbClr val="C9A84C"/>
          </a:solidFill>
          <a:ln w="12700">
            <a:solidFill>
              <a:srgbClr val="C9A84C"/>
            </a:solidFill>
            <a:prstDash val="solid"/>
          </a:ln>
        </p:spPr>
        <p:txBody>
          <a:bodyPr/>
          <a:lstStyle/>
          <a:p>
            <a:endParaRPr lang="en-US"/>
          </a:p>
        </p:txBody>
      </p:sp>
      <p:sp>
        <p:nvSpPr>
          <p:cNvPr id="32" name="Text 30"/>
          <p:cNvSpPr/>
          <p:nvPr/>
        </p:nvSpPr>
        <p:spPr>
          <a:xfrm>
            <a:off x="3319272" y="3218688"/>
            <a:ext cx="457200" cy="457200"/>
          </a:xfrm>
          <a:prstGeom prst="rect">
            <a:avLst/>
          </a:prstGeom>
          <a:noFill/>
          <a:ln/>
        </p:spPr>
        <p:txBody>
          <a:bodyPr wrap="square" rtlCol="0" anchor="ctr"/>
          <a:lstStyle/>
          <a:p>
            <a:pPr marL="0" indent="0">
              <a:buNone/>
            </a:pPr>
            <a:r>
              <a:rPr lang="en-US" sz="2200" dirty="0">
                <a:solidFill>
                  <a:srgbClr val="000000"/>
                </a:solidFill>
              </a:rPr>
              <a:t>📊</a:t>
            </a:r>
            <a:endParaRPr lang="en-US" sz="2200" dirty="0"/>
          </a:p>
        </p:txBody>
      </p:sp>
      <p:sp>
        <p:nvSpPr>
          <p:cNvPr id="33" name="Text 31"/>
          <p:cNvSpPr/>
          <p:nvPr/>
        </p:nvSpPr>
        <p:spPr>
          <a:xfrm>
            <a:off x="3822192" y="3218688"/>
            <a:ext cx="2057400" cy="256032"/>
          </a:xfrm>
          <a:prstGeom prst="rect">
            <a:avLst/>
          </a:prstGeom>
          <a:noFill/>
          <a:ln/>
        </p:spPr>
        <p:txBody>
          <a:bodyPr wrap="square" rtlCol="0" anchor="ctr"/>
          <a:lstStyle/>
          <a:p>
            <a:pPr marL="0" indent="0">
              <a:buNone/>
            </a:pPr>
            <a:r>
              <a:rPr lang="en-US" sz="1000" b="1" dirty="0">
                <a:solidFill>
                  <a:srgbClr val="0B1E35"/>
                </a:solidFill>
              </a:rPr>
              <a:t>Dashboard de Monitoreo Continuo</a:t>
            </a:r>
            <a:endParaRPr lang="en-US" sz="1000" dirty="0"/>
          </a:p>
        </p:txBody>
      </p:sp>
      <p:sp>
        <p:nvSpPr>
          <p:cNvPr id="34" name="Text 32"/>
          <p:cNvSpPr/>
          <p:nvPr/>
        </p:nvSpPr>
        <p:spPr>
          <a:xfrm>
            <a:off x="3822192" y="3474720"/>
            <a:ext cx="2057400" cy="201168"/>
          </a:xfrm>
          <a:prstGeom prst="rect">
            <a:avLst/>
          </a:prstGeom>
          <a:noFill/>
          <a:ln/>
        </p:spPr>
        <p:txBody>
          <a:bodyPr wrap="square" rtlCol="0" anchor="ctr"/>
          <a:lstStyle/>
          <a:p>
            <a:pPr marL="0" indent="0">
              <a:buNone/>
            </a:pPr>
            <a:r>
              <a:rPr lang="en-US" sz="800" dirty="0">
                <a:solidFill>
                  <a:srgbClr val="C9A84C"/>
                </a:solidFill>
              </a:rPr>
              <a:t>Nivel 3 — CICM</a:t>
            </a:r>
            <a:endParaRPr lang="en-US" sz="800" dirty="0"/>
          </a:p>
        </p:txBody>
      </p:sp>
      <p:sp>
        <p:nvSpPr>
          <p:cNvPr id="35" name="Text 33"/>
          <p:cNvSpPr/>
          <p:nvPr/>
        </p:nvSpPr>
        <p:spPr>
          <a:xfrm>
            <a:off x="3319272" y="3767328"/>
            <a:ext cx="2560320" cy="1051560"/>
          </a:xfrm>
          <a:prstGeom prst="rect">
            <a:avLst/>
          </a:prstGeom>
          <a:noFill/>
          <a:ln/>
        </p:spPr>
        <p:txBody>
          <a:bodyPr wrap="square" rtlCol="0" anchor="t"/>
          <a:lstStyle/>
          <a:p>
            <a:pPr marL="0" indent="0" algn="just">
              <a:lnSpc>
                <a:spcPct val="130000"/>
              </a:lnSpc>
              <a:buNone/>
            </a:pPr>
            <a:r>
              <a:rPr lang="en-US" sz="800" dirty="0">
                <a:solidFill>
                  <a:srgbClr val="1E1E1E"/>
                </a:solidFill>
              </a:rPr>
              <a:t>Reportes periódicos de alertas tempranas sobre cambios regulatorios o de integridad que afecten los activos e individuos vinculados a la inversión.</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B1E35"/>
        </a:solidFill>
        <a:effectLst/>
      </p:bgPr>
    </p:bg>
    <p:spTree>
      <p:nvGrpSpPr>
        <p:cNvPr id="1" name=""/>
        <p:cNvGrpSpPr/>
        <p:nvPr/>
      </p:nvGrpSpPr>
      <p:grpSpPr>
        <a:xfrm>
          <a:off x="0" y="0"/>
          <a:ext cx="0" cy="0"/>
          <a:chOff x="0" y="0"/>
          <a:chExt cx="0" cy="0"/>
        </a:xfrm>
      </p:grpSpPr>
      <p:sp>
        <p:nvSpPr>
          <p:cNvPr id="2" name="Shape 0"/>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3" name="Shape 1"/>
          <p:cNvSpPr/>
          <p:nvPr/>
        </p:nvSpPr>
        <p:spPr>
          <a:xfrm>
            <a:off x="0" y="4846320"/>
            <a:ext cx="9144000" cy="297180"/>
          </a:xfrm>
          <a:prstGeom prst="rect">
            <a:avLst/>
          </a:prstGeom>
          <a:solidFill>
            <a:srgbClr val="2D3E50"/>
          </a:solidFill>
          <a:ln w="12700">
            <a:solidFill>
              <a:srgbClr val="2D3E50"/>
            </a:solidFill>
            <a:prstDash val="solid"/>
          </a:ln>
        </p:spPr>
        <p:txBody>
          <a:bodyPr/>
          <a:lstStyle/>
          <a:p>
            <a:endParaRPr lang="en-US"/>
          </a:p>
        </p:txBody>
      </p:sp>
      <p:sp>
        <p:nvSpPr>
          <p:cNvPr id="4" name="Text 2"/>
          <p:cNvSpPr/>
          <p:nvPr/>
        </p:nvSpPr>
        <p:spPr>
          <a:xfrm>
            <a:off x="320040" y="182880"/>
            <a:ext cx="8595360" cy="502920"/>
          </a:xfrm>
          <a:prstGeom prst="rect">
            <a:avLst/>
          </a:prstGeom>
          <a:noFill/>
          <a:ln/>
        </p:spPr>
        <p:txBody>
          <a:bodyPr wrap="square" rtlCol="0" anchor="ctr"/>
          <a:lstStyle/>
          <a:p>
            <a:pPr marL="0" indent="0">
              <a:buNone/>
            </a:pPr>
            <a:r>
              <a:rPr lang="en-US" sz="1500" b="1" kern="0" spc="200" dirty="0">
                <a:solidFill>
                  <a:srgbClr val="C9A84C"/>
                </a:solidFill>
              </a:rPr>
              <a:t>07  |  ¿POR QUÉ AHORA? — EL CASO DE INVERSIÓN</a:t>
            </a:r>
            <a:endParaRPr lang="en-US" sz="1500" dirty="0"/>
          </a:p>
        </p:txBody>
      </p:sp>
      <p:sp>
        <p:nvSpPr>
          <p:cNvPr id="5" name="Shape 3"/>
          <p:cNvSpPr/>
          <p:nvPr/>
        </p:nvSpPr>
        <p:spPr>
          <a:xfrm>
            <a:off x="320040" y="713232"/>
            <a:ext cx="4114800" cy="36576"/>
          </a:xfrm>
          <a:prstGeom prst="rect">
            <a:avLst/>
          </a:prstGeom>
          <a:solidFill>
            <a:srgbClr val="C9A84C"/>
          </a:solidFill>
          <a:ln w="12700">
            <a:solidFill>
              <a:srgbClr val="C9A84C"/>
            </a:solidFill>
            <a:prstDash val="solid"/>
          </a:ln>
        </p:spPr>
        <p:txBody>
          <a:bodyPr/>
          <a:lstStyle/>
          <a:p>
            <a:endParaRPr lang="en-US"/>
          </a:p>
        </p:txBody>
      </p:sp>
      <p:sp>
        <p:nvSpPr>
          <p:cNvPr id="6" name="Text 4"/>
          <p:cNvSpPr/>
          <p:nvPr/>
        </p:nvSpPr>
        <p:spPr>
          <a:xfrm>
            <a:off x="320040" y="868680"/>
            <a:ext cx="8503920" cy="384048"/>
          </a:xfrm>
          <a:prstGeom prst="rect">
            <a:avLst/>
          </a:prstGeom>
          <a:noFill/>
          <a:ln/>
        </p:spPr>
        <p:txBody>
          <a:bodyPr wrap="square" rtlCol="0" anchor="ctr"/>
          <a:lstStyle/>
          <a:p>
            <a:pPr marL="0" indent="0">
              <a:buNone/>
            </a:pPr>
            <a:r>
              <a:rPr lang="en-US" sz="1600" b="1" i="1" dirty="0">
                <a:solidFill>
                  <a:srgbClr val="FFFFFF"/>
                </a:solidFill>
              </a:rPr>
              <a:t>La ventana de ventaja para el primer movedor está abierta — y es estrecha.</a:t>
            </a:r>
            <a:endParaRPr lang="en-US" sz="1600" dirty="0"/>
          </a:p>
        </p:txBody>
      </p:sp>
      <p:sp>
        <p:nvSpPr>
          <p:cNvPr id="7" name="Shape 5"/>
          <p:cNvSpPr/>
          <p:nvPr/>
        </p:nvSpPr>
        <p:spPr>
          <a:xfrm>
            <a:off x="320040" y="1463040"/>
            <a:ext cx="4206240" cy="1417320"/>
          </a:xfrm>
          <a:prstGeom prst="rect">
            <a:avLst/>
          </a:prstGeom>
          <a:solidFill>
            <a:srgbClr val="0D2133"/>
          </a:solidFill>
          <a:ln w="6350">
            <a:solidFill>
              <a:srgbClr val="3A5A7A"/>
            </a:solidFill>
            <a:prstDash val="solid"/>
          </a:ln>
          <a:effectLst>
            <a:outerShdw blurRad="101600" dist="38100" dir="8100000" algn="bl" rotWithShape="0">
              <a:srgbClr val="000000">
                <a:alpha val="18000"/>
              </a:srgbClr>
            </a:outerShdw>
          </a:effectLst>
        </p:spPr>
        <p:txBody>
          <a:bodyPr/>
          <a:lstStyle/>
          <a:p>
            <a:endParaRPr lang="en-US"/>
          </a:p>
        </p:txBody>
      </p:sp>
      <p:sp>
        <p:nvSpPr>
          <p:cNvPr id="8" name="Shape 6"/>
          <p:cNvSpPr/>
          <p:nvPr/>
        </p:nvSpPr>
        <p:spPr>
          <a:xfrm>
            <a:off x="320040" y="1463040"/>
            <a:ext cx="4206240" cy="54864"/>
          </a:xfrm>
          <a:prstGeom prst="rect">
            <a:avLst/>
          </a:prstGeom>
          <a:solidFill>
            <a:srgbClr val="C9A84C"/>
          </a:solidFill>
          <a:ln w="12700">
            <a:solidFill>
              <a:srgbClr val="C9A84C"/>
            </a:solidFill>
            <a:prstDash val="solid"/>
          </a:ln>
        </p:spPr>
        <p:txBody>
          <a:bodyPr/>
          <a:lstStyle/>
          <a:p>
            <a:endParaRPr lang="en-US"/>
          </a:p>
        </p:txBody>
      </p:sp>
      <p:sp>
        <p:nvSpPr>
          <p:cNvPr id="9" name="Text 7"/>
          <p:cNvSpPr/>
          <p:nvPr/>
        </p:nvSpPr>
        <p:spPr>
          <a:xfrm>
            <a:off x="411480" y="1572768"/>
            <a:ext cx="411480" cy="411480"/>
          </a:xfrm>
          <a:prstGeom prst="rect">
            <a:avLst/>
          </a:prstGeom>
          <a:noFill/>
          <a:ln/>
        </p:spPr>
        <p:txBody>
          <a:bodyPr wrap="square" rtlCol="0" anchor="ctr"/>
          <a:lstStyle/>
          <a:p>
            <a:pPr marL="0" indent="0">
              <a:buNone/>
            </a:pPr>
            <a:r>
              <a:rPr lang="en-US" sz="2000" dirty="0">
                <a:solidFill>
                  <a:srgbClr val="000000"/>
                </a:solidFill>
              </a:rPr>
              <a:t>🕐</a:t>
            </a:r>
            <a:endParaRPr lang="en-US" sz="2000" dirty="0"/>
          </a:p>
        </p:txBody>
      </p:sp>
      <p:sp>
        <p:nvSpPr>
          <p:cNvPr id="10" name="Text 8"/>
          <p:cNvSpPr/>
          <p:nvPr/>
        </p:nvSpPr>
        <p:spPr>
          <a:xfrm>
            <a:off x="868680" y="1572768"/>
            <a:ext cx="3566160" cy="347472"/>
          </a:xfrm>
          <a:prstGeom prst="rect">
            <a:avLst/>
          </a:prstGeom>
          <a:noFill/>
          <a:ln/>
        </p:spPr>
        <p:txBody>
          <a:bodyPr wrap="square" rtlCol="0" anchor="ctr"/>
          <a:lstStyle/>
          <a:p>
            <a:pPr marL="0" indent="0">
              <a:buNone/>
            </a:pPr>
            <a:r>
              <a:rPr lang="en-US" sz="1100" b="1" dirty="0">
                <a:solidFill>
                  <a:srgbClr val="C9A84C"/>
                </a:solidFill>
              </a:rPr>
              <a:t>Ventana de Primer Movedor</a:t>
            </a:r>
            <a:endParaRPr lang="en-US" sz="1100" dirty="0"/>
          </a:p>
        </p:txBody>
      </p:sp>
      <p:sp>
        <p:nvSpPr>
          <p:cNvPr id="11" name="Text 9"/>
          <p:cNvSpPr/>
          <p:nvPr/>
        </p:nvSpPr>
        <p:spPr>
          <a:xfrm>
            <a:off x="411480" y="1993392"/>
            <a:ext cx="3977640" cy="822960"/>
          </a:xfrm>
          <a:prstGeom prst="rect">
            <a:avLst/>
          </a:prstGeom>
          <a:noFill/>
          <a:ln/>
        </p:spPr>
        <p:txBody>
          <a:bodyPr wrap="square" rtlCol="0" anchor="t"/>
          <a:lstStyle/>
          <a:p>
            <a:pPr marL="0" indent="0" algn="just">
              <a:lnSpc>
                <a:spcPct val="130000"/>
              </a:lnSpc>
              <a:buNone/>
            </a:pPr>
            <a:r>
              <a:rPr lang="en-US" sz="850" dirty="0">
                <a:solidFill>
                  <a:srgbClr val="A8C0D6"/>
                </a:solidFill>
              </a:rPr>
              <a:t>Las licencias OFAC de febrero 2026 crean una ventana definida y de tiempo limitado. Los entrantes tempranos que completen su arquitectura de cumplimiento primero obtienen posicionamiento competitivo antes de que el sector se sature.</a:t>
            </a:r>
            <a:endParaRPr lang="en-US" sz="850" dirty="0"/>
          </a:p>
        </p:txBody>
      </p:sp>
      <p:sp>
        <p:nvSpPr>
          <p:cNvPr id="12" name="Shape 10"/>
          <p:cNvSpPr/>
          <p:nvPr/>
        </p:nvSpPr>
        <p:spPr>
          <a:xfrm>
            <a:off x="4754880" y="1463040"/>
            <a:ext cx="4206240" cy="1417320"/>
          </a:xfrm>
          <a:prstGeom prst="rect">
            <a:avLst/>
          </a:prstGeom>
          <a:solidFill>
            <a:srgbClr val="0D2133"/>
          </a:solidFill>
          <a:ln w="6350">
            <a:solidFill>
              <a:srgbClr val="3A5A7A"/>
            </a:solidFill>
            <a:prstDash val="solid"/>
          </a:ln>
          <a:effectLst>
            <a:outerShdw blurRad="101600" dist="38100" dir="8100000" algn="bl" rotWithShape="0">
              <a:srgbClr val="000000">
                <a:alpha val="18000"/>
              </a:srgbClr>
            </a:outerShdw>
          </a:effectLst>
        </p:spPr>
        <p:txBody>
          <a:bodyPr/>
          <a:lstStyle/>
          <a:p>
            <a:endParaRPr lang="en-US"/>
          </a:p>
        </p:txBody>
      </p:sp>
      <p:sp>
        <p:nvSpPr>
          <p:cNvPr id="13" name="Shape 11"/>
          <p:cNvSpPr/>
          <p:nvPr/>
        </p:nvSpPr>
        <p:spPr>
          <a:xfrm>
            <a:off x="4754880" y="1463040"/>
            <a:ext cx="4206240" cy="54864"/>
          </a:xfrm>
          <a:prstGeom prst="rect">
            <a:avLst/>
          </a:prstGeom>
          <a:solidFill>
            <a:srgbClr val="C9A84C"/>
          </a:solidFill>
          <a:ln w="12700">
            <a:solidFill>
              <a:srgbClr val="C9A84C"/>
            </a:solidFill>
            <a:prstDash val="solid"/>
          </a:ln>
        </p:spPr>
        <p:txBody>
          <a:bodyPr/>
          <a:lstStyle/>
          <a:p>
            <a:endParaRPr lang="en-US"/>
          </a:p>
        </p:txBody>
      </p:sp>
      <p:sp>
        <p:nvSpPr>
          <p:cNvPr id="14" name="Text 12"/>
          <p:cNvSpPr/>
          <p:nvPr/>
        </p:nvSpPr>
        <p:spPr>
          <a:xfrm>
            <a:off x="4846320" y="1572768"/>
            <a:ext cx="411480" cy="411480"/>
          </a:xfrm>
          <a:prstGeom prst="rect">
            <a:avLst/>
          </a:prstGeom>
          <a:noFill/>
          <a:ln/>
        </p:spPr>
        <p:txBody>
          <a:bodyPr wrap="square" rtlCol="0" anchor="ctr"/>
          <a:lstStyle/>
          <a:p>
            <a:pPr marL="0" indent="0">
              <a:buNone/>
            </a:pPr>
            <a:r>
              <a:rPr lang="en-US" sz="2000" dirty="0">
                <a:solidFill>
                  <a:srgbClr val="000000"/>
                </a:solidFill>
              </a:rPr>
              <a:t>🛡️</a:t>
            </a:r>
            <a:endParaRPr lang="en-US" sz="2000" dirty="0"/>
          </a:p>
        </p:txBody>
      </p:sp>
      <p:sp>
        <p:nvSpPr>
          <p:cNvPr id="15" name="Text 13"/>
          <p:cNvSpPr/>
          <p:nvPr/>
        </p:nvSpPr>
        <p:spPr>
          <a:xfrm>
            <a:off x="5303520" y="1572768"/>
            <a:ext cx="3566160" cy="347472"/>
          </a:xfrm>
          <a:prstGeom prst="rect">
            <a:avLst/>
          </a:prstGeom>
          <a:noFill/>
          <a:ln/>
        </p:spPr>
        <p:txBody>
          <a:bodyPr wrap="square" rtlCol="0" anchor="ctr"/>
          <a:lstStyle/>
          <a:p>
            <a:pPr marL="0" indent="0">
              <a:buNone/>
            </a:pPr>
            <a:r>
              <a:rPr lang="en-US" sz="1100" b="1" dirty="0">
                <a:solidFill>
                  <a:srgbClr val="C9A84C"/>
                </a:solidFill>
              </a:rPr>
              <a:t>El Cumplimiento Como Ventaja Competitiva</a:t>
            </a:r>
            <a:endParaRPr lang="en-US" sz="1100" dirty="0"/>
          </a:p>
        </p:txBody>
      </p:sp>
      <p:sp>
        <p:nvSpPr>
          <p:cNvPr id="16" name="Text 14"/>
          <p:cNvSpPr/>
          <p:nvPr/>
        </p:nvSpPr>
        <p:spPr>
          <a:xfrm>
            <a:off x="4846320" y="1993392"/>
            <a:ext cx="3977640" cy="822960"/>
          </a:xfrm>
          <a:prstGeom prst="rect">
            <a:avLst/>
          </a:prstGeom>
          <a:noFill/>
          <a:ln/>
        </p:spPr>
        <p:txBody>
          <a:bodyPr wrap="square" rtlCol="0" anchor="t"/>
          <a:lstStyle/>
          <a:p>
            <a:pPr marL="0" indent="0" algn="just">
              <a:lnSpc>
                <a:spcPct val="130000"/>
              </a:lnSpc>
              <a:buNone/>
            </a:pPr>
            <a:r>
              <a:rPr lang="en-US" sz="850" dirty="0">
                <a:solidFill>
                  <a:srgbClr val="A8C0D6"/>
                </a:solidFill>
              </a:rPr>
              <a:t>En un entorno donde un solo error de cumplimiento puede provocar la revocación de licencias y exposición penal, un marco de debida diligencia completamente validado ES la ventaja competitiva.</a:t>
            </a:r>
            <a:endParaRPr lang="en-US" sz="850" dirty="0"/>
          </a:p>
        </p:txBody>
      </p:sp>
      <p:sp>
        <p:nvSpPr>
          <p:cNvPr id="17" name="Shape 15"/>
          <p:cNvSpPr/>
          <p:nvPr/>
        </p:nvSpPr>
        <p:spPr>
          <a:xfrm>
            <a:off x="320040" y="3035808"/>
            <a:ext cx="4206240" cy="1417320"/>
          </a:xfrm>
          <a:prstGeom prst="rect">
            <a:avLst/>
          </a:prstGeom>
          <a:solidFill>
            <a:srgbClr val="0D2133"/>
          </a:solidFill>
          <a:ln w="6350">
            <a:solidFill>
              <a:srgbClr val="3A5A7A"/>
            </a:solidFill>
            <a:prstDash val="solid"/>
          </a:ln>
          <a:effectLst>
            <a:outerShdw blurRad="101600" dist="38100" dir="8100000" algn="bl" rotWithShape="0">
              <a:srgbClr val="000000">
                <a:alpha val="18000"/>
              </a:srgbClr>
            </a:outerShdw>
          </a:effectLst>
        </p:spPr>
        <p:txBody>
          <a:bodyPr/>
          <a:lstStyle/>
          <a:p>
            <a:endParaRPr lang="en-US"/>
          </a:p>
        </p:txBody>
      </p:sp>
      <p:sp>
        <p:nvSpPr>
          <p:cNvPr id="18" name="Shape 16"/>
          <p:cNvSpPr/>
          <p:nvPr/>
        </p:nvSpPr>
        <p:spPr>
          <a:xfrm>
            <a:off x="320040" y="3035808"/>
            <a:ext cx="4206240" cy="54864"/>
          </a:xfrm>
          <a:prstGeom prst="rect">
            <a:avLst/>
          </a:prstGeom>
          <a:solidFill>
            <a:srgbClr val="C9A84C"/>
          </a:solidFill>
          <a:ln w="12700">
            <a:solidFill>
              <a:srgbClr val="C9A84C"/>
            </a:solidFill>
            <a:prstDash val="solid"/>
          </a:ln>
        </p:spPr>
        <p:txBody>
          <a:bodyPr/>
          <a:lstStyle/>
          <a:p>
            <a:endParaRPr lang="en-US"/>
          </a:p>
        </p:txBody>
      </p:sp>
      <p:sp>
        <p:nvSpPr>
          <p:cNvPr id="19" name="Text 17"/>
          <p:cNvSpPr/>
          <p:nvPr/>
        </p:nvSpPr>
        <p:spPr>
          <a:xfrm>
            <a:off x="411480" y="3145536"/>
            <a:ext cx="411480" cy="411480"/>
          </a:xfrm>
          <a:prstGeom prst="rect">
            <a:avLst/>
          </a:prstGeom>
          <a:noFill/>
          <a:ln/>
        </p:spPr>
        <p:txBody>
          <a:bodyPr wrap="square" rtlCol="0" anchor="ctr"/>
          <a:lstStyle/>
          <a:p>
            <a:pPr marL="0" indent="0">
              <a:buNone/>
            </a:pPr>
            <a:r>
              <a:rPr lang="en-US" sz="2000" dirty="0">
                <a:solidFill>
                  <a:srgbClr val="000000"/>
                </a:solidFill>
              </a:rPr>
              <a:t>🌐</a:t>
            </a:r>
            <a:endParaRPr lang="en-US" sz="2000" dirty="0"/>
          </a:p>
        </p:txBody>
      </p:sp>
      <p:sp>
        <p:nvSpPr>
          <p:cNvPr id="20" name="Text 18"/>
          <p:cNvSpPr/>
          <p:nvPr/>
        </p:nvSpPr>
        <p:spPr>
          <a:xfrm>
            <a:off x="868680" y="3145536"/>
            <a:ext cx="3566160" cy="347472"/>
          </a:xfrm>
          <a:prstGeom prst="rect">
            <a:avLst/>
          </a:prstGeom>
          <a:noFill/>
          <a:ln/>
        </p:spPr>
        <p:txBody>
          <a:bodyPr wrap="square" rtlCol="0" anchor="ctr"/>
          <a:lstStyle/>
          <a:p>
            <a:pPr marL="0" indent="0">
              <a:buNone/>
            </a:pPr>
            <a:r>
              <a:rPr lang="en-US" sz="1100" b="1" dirty="0">
                <a:solidFill>
                  <a:srgbClr val="C9A84C"/>
                </a:solidFill>
              </a:rPr>
              <a:t>Alineación Geopolítica Estratégica</a:t>
            </a:r>
            <a:endParaRPr lang="en-US" sz="1100" dirty="0"/>
          </a:p>
        </p:txBody>
      </p:sp>
      <p:sp>
        <p:nvSpPr>
          <p:cNvPr id="21" name="Text 19"/>
          <p:cNvSpPr/>
          <p:nvPr/>
        </p:nvSpPr>
        <p:spPr>
          <a:xfrm>
            <a:off x="411480" y="3566160"/>
            <a:ext cx="3977640" cy="822960"/>
          </a:xfrm>
          <a:prstGeom prst="rect">
            <a:avLst/>
          </a:prstGeom>
          <a:noFill/>
          <a:ln/>
        </p:spPr>
        <p:txBody>
          <a:bodyPr wrap="square" rtlCol="0" anchor="t"/>
          <a:lstStyle/>
          <a:p>
            <a:pPr marL="0" indent="0" algn="just">
              <a:lnSpc>
                <a:spcPct val="130000"/>
              </a:lnSpc>
              <a:buNone/>
            </a:pPr>
            <a:r>
              <a:rPr lang="en-US" sz="850" dirty="0">
                <a:solidFill>
                  <a:srgbClr val="A8C0D6"/>
                </a:solidFill>
              </a:rPr>
              <a:t>El gobierno de EE. UU. diseñó explícitamente estas licencias para desplazar la influencia china y rusa. Las empresas alineadas con esta política obtienen benevolencia regulatoria y menor riesgo de escrutinio.</a:t>
            </a:r>
            <a:endParaRPr lang="en-US" sz="850" dirty="0"/>
          </a:p>
        </p:txBody>
      </p:sp>
      <p:sp>
        <p:nvSpPr>
          <p:cNvPr id="22" name="Shape 20"/>
          <p:cNvSpPr/>
          <p:nvPr/>
        </p:nvSpPr>
        <p:spPr>
          <a:xfrm>
            <a:off x="4754880" y="3035808"/>
            <a:ext cx="4206240" cy="1417320"/>
          </a:xfrm>
          <a:prstGeom prst="rect">
            <a:avLst/>
          </a:prstGeom>
          <a:solidFill>
            <a:srgbClr val="0D2133"/>
          </a:solidFill>
          <a:ln w="6350">
            <a:solidFill>
              <a:srgbClr val="3A5A7A"/>
            </a:solidFill>
            <a:prstDash val="solid"/>
          </a:ln>
          <a:effectLst>
            <a:outerShdw blurRad="101600" dist="38100" dir="8100000" algn="bl" rotWithShape="0">
              <a:srgbClr val="000000">
                <a:alpha val="18000"/>
              </a:srgbClr>
            </a:outerShdw>
          </a:effectLst>
        </p:spPr>
        <p:txBody>
          <a:bodyPr/>
          <a:lstStyle/>
          <a:p>
            <a:endParaRPr lang="en-US"/>
          </a:p>
        </p:txBody>
      </p:sp>
      <p:sp>
        <p:nvSpPr>
          <p:cNvPr id="23" name="Shape 21"/>
          <p:cNvSpPr/>
          <p:nvPr/>
        </p:nvSpPr>
        <p:spPr>
          <a:xfrm>
            <a:off x="4754880" y="3035808"/>
            <a:ext cx="4206240" cy="54864"/>
          </a:xfrm>
          <a:prstGeom prst="rect">
            <a:avLst/>
          </a:prstGeom>
          <a:solidFill>
            <a:srgbClr val="C9A84C"/>
          </a:solidFill>
          <a:ln w="12700">
            <a:solidFill>
              <a:srgbClr val="C9A84C"/>
            </a:solidFill>
            <a:prstDash val="solid"/>
          </a:ln>
        </p:spPr>
        <p:txBody>
          <a:bodyPr/>
          <a:lstStyle/>
          <a:p>
            <a:endParaRPr lang="en-US"/>
          </a:p>
        </p:txBody>
      </p:sp>
      <p:sp>
        <p:nvSpPr>
          <p:cNvPr id="24" name="Text 22"/>
          <p:cNvSpPr/>
          <p:nvPr/>
        </p:nvSpPr>
        <p:spPr>
          <a:xfrm>
            <a:off x="4846320" y="3145536"/>
            <a:ext cx="411480" cy="411480"/>
          </a:xfrm>
          <a:prstGeom prst="rect">
            <a:avLst/>
          </a:prstGeom>
          <a:noFill/>
          <a:ln/>
        </p:spPr>
        <p:txBody>
          <a:bodyPr wrap="square" rtlCol="0" anchor="ctr"/>
          <a:lstStyle/>
          <a:p>
            <a:pPr marL="0" indent="0">
              <a:buNone/>
            </a:pPr>
            <a:r>
              <a:rPr lang="en-US" sz="2000" dirty="0">
                <a:solidFill>
                  <a:srgbClr val="000000"/>
                </a:solidFill>
              </a:rPr>
              <a:t>💰</a:t>
            </a:r>
            <a:endParaRPr lang="en-US" sz="2000" dirty="0"/>
          </a:p>
        </p:txBody>
      </p:sp>
      <p:sp>
        <p:nvSpPr>
          <p:cNvPr id="25" name="Text 23"/>
          <p:cNvSpPr/>
          <p:nvPr/>
        </p:nvSpPr>
        <p:spPr>
          <a:xfrm>
            <a:off x="5303520" y="3145536"/>
            <a:ext cx="3566160" cy="347472"/>
          </a:xfrm>
          <a:prstGeom prst="rect">
            <a:avLst/>
          </a:prstGeom>
          <a:noFill/>
          <a:ln/>
        </p:spPr>
        <p:txBody>
          <a:bodyPr wrap="square" rtlCol="0" anchor="ctr"/>
          <a:lstStyle/>
          <a:p>
            <a:pPr marL="0" indent="0">
              <a:buNone/>
            </a:pPr>
            <a:r>
              <a:rPr lang="en-US" sz="1100" b="1" dirty="0">
                <a:solidFill>
                  <a:srgbClr val="C9A84C"/>
                </a:solidFill>
              </a:rPr>
              <a:t>Protección del Retorno sobre la Inversión</a:t>
            </a:r>
            <a:endParaRPr lang="en-US" sz="1100" dirty="0"/>
          </a:p>
        </p:txBody>
      </p:sp>
      <p:sp>
        <p:nvSpPr>
          <p:cNvPr id="26" name="Text 24"/>
          <p:cNvSpPr/>
          <p:nvPr/>
        </p:nvSpPr>
        <p:spPr>
          <a:xfrm>
            <a:off x="4846320" y="3566160"/>
            <a:ext cx="3977640" cy="822960"/>
          </a:xfrm>
          <a:prstGeom prst="rect">
            <a:avLst/>
          </a:prstGeom>
          <a:noFill/>
          <a:ln/>
        </p:spPr>
        <p:txBody>
          <a:bodyPr wrap="square" rtlCol="0" anchor="t"/>
          <a:lstStyle/>
          <a:p>
            <a:pPr marL="0" indent="0" algn="just">
              <a:lnSpc>
                <a:spcPct val="130000"/>
              </a:lnSpc>
              <a:buNone/>
            </a:pPr>
            <a:r>
              <a:rPr lang="en-US" sz="850" dirty="0">
                <a:solidFill>
                  <a:srgbClr val="A8C0D6"/>
                </a:solidFill>
              </a:rPr>
              <a:t>El costo de una debida diligencia integral es una fracción de la exposición de una sola violación OFAC, una acción FCPA o una inversión en una entidad sancionada. El cumplimiento es gestión de retorno ajustado al riesgo.</a:t>
            </a:r>
            <a:endParaRPr lang="en-US" sz="850" dirty="0"/>
          </a:p>
        </p:txBody>
      </p:sp>
      <p:sp>
        <p:nvSpPr>
          <p:cNvPr id="27" name="Text 25"/>
          <p:cNvSpPr/>
          <p:nvPr/>
        </p:nvSpPr>
        <p:spPr>
          <a:xfrm>
            <a:off x="320040" y="4846320"/>
            <a:ext cx="8595360" cy="274320"/>
          </a:xfrm>
          <a:prstGeom prst="rect">
            <a:avLst/>
          </a:prstGeom>
          <a:noFill/>
          <a:ln/>
        </p:spPr>
        <p:txBody>
          <a:bodyPr wrap="square" rtlCol="0" anchor="ctr"/>
          <a:lstStyle/>
          <a:p>
            <a:pPr marL="0" indent="0" algn="ctr">
              <a:buNone/>
            </a:pPr>
            <a:r>
              <a:rPr lang="en-US" sz="800" dirty="0">
                <a:solidFill>
                  <a:srgbClr val="607D8B"/>
                </a:solidFill>
              </a:rPr>
              <a:t>Due Diligence 360° &amp; Compliance Solution — Oil &amp; Gas Venezuela  |  Confidencial 2026</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B1E35"/>
        </a:solidFill>
        <a:effectLst/>
      </p:bgPr>
    </p:bg>
    <p:spTree>
      <p:nvGrpSpPr>
        <p:cNvPr id="1" name="">
          <a:extLst>
            <a:ext uri="{FF2B5EF4-FFF2-40B4-BE49-F238E27FC236}">
              <a16:creationId xmlns:a16="http://schemas.microsoft.com/office/drawing/2014/main" id="{67C6BF28-C225-C50C-3B4C-AD28FE31679E}"/>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68050435-F94A-BE43-5346-D0163F369D47}"/>
              </a:ext>
            </a:extLst>
          </p:cNvPr>
          <p:cNvSpPr/>
          <p:nvPr/>
        </p:nvSpPr>
        <p:spPr>
          <a:xfrm>
            <a:off x="0" y="0"/>
            <a:ext cx="164592" cy="5143500"/>
          </a:xfrm>
          <a:prstGeom prst="rect">
            <a:avLst/>
          </a:prstGeom>
          <a:solidFill>
            <a:srgbClr val="C9A84C"/>
          </a:solidFill>
          <a:ln w="12700">
            <a:solidFill>
              <a:srgbClr val="C9A84C"/>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a:extLst>
              <a:ext uri="{FF2B5EF4-FFF2-40B4-BE49-F238E27FC236}">
                <a16:creationId xmlns:a16="http://schemas.microsoft.com/office/drawing/2014/main" id="{52F84576-E746-3803-6CFE-4DC0DD9361EE}"/>
              </a:ext>
            </a:extLst>
          </p:cNvPr>
          <p:cNvSpPr/>
          <p:nvPr/>
        </p:nvSpPr>
        <p:spPr>
          <a:xfrm>
            <a:off x="0" y="4434840"/>
            <a:ext cx="9144000" cy="708660"/>
          </a:xfrm>
          <a:prstGeom prst="rect">
            <a:avLst/>
          </a:prstGeom>
          <a:solidFill>
            <a:srgbClr val="2D3E50"/>
          </a:solidFill>
          <a:ln w="12700">
            <a:solidFill>
              <a:srgbClr val="2D3E50"/>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a:extLst>
              <a:ext uri="{FF2B5EF4-FFF2-40B4-BE49-F238E27FC236}">
                <a16:creationId xmlns:a16="http://schemas.microsoft.com/office/drawing/2014/main" id="{FA4287DE-803B-4535-60AA-70A5219D92DC}"/>
              </a:ext>
            </a:extLst>
          </p:cNvPr>
          <p:cNvSpPr/>
          <p:nvPr/>
        </p:nvSpPr>
        <p:spPr>
          <a:xfrm>
            <a:off x="365760" y="3977796"/>
            <a:ext cx="8503920" cy="36576"/>
          </a:xfrm>
          <a:prstGeom prst="rect">
            <a:avLst/>
          </a:prstGeom>
          <a:solidFill>
            <a:srgbClr val="C9A84C"/>
          </a:solidFill>
          <a:ln w="12700">
            <a:solidFill>
              <a:srgbClr val="C9A84C"/>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Shape 3">
            <a:extLst>
              <a:ext uri="{FF2B5EF4-FFF2-40B4-BE49-F238E27FC236}">
                <a16:creationId xmlns:a16="http://schemas.microsoft.com/office/drawing/2014/main" id="{48D8AAD7-A658-2910-6346-2287725A9C98}"/>
              </a:ext>
            </a:extLst>
          </p:cNvPr>
          <p:cNvSpPr/>
          <p:nvPr/>
        </p:nvSpPr>
        <p:spPr>
          <a:xfrm>
            <a:off x="5943600" y="0"/>
            <a:ext cx="3200400" cy="5143500"/>
          </a:xfrm>
          <a:prstGeom prst="rect">
            <a:avLst/>
          </a:prstGeom>
          <a:solidFill>
            <a:srgbClr val="0D2133"/>
          </a:solidFill>
          <a:ln w="12700">
            <a:solidFill>
              <a:srgbClr val="0D213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hape 4">
            <a:extLst>
              <a:ext uri="{FF2B5EF4-FFF2-40B4-BE49-F238E27FC236}">
                <a16:creationId xmlns:a16="http://schemas.microsoft.com/office/drawing/2014/main" id="{A1844B81-FC4D-1E5E-5824-8B3FE8C81908}"/>
              </a:ext>
            </a:extLst>
          </p:cNvPr>
          <p:cNvSpPr/>
          <p:nvPr/>
        </p:nvSpPr>
        <p:spPr>
          <a:xfrm>
            <a:off x="6400800" y="0"/>
            <a:ext cx="45720" cy="5143500"/>
          </a:xfrm>
          <a:prstGeom prst="rect">
            <a:avLst/>
          </a:prstGeom>
          <a:solidFill>
            <a:srgbClr val="C9A84C"/>
          </a:solidFill>
          <a:ln w="12700">
            <a:solidFill>
              <a:srgbClr val="C9A84C"/>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Text 5">
            <a:extLst>
              <a:ext uri="{FF2B5EF4-FFF2-40B4-BE49-F238E27FC236}">
                <a16:creationId xmlns:a16="http://schemas.microsoft.com/office/drawing/2014/main" id="{56A25F28-6976-55BB-86CA-9B6DEC66836A}"/>
              </a:ext>
            </a:extLst>
          </p:cNvPr>
          <p:cNvSpPr/>
          <p:nvPr/>
        </p:nvSpPr>
        <p:spPr>
          <a:xfrm>
            <a:off x="164592" y="60748"/>
            <a:ext cx="1857103" cy="493486"/>
          </a:xfrm>
          <a:prstGeom prst="rect">
            <a:avLst/>
          </a:prstGeom>
          <a:noFill/>
          <a:ln/>
        </p:spPr>
        <p:txBody>
          <a:bodyPr wrap="square" rtlCol="0" anchor="ctr"/>
          <a:lstStyle/>
          <a:p>
            <a:pPr marL="0" marR="0" lvl="0" indent="0" algn="l" defTabSz="914400" rtl="0" eaLnBrk="1" fontAlgn="auto" latinLnBrk="0" hangingPunct="1">
              <a:lnSpc>
                <a:spcPct val="120000"/>
              </a:lnSpc>
              <a:spcBef>
                <a:spcPts val="0"/>
              </a:spcBef>
              <a:spcAft>
                <a:spcPts val="0"/>
              </a:spcAft>
              <a:buClrTx/>
              <a:buSzTx/>
              <a:buFontTx/>
              <a:buNone/>
              <a:tabLst/>
              <a:defRPr/>
            </a:pPr>
            <a:r>
              <a:rPr lang="es-419" sz="1200" b="1" noProof="0" dirty="0">
                <a:solidFill>
                  <a:srgbClr val="FFFFFF"/>
                </a:solidFill>
                <a:latin typeface="Calibri" panose="020F0502020204030204"/>
              </a:rPr>
              <a:t>Resumen infográfico</a:t>
            </a:r>
            <a:endParaRPr kumimoji="0" lang="es-419"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8">
            <a:extLst>
              <a:ext uri="{FF2B5EF4-FFF2-40B4-BE49-F238E27FC236}">
                <a16:creationId xmlns:a16="http://schemas.microsoft.com/office/drawing/2014/main" id="{F1936CF5-38B6-9AB3-C990-53C217AADF69}"/>
              </a:ext>
            </a:extLst>
          </p:cNvPr>
          <p:cNvSpPr/>
          <p:nvPr/>
        </p:nvSpPr>
        <p:spPr>
          <a:xfrm>
            <a:off x="6583680" y="1633461"/>
            <a:ext cx="2286000" cy="164592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C9A84C"/>
                </a:solidFill>
                <a:effectLst/>
                <a:uLnTx/>
                <a:uFillTx/>
                <a:latin typeface="Calibri" panose="020F0502020204030204"/>
                <a:ea typeface="+mn-ea"/>
                <a:cs typeface="+mn-cs"/>
              </a:rPr>
              <a:t>Due Diligence 360° &amp; Compliance Solution</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Calibri" panose="020F0502020204030204"/>
                <a:ea typeface="+mn-ea"/>
                <a:cs typeface="+mn-cs"/>
              </a:rPr>
              <a:t>Oil &amp; Gas Venezuela</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rgbClr val="000000"/>
                </a:solidFill>
                <a:effectLst/>
                <a:uLnTx/>
                <a:uFillTx/>
                <a:latin typeface="Calibri" panose="020F0502020204030204"/>
                <a:ea typeface="+mn-ea"/>
                <a:cs typeface="+mn-cs"/>
              </a:rPr>
              <a:t>
</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1" u="none" strike="noStrike" kern="1200" cap="none" spc="0" normalizeH="0" baseline="0" noProof="0" dirty="0">
                <a:ln>
                  <a:noFill/>
                </a:ln>
                <a:solidFill>
                  <a:srgbClr val="A8C0D6"/>
                </a:solidFill>
                <a:effectLst/>
                <a:uLnTx/>
                <a:uFillTx/>
                <a:latin typeface="Calibri" panose="020F0502020204030204"/>
                <a:ea typeface="+mn-ea"/>
                <a:cs typeface="+mn-cs"/>
              </a:rPr>
              <a:t>Inteligencia Estratégica y Cumplimiento OFAC</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9">
            <a:extLst>
              <a:ext uri="{FF2B5EF4-FFF2-40B4-BE49-F238E27FC236}">
                <a16:creationId xmlns:a16="http://schemas.microsoft.com/office/drawing/2014/main" id="{0E418BA9-A2A9-C9AB-E6FE-E1DC7D2FD9EF}"/>
              </a:ext>
            </a:extLst>
          </p:cNvPr>
          <p:cNvSpPr/>
          <p:nvPr/>
        </p:nvSpPr>
        <p:spPr>
          <a:xfrm>
            <a:off x="320040" y="4462272"/>
            <a:ext cx="4571274" cy="292608"/>
          </a:xfrm>
          <a:prstGeom prst="rect">
            <a:avLst/>
          </a:prstGeom>
          <a:noFill/>
          <a:ln/>
        </p:spPr>
        <p:txBody>
          <a:bodyPr wrap="square"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07D8B"/>
                </a:solidFill>
                <a:effectLst/>
                <a:uLnTx/>
                <a:uFillTx/>
                <a:latin typeface="Calibri" panose="020F0502020204030204"/>
                <a:ea typeface="+mn-ea"/>
                <a:cs typeface="+mn-cs"/>
              </a:rPr>
              <a:t>Confidencial — Solo para Inversionistas Autorizados  </a:t>
            </a:r>
            <a:endParaRPr kumimoji="0" lang="en-US" sz="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3" name="Imagen 12">
            <a:extLst>
              <a:ext uri="{FF2B5EF4-FFF2-40B4-BE49-F238E27FC236}">
                <a16:creationId xmlns:a16="http://schemas.microsoft.com/office/drawing/2014/main" id="{0550FEFB-7FC3-16C7-BEF9-5C66256270DF}"/>
              </a:ext>
            </a:extLst>
          </p:cNvPr>
          <p:cNvPicPr>
            <a:picLocks noChangeAspect="1"/>
          </p:cNvPicPr>
          <p:nvPr/>
        </p:nvPicPr>
        <p:blipFill>
          <a:blip r:embed="rId3"/>
          <a:stretch>
            <a:fillRect/>
          </a:stretch>
        </p:blipFill>
        <p:spPr>
          <a:xfrm>
            <a:off x="274320" y="503815"/>
            <a:ext cx="6050639" cy="3297959"/>
          </a:xfrm>
          <a:prstGeom prst="rect">
            <a:avLst/>
          </a:prstGeom>
        </p:spPr>
      </p:pic>
      <p:pic>
        <p:nvPicPr>
          <p:cNvPr id="15" name="Imagen 14">
            <a:extLst>
              <a:ext uri="{FF2B5EF4-FFF2-40B4-BE49-F238E27FC236}">
                <a16:creationId xmlns:a16="http://schemas.microsoft.com/office/drawing/2014/main" id="{02FA863B-4F3B-13BD-F806-E9BE967952C1}"/>
              </a:ext>
            </a:extLst>
          </p:cNvPr>
          <p:cNvPicPr>
            <a:picLocks noChangeAspect="1"/>
          </p:cNvPicPr>
          <p:nvPr/>
        </p:nvPicPr>
        <p:blipFill>
          <a:blip r:embed="rId4"/>
          <a:stretch>
            <a:fillRect/>
          </a:stretch>
        </p:blipFill>
        <p:spPr>
          <a:xfrm>
            <a:off x="6931083" y="165975"/>
            <a:ext cx="1591194" cy="1450974"/>
          </a:xfrm>
          <a:prstGeom prst="rect">
            <a:avLst/>
          </a:prstGeom>
        </p:spPr>
      </p:pic>
      <p:sp>
        <p:nvSpPr>
          <p:cNvPr id="16" name="Text 12">
            <a:extLst>
              <a:ext uri="{FF2B5EF4-FFF2-40B4-BE49-F238E27FC236}">
                <a16:creationId xmlns:a16="http://schemas.microsoft.com/office/drawing/2014/main" id="{E3134F05-3042-9760-5CCE-C0FF522018AF}"/>
              </a:ext>
            </a:extLst>
          </p:cNvPr>
          <p:cNvSpPr/>
          <p:nvPr/>
        </p:nvSpPr>
        <p:spPr>
          <a:xfrm>
            <a:off x="6693408" y="3780855"/>
            <a:ext cx="2084832" cy="699197"/>
          </a:xfrm>
          <a:prstGeom prst="rect">
            <a:avLst/>
          </a:prstGeom>
          <a:noFill/>
          <a:ln/>
        </p:spPr>
        <p:txBody>
          <a:bodyPr wrap="square" rtlCol="0" anchor="ctr"/>
          <a:lstStyle/>
          <a:p>
            <a:pPr marL="0" indent="0">
              <a:buNone/>
            </a:pPr>
            <a:r>
              <a:rPr lang="es-419" sz="900" b="1" noProof="0" dirty="0">
                <a:solidFill>
                  <a:srgbClr val="A8C0D6"/>
                </a:solidFill>
                <a:latin typeface="Arial" pitchFamily="34" charset="0"/>
                <a:cs typeface="Arial" pitchFamily="34" charset="-120"/>
              </a:rPr>
              <a:t>Elaborado</a:t>
            </a:r>
            <a:r>
              <a:rPr lang="en-US" sz="900" b="1" dirty="0">
                <a:solidFill>
                  <a:srgbClr val="A8C0D6"/>
                </a:solidFill>
                <a:latin typeface="Arial" pitchFamily="34" charset="0"/>
                <a:cs typeface="Arial" pitchFamily="34" charset="-120"/>
              </a:rPr>
              <a:t> por:</a:t>
            </a:r>
          </a:p>
          <a:p>
            <a:pPr marL="0" indent="0">
              <a:buNone/>
            </a:pPr>
            <a:endParaRPr lang="en-US" sz="900" b="1" dirty="0">
              <a:solidFill>
                <a:srgbClr val="A8C0D6"/>
              </a:solidFill>
              <a:latin typeface="Arial" pitchFamily="34" charset="0"/>
              <a:cs typeface="Arial" pitchFamily="34" charset="-120"/>
            </a:endParaRPr>
          </a:p>
          <a:p>
            <a:pPr marL="171450" indent="-171450">
              <a:buFont typeface="Wingdings" panose="05000000000000000000" pitchFamily="2" charset="2"/>
              <a:buChar char="q"/>
            </a:pPr>
            <a:r>
              <a:rPr lang="en-US" sz="900" b="1" dirty="0">
                <a:solidFill>
                  <a:srgbClr val="A8C0D6"/>
                </a:solidFill>
                <a:latin typeface="Arial" pitchFamily="34" charset="0"/>
                <a:cs typeface="Arial" pitchFamily="34" charset="-120"/>
              </a:rPr>
              <a:t>Ingeniero, Keith Fernandez</a:t>
            </a:r>
          </a:p>
          <a:p>
            <a:pPr marL="171450" indent="-171450">
              <a:buFont typeface="Wingdings" panose="05000000000000000000" pitchFamily="2" charset="2"/>
              <a:buChar char="q"/>
            </a:pPr>
            <a:r>
              <a:rPr lang="en-US" sz="900" b="1" dirty="0">
                <a:solidFill>
                  <a:srgbClr val="A8C0D6"/>
                </a:solidFill>
                <a:latin typeface="Arial" pitchFamily="34" charset="0"/>
                <a:cs typeface="Arial" pitchFamily="34" charset="-120"/>
              </a:rPr>
              <a:t>Licenciado, David Colmenares</a:t>
            </a:r>
          </a:p>
          <a:p>
            <a:pPr marL="171450" indent="-171450">
              <a:buFont typeface="Wingdings" panose="05000000000000000000" pitchFamily="2" charset="2"/>
              <a:buChar char="q"/>
            </a:pPr>
            <a:r>
              <a:rPr lang="en-US" sz="900" b="1" dirty="0">
                <a:solidFill>
                  <a:srgbClr val="A8C0D6"/>
                </a:solidFill>
                <a:latin typeface="Arial" pitchFamily="34" charset="0"/>
                <a:cs typeface="Arial" pitchFamily="34" charset="-120"/>
              </a:rPr>
              <a:t>Msc. Pedro Barrueco</a:t>
            </a:r>
            <a:endParaRPr lang="en-US" sz="900" b="1" dirty="0"/>
          </a:p>
        </p:txBody>
      </p:sp>
    </p:spTree>
    <p:extLst>
      <p:ext uri="{BB962C8B-B14F-4D97-AF65-F5344CB8AC3E}">
        <p14:creationId xmlns:p14="http://schemas.microsoft.com/office/powerpoint/2010/main" val="1612429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bg>
      <p:bgPr>
        <a:solidFill>
          <a:srgbClr val="0B1E35"/>
        </a:solidFill>
        <a:effectLst/>
      </p:bgPr>
    </p:bg>
    <p:spTree>
      <p:nvGrpSpPr>
        <p:cNvPr id="1" name=""/>
        <p:cNvGrpSpPr/>
        <p:nvPr/>
      </p:nvGrpSpPr>
      <p:grpSpPr>
        <a:xfrm>
          <a:off x="0" y="0"/>
          <a:ext cx="0" cy="0"/>
          <a:chOff x="0" y="0"/>
          <a:chExt cx="0" cy="0"/>
        </a:xfrm>
      </p:grpSpPr>
      <p:sp>
        <p:nvSpPr>
          <p:cNvPr id="2" name="Shape 0"/>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3" name="Shape 1"/>
          <p:cNvSpPr/>
          <p:nvPr/>
        </p:nvSpPr>
        <p:spPr>
          <a:xfrm>
            <a:off x="0" y="4434840"/>
            <a:ext cx="9144000" cy="708660"/>
          </a:xfrm>
          <a:prstGeom prst="rect">
            <a:avLst/>
          </a:prstGeom>
          <a:solidFill>
            <a:srgbClr val="2D3E50"/>
          </a:solidFill>
          <a:ln w="12700">
            <a:solidFill>
              <a:srgbClr val="2D3E50"/>
            </a:solidFill>
            <a:prstDash val="solid"/>
          </a:ln>
        </p:spPr>
        <p:txBody>
          <a:bodyPr/>
          <a:lstStyle/>
          <a:p>
            <a:endParaRPr lang="en-US"/>
          </a:p>
        </p:txBody>
      </p:sp>
      <p:sp>
        <p:nvSpPr>
          <p:cNvPr id="4" name="Shape 2"/>
          <p:cNvSpPr/>
          <p:nvPr/>
        </p:nvSpPr>
        <p:spPr>
          <a:xfrm>
            <a:off x="365760" y="2440286"/>
            <a:ext cx="8503920" cy="36576"/>
          </a:xfrm>
          <a:prstGeom prst="rect">
            <a:avLst/>
          </a:prstGeom>
          <a:solidFill>
            <a:srgbClr val="C9A84C"/>
          </a:solidFill>
          <a:ln w="12700">
            <a:solidFill>
              <a:srgbClr val="C9A84C"/>
            </a:solidFill>
            <a:prstDash val="solid"/>
          </a:ln>
        </p:spPr>
        <p:txBody>
          <a:bodyPr/>
          <a:lstStyle/>
          <a:p>
            <a:endParaRPr lang="en-US"/>
          </a:p>
        </p:txBody>
      </p:sp>
      <p:sp>
        <p:nvSpPr>
          <p:cNvPr id="5" name="Shape 3"/>
          <p:cNvSpPr/>
          <p:nvPr/>
        </p:nvSpPr>
        <p:spPr>
          <a:xfrm>
            <a:off x="5943600" y="0"/>
            <a:ext cx="3200400" cy="5143500"/>
          </a:xfrm>
          <a:prstGeom prst="rect">
            <a:avLst/>
          </a:prstGeom>
          <a:solidFill>
            <a:srgbClr val="0D2133"/>
          </a:solidFill>
          <a:ln w="12700">
            <a:solidFill>
              <a:srgbClr val="0D2133"/>
            </a:solidFill>
            <a:prstDash val="solid"/>
          </a:ln>
        </p:spPr>
        <p:txBody>
          <a:bodyPr/>
          <a:lstStyle/>
          <a:p>
            <a:endParaRPr lang="en-US"/>
          </a:p>
        </p:txBody>
      </p:sp>
      <p:sp>
        <p:nvSpPr>
          <p:cNvPr id="6" name="Shape 4"/>
          <p:cNvSpPr/>
          <p:nvPr/>
        </p:nvSpPr>
        <p:spPr>
          <a:xfrm>
            <a:off x="6400800" y="0"/>
            <a:ext cx="45720" cy="5143500"/>
          </a:xfrm>
          <a:prstGeom prst="rect">
            <a:avLst/>
          </a:prstGeom>
          <a:solidFill>
            <a:srgbClr val="C9A84C"/>
          </a:solidFill>
          <a:ln w="12700">
            <a:solidFill>
              <a:srgbClr val="C9A84C"/>
            </a:solidFill>
            <a:prstDash val="solid"/>
          </a:ln>
        </p:spPr>
        <p:txBody>
          <a:bodyPr/>
          <a:lstStyle/>
          <a:p>
            <a:endParaRPr lang="en-US"/>
          </a:p>
        </p:txBody>
      </p:sp>
      <p:sp>
        <p:nvSpPr>
          <p:cNvPr id="7" name="Text 5"/>
          <p:cNvSpPr/>
          <p:nvPr/>
        </p:nvSpPr>
        <p:spPr>
          <a:xfrm>
            <a:off x="320040" y="117566"/>
            <a:ext cx="5943600" cy="1463040"/>
          </a:xfrm>
          <a:prstGeom prst="rect">
            <a:avLst/>
          </a:prstGeom>
          <a:noFill/>
          <a:ln/>
        </p:spPr>
        <p:txBody>
          <a:bodyPr wrap="square" rtlCol="0" anchor="ctr"/>
          <a:lstStyle/>
          <a:p>
            <a:pPr marL="0" indent="0">
              <a:lnSpc>
                <a:spcPct val="120000"/>
              </a:lnSpc>
              <a:buNone/>
            </a:pPr>
            <a:r>
              <a:rPr lang="en-US" sz="3000" b="1" dirty="0">
                <a:solidFill>
                  <a:srgbClr val="FFFFFF"/>
                </a:solidFill>
              </a:rPr>
              <a:t>¿Listo para Entrar al</a:t>
            </a:r>
            <a:endParaRPr lang="en-US" sz="3000" dirty="0"/>
          </a:p>
          <a:p>
            <a:pPr marL="0" indent="0">
              <a:lnSpc>
                <a:spcPct val="120000"/>
              </a:lnSpc>
              <a:buNone/>
            </a:pPr>
            <a:r>
              <a:rPr lang="en-US" sz="3000" b="1" dirty="0">
                <a:solidFill>
                  <a:srgbClr val="FFFFFF"/>
                </a:solidFill>
              </a:rPr>
              <a:t>Mercado Venezolano?</a:t>
            </a:r>
            <a:endParaRPr lang="en-US" sz="3000" dirty="0"/>
          </a:p>
        </p:txBody>
      </p:sp>
      <p:sp>
        <p:nvSpPr>
          <p:cNvPr id="8" name="Text 6"/>
          <p:cNvSpPr/>
          <p:nvPr/>
        </p:nvSpPr>
        <p:spPr>
          <a:xfrm>
            <a:off x="320040" y="1708694"/>
            <a:ext cx="5303520" cy="640080"/>
          </a:xfrm>
          <a:prstGeom prst="rect">
            <a:avLst/>
          </a:prstGeom>
          <a:noFill/>
          <a:ln/>
        </p:spPr>
        <p:txBody>
          <a:bodyPr wrap="square" rtlCol="0" anchor="ctr"/>
          <a:lstStyle/>
          <a:p>
            <a:pPr marL="0" indent="0">
              <a:lnSpc>
                <a:spcPct val="130000"/>
              </a:lnSpc>
              <a:buNone/>
            </a:pPr>
            <a:r>
              <a:rPr lang="en-US" sz="1300" i="1" dirty="0">
                <a:solidFill>
                  <a:srgbClr val="C9A84C"/>
                </a:solidFill>
              </a:rPr>
              <a:t>Construyamos su arquitectura de cumplimiento</a:t>
            </a:r>
            <a:endParaRPr lang="en-US" sz="1300" dirty="0"/>
          </a:p>
          <a:p>
            <a:pPr marL="0" indent="0">
              <a:lnSpc>
                <a:spcPct val="130000"/>
              </a:lnSpc>
              <a:buNone/>
            </a:pPr>
            <a:r>
              <a:rPr lang="en-US" sz="1300" i="1" dirty="0">
                <a:solidFill>
                  <a:srgbClr val="C9A84C"/>
                </a:solidFill>
              </a:rPr>
              <a:t>antes de su primera transacción.</a:t>
            </a:r>
            <a:endParaRPr lang="en-US" sz="1300" dirty="0"/>
          </a:p>
        </p:txBody>
      </p:sp>
      <p:sp>
        <p:nvSpPr>
          <p:cNvPr id="9" name="Text 7"/>
          <p:cNvSpPr/>
          <p:nvPr/>
        </p:nvSpPr>
        <p:spPr>
          <a:xfrm>
            <a:off x="320040" y="2743200"/>
            <a:ext cx="5303520" cy="1234440"/>
          </a:xfrm>
          <a:prstGeom prst="rect">
            <a:avLst/>
          </a:prstGeom>
          <a:noFill/>
          <a:ln/>
        </p:spPr>
        <p:txBody>
          <a:bodyPr wrap="square" rtlCol="0" anchor="t"/>
          <a:lstStyle/>
          <a:p>
            <a:pPr marL="342900" indent="-342900">
              <a:lnSpc>
                <a:spcPct val="180000"/>
              </a:lnSpc>
              <a:buSzPct val="100000"/>
              <a:buChar char="•"/>
            </a:pPr>
            <a:r>
              <a:rPr lang="en-US" sz="1100" b="1" dirty="0">
                <a:solidFill>
                  <a:srgbClr val="FFFFFF"/>
                </a:solidFill>
              </a:rPr>
              <a:t>Agendar una consulta confidencial</a:t>
            </a:r>
            <a:endParaRPr lang="en-US" sz="1100" dirty="0"/>
          </a:p>
          <a:p>
            <a:pPr marL="342900" indent="-342900">
              <a:lnSpc>
                <a:spcPct val="180000"/>
              </a:lnSpc>
              <a:buSzPct val="100000"/>
              <a:buChar char="•"/>
            </a:pPr>
            <a:r>
              <a:rPr lang="en-US" sz="1100" b="1" dirty="0">
                <a:solidFill>
                  <a:srgbClr val="FFFFFF"/>
                </a:solidFill>
              </a:rPr>
              <a:t>Solicitar un informe preliminar VERI™</a:t>
            </a:r>
            <a:endParaRPr lang="en-US" sz="1100" dirty="0"/>
          </a:p>
          <a:p>
            <a:pPr marL="342900" indent="-342900">
              <a:lnSpc>
                <a:spcPct val="180000"/>
              </a:lnSpc>
              <a:buSzPct val="100000"/>
              <a:buChar char="•"/>
            </a:pPr>
            <a:r>
              <a:rPr lang="en-US" sz="1100" b="1" dirty="0">
                <a:solidFill>
                  <a:srgbClr val="FFFFFF"/>
                </a:solidFill>
              </a:rPr>
              <a:t>Contratar una Evaluación de Entrada al Mercado (MEA)</a:t>
            </a:r>
            <a:endParaRPr lang="en-US" sz="1100" dirty="0"/>
          </a:p>
        </p:txBody>
      </p:sp>
      <p:sp>
        <p:nvSpPr>
          <p:cNvPr id="10" name="Text 8"/>
          <p:cNvSpPr/>
          <p:nvPr/>
        </p:nvSpPr>
        <p:spPr>
          <a:xfrm>
            <a:off x="6629400" y="1809931"/>
            <a:ext cx="2286000" cy="1645920"/>
          </a:xfrm>
          <a:prstGeom prst="rect">
            <a:avLst/>
          </a:prstGeom>
          <a:noFill/>
          <a:ln/>
        </p:spPr>
        <p:txBody>
          <a:bodyPr wrap="square" rtlCol="0" anchor="ctr"/>
          <a:lstStyle/>
          <a:p>
            <a:pPr marL="0" indent="0" algn="ctr">
              <a:buNone/>
            </a:pPr>
            <a:r>
              <a:rPr lang="en-US" sz="1300" b="1" dirty="0">
                <a:solidFill>
                  <a:srgbClr val="C9A84C"/>
                </a:solidFill>
              </a:rPr>
              <a:t>Due Diligence 360° &amp; Compliance Solution</a:t>
            </a:r>
            <a:endParaRPr lang="en-US" sz="1300" dirty="0"/>
          </a:p>
          <a:p>
            <a:pPr marL="0" indent="0" algn="ctr">
              <a:buNone/>
            </a:pPr>
            <a:r>
              <a:rPr lang="en-US" sz="1100" dirty="0">
                <a:solidFill>
                  <a:srgbClr val="FFFFFF"/>
                </a:solidFill>
              </a:rPr>
              <a:t>Oil &amp; Gas Venezuela</a:t>
            </a:r>
            <a:endParaRPr lang="en-US" sz="1300" dirty="0"/>
          </a:p>
          <a:p>
            <a:pPr marL="0" indent="0" algn="ctr">
              <a:buNone/>
            </a:pPr>
            <a:r>
              <a:rPr lang="en-US" sz="600" dirty="0">
                <a:solidFill>
                  <a:srgbClr val="000000"/>
                </a:solidFill>
              </a:rPr>
              <a:t>
</a:t>
            </a:r>
            <a:endParaRPr lang="en-US" sz="1300" dirty="0"/>
          </a:p>
          <a:p>
            <a:pPr marL="0" indent="0" algn="ctr">
              <a:buNone/>
            </a:pPr>
            <a:r>
              <a:rPr lang="en-US" sz="900" i="1" dirty="0">
                <a:solidFill>
                  <a:srgbClr val="A8C0D6"/>
                </a:solidFill>
              </a:rPr>
              <a:t>Inteligencia Estratégica y Cumplimiento OFAC</a:t>
            </a:r>
            <a:endParaRPr lang="en-US" sz="1300" dirty="0"/>
          </a:p>
        </p:txBody>
      </p:sp>
      <p:sp>
        <p:nvSpPr>
          <p:cNvPr id="11" name="Text 9"/>
          <p:cNvSpPr/>
          <p:nvPr/>
        </p:nvSpPr>
        <p:spPr>
          <a:xfrm>
            <a:off x="164592" y="4617790"/>
            <a:ext cx="4890588" cy="292608"/>
          </a:xfrm>
          <a:prstGeom prst="rect">
            <a:avLst/>
          </a:prstGeom>
          <a:noFill/>
          <a:ln/>
        </p:spPr>
        <p:txBody>
          <a:bodyPr wrap="square" rtlCol="0" anchor="ctr"/>
          <a:lstStyle/>
          <a:p>
            <a:pPr marL="0" indent="0" algn="ctr">
              <a:buNone/>
            </a:pPr>
            <a:r>
              <a:rPr lang="en-US" sz="800" dirty="0">
                <a:solidFill>
                  <a:srgbClr val="607D8B"/>
                </a:solidFill>
              </a:rPr>
              <a:t>Confidencial — Solo para Inversionistas Autorizados  ·  2026 Due Diligence 360 &amp; Compliance Solution</a:t>
            </a:r>
            <a:endParaRPr lang="en-US" sz="800" dirty="0"/>
          </a:p>
        </p:txBody>
      </p:sp>
      <p:pic>
        <p:nvPicPr>
          <p:cNvPr id="13" name="Imagen 12">
            <a:extLst>
              <a:ext uri="{FF2B5EF4-FFF2-40B4-BE49-F238E27FC236}">
                <a16:creationId xmlns:a16="http://schemas.microsoft.com/office/drawing/2014/main" id="{70D8C371-24CD-76D7-322E-3CE5AB6686D1}"/>
              </a:ext>
            </a:extLst>
          </p:cNvPr>
          <p:cNvPicPr>
            <a:picLocks noChangeAspect="1"/>
          </p:cNvPicPr>
          <p:nvPr/>
        </p:nvPicPr>
        <p:blipFill>
          <a:blip r:embed="rId3"/>
          <a:stretch>
            <a:fillRect/>
          </a:stretch>
        </p:blipFill>
        <p:spPr>
          <a:xfrm>
            <a:off x="6999663" y="238125"/>
            <a:ext cx="1591194" cy="1450974"/>
          </a:xfrm>
          <a:prstGeom prst="rect">
            <a:avLst/>
          </a:prstGeom>
        </p:spPr>
      </p:pic>
      <p:sp>
        <p:nvSpPr>
          <p:cNvPr id="14" name="Text 12">
            <a:extLst>
              <a:ext uri="{FF2B5EF4-FFF2-40B4-BE49-F238E27FC236}">
                <a16:creationId xmlns:a16="http://schemas.microsoft.com/office/drawing/2014/main" id="{8D4997B2-7399-018A-4C30-81EE7B4A7324}"/>
              </a:ext>
            </a:extLst>
          </p:cNvPr>
          <p:cNvSpPr/>
          <p:nvPr/>
        </p:nvSpPr>
        <p:spPr>
          <a:xfrm>
            <a:off x="6752844" y="3890002"/>
            <a:ext cx="2084832" cy="699197"/>
          </a:xfrm>
          <a:prstGeom prst="rect">
            <a:avLst/>
          </a:prstGeom>
          <a:noFill/>
          <a:ln/>
        </p:spPr>
        <p:txBody>
          <a:bodyPr wrap="square" rtlCol="0" anchor="ctr"/>
          <a:lstStyle/>
          <a:p>
            <a:pPr marL="0" indent="0">
              <a:buNone/>
            </a:pPr>
            <a:r>
              <a:rPr lang="es-419" sz="900" b="1" noProof="0" dirty="0">
                <a:solidFill>
                  <a:srgbClr val="A8C0D6"/>
                </a:solidFill>
                <a:latin typeface="Arial" pitchFamily="34" charset="0"/>
                <a:cs typeface="Arial" pitchFamily="34" charset="-120"/>
              </a:rPr>
              <a:t>Elaborado</a:t>
            </a:r>
            <a:r>
              <a:rPr lang="en-US" sz="900" b="1" dirty="0">
                <a:solidFill>
                  <a:srgbClr val="A8C0D6"/>
                </a:solidFill>
                <a:latin typeface="Arial" pitchFamily="34" charset="0"/>
                <a:cs typeface="Arial" pitchFamily="34" charset="-120"/>
              </a:rPr>
              <a:t> por:</a:t>
            </a:r>
          </a:p>
          <a:p>
            <a:pPr marL="0" indent="0">
              <a:buNone/>
            </a:pPr>
            <a:endParaRPr lang="en-US" sz="900" b="1" dirty="0">
              <a:solidFill>
                <a:srgbClr val="A8C0D6"/>
              </a:solidFill>
              <a:latin typeface="Arial" pitchFamily="34" charset="0"/>
              <a:cs typeface="Arial" pitchFamily="34" charset="-120"/>
            </a:endParaRPr>
          </a:p>
          <a:p>
            <a:pPr marL="171450" indent="-171450">
              <a:buFont typeface="Wingdings" panose="05000000000000000000" pitchFamily="2" charset="2"/>
              <a:buChar char="q"/>
            </a:pPr>
            <a:r>
              <a:rPr lang="en-US" sz="900" b="1" dirty="0">
                <a:solidFill>
                  <a:srgbClr val="A8C0D6"/>
                </a:solidFill>
                <a:latin typeface="Arial" pitchFamily="34" charset="0"/>
                <a:cs typeface="Arial" pitchFamily="34" charset="-120"/>
              </a:rPr>
              <a:t>Ingeniero, Keith Fernandez</a:t>
            </a:r>
          </a:p>
          <a:p>
            <a:pPr marL="171450" indent="-171450">
              <a:buFont typeface="Wingdings" panose="05000000000000000000" pitchFamily="2" charset="2"/>
              <a:buChar char="q"/>
            </a:pPr>
            <a:r>
              <a:rPr lang="en-US" sz="900" b="1" dirty="0">
                <a:solidFill>
                  <a:srgbClr val="A8C0D6"/>
                </a:solidFill>
                <a:latin typeface="Arial" pitchFamily="34" charset="0"/>
                <a:cs typeface="Arial" pitchFamily="34" charset="-120"/>
              </a:rPr>
              <a:t>Licenciado, David Colmenares</a:t>
            </a:r>
          </a:p>
          <a:p>
            <a:pPr marL="171450" indent="-171450">
              <a:buFont typeface="Wingdings" panose="05000000000000000000" pitchFamily="2" charset="2"/>
              <a:buChar char="q"/>
            </a:pPr>
            <a:r>
              <a:rPr lang="en-US" sz="900" b="1" dirty="0">
                <a:solidFill>
                  <a:srgbClr val="A8C0D6"/>
                </a:solidFill>
                <a:latin typeface="Arial" pitchFamily="34" charset="0"/>
                <a:cs typeface="Arial" pitchFamily="34" charset="-120"/>
              </a:rPr>
              <a:t>Msc. Pedro Barrueco</a:t>
            </a:r>
            <a:endParaRPr lang="en-US" sz="900"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TotalTime>
  <Words>1625</Words>
  <Application>Microsoft Office PowerPoint</Application>
  <PresentationFormat>On-screen Show (16:9)</PresentationFormat>
  <Paragraphs>234</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Due Diligence 360 &amp; Compliance Solution — Oil &amp; Gas Venezuela (Español)</dc:title>
  <dc:subject>PptxGenJS Presentation</dc:subject>
  <dc:creator>PptxGenJS</dc:creator>
  <cp:lastModifiedBy>Barrueco, Pedro</cp:lastModifiedBy>
  <cp:revision>3</cp:revision>
  <dcterms:created xsi:type="dcterms:W3CDTF">2026-06-07T15:57:57Z</dcterms:created>
  <dcterms:modified xsi:type="dcterms:W3CDTF">2026-07-27T22:10:27Z</dcterms:modified>
</cp:coreProperties>
</file>