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9" d="100"/>
          <a:sy n="79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1655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412480" y="0"/>
            <a:ext cx="3776472" cy="6858000"/>
          </a:xfrm>
          <a:prstGeom prst="rect">
            <a:avLst/>
          </a:prstGeom>
          <a:solidFill>
            <a:srgbClr val="0A284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8778240" y="-1097280"/>
            <a:ext cx="4389120" cy="4389120"/>
          </a:xfrm>
          <a:prstGeom prst="ellipse">
            <a:avLst/>
          </a:prstGeom>
          <a:solidFill>
            <a:srgbClr val="0A5C72"/>
          </a:solidFill>
          <a:ln w="12700">
            <a:solidFill>
              <a:srgbClr val="0A5C7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10058400" y="4389120"/>
            <a:ext cx="2926080" cy="2926080"/>
          </a:xfrm>
          <a:prstGeom prst="ellipse">
            <a:avLst/>
          </a:prstGeom>
          <a:solidFill>
            <a:srgbClr val="0C1E3C"/>
          </a:solidFill>
          <a:ln w="254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8961120" y="3200400"/>
            <a:ext cx="1645920" cy="164592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365760" y="365760"/>
            <a:ext cx="7772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5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DEL CARIBE, C.A.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365760" y="777240"/>
            <a:ext cx="7863840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Centro Internacional</a:t>
            </a:r>
            <a:endParaRPr lang="en-US" sz="46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Altos Estudios</a:t>
            </a:r>
            <a:endParaRPr lang="en-US" sz="46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 la Seguridad</a:t>
            </a:r>
            <a:endParaRPr lang="en-US" sz="4600" dirty="0"/>
          </a:p>
        </p:txBody>
      </p:sp>
      <p:sp>
        <p:nvSpPr>
          <p:cNvPr id="10" name="Shape 8"/>
          <p:cNvSpPr/>
          <p:nvPr/>
        </p:nvSpPr>
        <p:spPr>
          <a:xfrm>
            <a:off x="365760" y="3794760"/>
            <a:ext cx="1280160" cy="9144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65760" y="3794760"/>
            <a:ext cx="12801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365760" y="4846320"/>
            <a:ext cx="77724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5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Formando líderes. Construyendo capacidades.</a:t>
            </a:r>
            <a:endParaRPr lang="en-US" sz="15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5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Protegiendo lo que más importa.</a:t>
            </a:r>
            <a:endParaRPr lang="en-US" sz="1500" dirty="0"/>
          </a:p>
        </p:txBody>
      </p:sp>
      <p:sp>
        <p:nvSpPr>
          <p:cNvPr id="13" name="Shape 11"/>
          <p:cNvSpPr/>
          <p:nvPr/>
        </p:nvSpPr>
        <p:spPr>
          <a:xfrm>
            <a:off x="365760" y="5623560"/>
            <a:ext cx="2468880" cy="100584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365760" y="5669280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12+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365760" y="6144768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Áreas de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conocimiento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3108960" y="5623560"/>
            <a:ext cx="2468880" cy="100584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3108960" y="5669280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100%</a:t>
            </a:r>
            <a:endParaRPr lang="en-US" sz="2800" dirty="0"/>
          </a:p>
        </p:txBody>
      </p:sp>
      <p:sp>
        <p:nvSpPr>
          <p:cNvPr id="18" name="Text 16"/>
          <p:cNvSpPr/>
          <p:nvPr/>
        </p:nvSpPr>
        <p:spPr>
          <a:xfrm>
            <a:off x="3108960" y="6144768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Instructores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 experiencia real</a:t>
            </a:r>
            <a:endParaRPr lang="en-US" sz="1000" dirty="0"/>
          </a:p>
        </p:txBody>
      </p:sp>
      <p:sp>
        <p:nvSpPr>
          <p:cNvPr id="19" name="Shape 17"/>
          <p:cNvSpPr/>
          <p:nvPr/>
        </p:nvSpPr>
        <p:spPr>
          <a:xfrm>
            <a:off x="5852160" y="5623560"/>
            <a:ext cx="2468880" cy="100584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5852160" y="5669280"/>
            <a:ext cx="2468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800" dirty="0"/>
          </a:p>
        </p:txBody>
      </p:sp>
      <p:sp>
        <p:nvSpPr>
          <p:cNvPr id="21" name="Text 19"/>
          <p:cNvSpPr/>
          <p:nvPr/>
        </p:nvSpPr>
        <p:spPr>
          <a:xfrm>
            <a:off x="5852160" y="6144768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Modalidades</a:t>
            </a:r>
            <a:endParaRPr lang="en-US" sz="10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0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 formación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365760" y="6656832"/>
            <a:ext cx="77724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CONFIDENCIAL  ·  Documento de Presentación Institucional</a:t>
            </a:r>
            <a:endParaRPr lang="en-US" sz="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IDENTIDAD INSTITUCIONAL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Quiénes somos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61872"/>
            <a:ext cx="5303520" cy="516636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261872"/>
            <a:ext cx="109728" cy="516636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48640" y="1463040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Más que una escuela.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48640" y="2148840"/>
            <a:ext cx="4892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comunidad de práctica profesional.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640080" y="2788920"/>
            <a:ext cx="4389120" cy="0"/>
          </a:xfrm>
          <a:prstGeom prst="line">
            <a:avLst/>
          </a:prstGeom>
          <a:noFill/>
          <a:ln w="1016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548640" y="2907792"/>
            <a:ext cx="4892040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15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CIAES — Escuela del Caribe es un centro de formación especializado en seguridad, liderazgo y gestión de riesgos. Nuestra propuesta educativa integra conocimiento académico con experiencia operativa real, preparando a los profesionales para los desafíos del mundo actual.</a:t>
            </a:r>
            <a:endParaRPr lang="en-US" sz="1150" b="1" dirty="0"/>
          </a:p>
        </p:txBody>
      </p:sp>
      <p:sp>
        <p:nvSpPr>
          <p:cNvPr id="14" name="Text 12"/>
          <p:cNvSpPr/>
          <p:nvPr/>
        </p:nvSpPr>
        <p:spPr>
          <a:xfrm>
            <a:off x="548640" y="4553712"/>
            <a:ext cx="4892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Formamos a quienes protegen — personas, activos, organizaciones e instituciones.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548640" y="6053328"/>
            <a:ext cx="48920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Región Caribe  ·  Alcance Latinoamericano  ·  Estándares Internacionales</a:t>
            </a:r>
            <a:endParaRPr lang="en-US" sz="900" dirty="0"/>
          </a:p>
        </p:txBody>
      </p:sp>
      <p:sp>
        <p:nvSpPr>
          <p:cNvPr id="16" name="Shape 14"/>
          <p:cNvSpPr/>
          <p:nvPr/>
        </p:nvSpPr>
        <p:spPr>
          <a:xfrm>
            <a:off x="5870448" y="1261872"/>
            <a:ext cx="5998464" cy="16002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5870448" y="1261872"/>
            <a:ext cx="5998464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5998464" y="1353312"/>
            <a:ext cx="5669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Misión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17"/>
          <p:cNvSpPr/>
          <p:nvPr/>
        </p:nvSpPr>
        <p:spPr>
          <a:xfrm>
            <a:off x="5998464" y="1737360"/>
            <a:ext cx="56692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Desarrollar las capacidades humanas y técnicas de profesionales de la seguridad, gestión y liderazgo, mediante formación de excelencia, práctica aplicada y conocimiento de vanguardia.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870448" y="2980944"/>
            <a:ext cx="5998464" cy="16002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5870448" y="2980944"/>
            <a:ext cx="5998464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5998464" y="3072384"/>
            <a:ext cx="5669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Visión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21"/>
          <p:cNvSpPr/>
          <p:nvPr/>
        </p:nvSpPr>
        <p:spPr>
          <a:xfrm>
            <a:off x="5998464" y="3456432"/>
            <a:ext cx="56692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Ser el referente de formación en seguridad y liderazgo del Caribe y Latinoamérica, reconocidos por la calidad de nuestros instructores, la pertinencia de nuestros programas y el impacto de nuestros egresados.</a:t>
            </a:r>
            <a:endParaRPr lang="en-US" sz="1200" b="1" dirty="0"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5870448" y="4700016"/>
            <a:ext cx="5998464" cy="16002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5870448" y="4700016"/>
            <a:ext cx="5998464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5998464" y="4791456"/>
            <a:ext cx="5669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Valores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25"/>
          <p:cNvSpPr/>
          <p:nvPr/>
        </p:nvSpPr>
        <p:spPr>
          <a:xfrm>
            <a:off x="5998464" y="5175504"/>
            <a:ext cx="56692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Excelencia académica  ·  Ética profesional  ·  Experiencia práctica  ·  Innovación pedagógica  ·  Compromiso con el cliente  ·  Impacto real y medible.</a:t>
            </a:r>
            <a:endParaRPr lang="en-US" sz="1200" b="1" dirty="0"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PROPUESTA PEDAGÓGICA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Nuestro modelo didáctico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320040" y="1097280"/>
            <a:ext cx="11521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Aprender haciendo — conocimiento que se aplica desde el primer día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320040" y="1353312"/>
            <a:ext cx="11521440" cy="80467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57200" y="1408176"/>
            <a:ext cx="11247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Metodología activa y experiencial: cada programa combina teoría rigurosa, casos reales, simulaciones prácticas y retroalimentación experta para maximizar el aprendizaje y la transferencia al puesto de trabajo.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20040" y="2331720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20040" y="2331720"/>
            <a:ext cx="502920" cy="182880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20040" y="29260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14400" y="2423160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Aprendizaje experiencial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914400" y="2898648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Casos reales, ejercicios prácticos y simulaciones que reproducen situaciones del mundo laboral. El participante aprende en contexto, no en abstracto.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251960" y="2331720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4251960" y="2331720"/>
            <a:ext cx="502920" cy="182880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4251960" y="29260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846320" y="2423160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Instrucción experta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4846320" y="2898648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Instructores con trayectoria operativa real en sus campos. Cada facilitador ha ejercido la disciplina que enseña — no solo la ha estudiado.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8183880" y="2331720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8183880" y="2331720"/>
            <a:ext cx="502920" cy="1828800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8183880" y="292608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8778240" y="2423160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Trabajo colaborativo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8778240" y="2898648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Dinámicas grupales, estudios de caso en equipo y proyectos integrados que desarrollan competencias relacionales junto con las técnicas.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320040" y="4325112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320040" y="4325112"/>
            <a:ext cx="502920" cy="1828800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320040" y="491947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914400" y="4416552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continua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914400" y="4892040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Seguimiento del progreso durante todo el programa. No solo una evaluación final — retroalimentación formativa que mejora el desempeño en tiempo real.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4251960" y="4325112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4251960" y="4325112"/>
            <a:ext cx="502920" cy="18288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251960" y="491947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4846320" y="4416552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Personalización del contenido</a:t>
            </a:r>
            <a:endParaRPr lang="en-US" sz="1400" dirty="0"/>
          </a:p>
        </p:txBody>
      </p:sp>
      <p:sp>
        <p:nvSpPr>
          <p:cNvPr id="35" name="Text 33"/>
          <p:cNvSpPr/>
          <p:nvPr/>
        </p:nvSpPr>
        <p:spPr>
          <a:xfrm>
            <a:off x="4846320" y="4892040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Adaptamos los contenidos al sector, contexto y necesidades específicas del cliente. Cada organización tiene retos únicos — la formación también debe serlo.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8183880" y="4325112"/>
            <a:ext cx="3749040" cy="18288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8183880" y="4325112"/>
            <a:ext cx="502920" cy="1828800"/>
          </a:xfrm>
          <a:prstGeom prst="rect">
            <a:avLst/>
          </a:prstGeom>
          <a:solidFill>
            <a:srgbClr val="8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8183880" y="4919472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778240" y="4416552"/>
            <a:ext cx="301752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Aplicabilidad inmediata</a:t>
            </a:r>
            <a:endParaRPr lang="en-US" sz="1400" dirty="0"/>
          </a:p>
        </p:txBody>
      </p:sp>
      <p:sp>
        <p:nvSpPr>
          <p:cNvPr id="40" name="Text 38"/>
          <p:cNvSpPr/>
          <p:nvPr/>
        </p:nvSpPr>
        <p:spPr>
          <a:xfrm>
            <a:off x="8778240" y="4892040"/>
            <a:ext cx="301752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Los participantes salen con herramientas, protocolos y planes de acción listos para implementar. La formación produce resultados medibles desde el primer día de regreso.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CATÁLOGO DE PROGRAMAS · ÁREA 1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Liderazgo, Gestión y Desarrollo Humano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11521440" cy="43891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57200" y="1261872"/>
            <a:ext cx="11155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Desarrollamos las competencias humanas que multiplican el desempeño de los equipos — desde la supervisión de primera línea hasta la dirección estratégica</a:t>
            </a: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320040" y="1828800"/>
            <a:ext cx="566928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20040" y="1828800"/>
            <a:ext cx="5669280" cy="54864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20040" y="1828800"/>
            <a:ext cx="548640" cy="2121408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20040" y="2578608"/>
            <a:ext cx="5486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78408" y="1901952"/>
            <a:ext cx="4892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Gestión Humana y Supervisión Efectiva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978408" y="2322576"/>
            <a:ext cx="48920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Herramientas para liderar equipos de trabajo: delegación, feedback, evaluación del desempeño, gestión del conflicto y desarrollo del talento. Para supervisores y gerentes de operaciones.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78408" y="3474720"/>
            <a:ext cx="3200400" cy="292608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15"/>
          <p:cNvSpPr/>
          <p:nvPr/>
        </p:nvSpPr>
        <p:spPr>
          <a:xfrm>
            <a:off x="978408" y="347472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Gestión · RR.HH.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6263640" y="1828800"/>
            <a:ext cx="566928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6263640" y="1828800"/>
            <a:ext cx="566928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6263640" y="1828800"/>
            <a:ext cx="548640" cy="2121408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263640" y="2578608"/>
            <a:ext cx="5486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6922008" y="1901952"/>
            <a:ext cx="4892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Liderazgo y Trabajo en Equipo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6922008" y="2322576"/>
            <a:ext cx="48920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Modelos de liderazgo situacional, cohesión de equipos, toma de decisiones bajo presión y construcción de cultura de alto desempeño. Aplicable a todos los niveles de la organización.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6922008" y="3474720"/>
            <a:ext cx="3200400" cy="292608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23"/>
          <p:cNvSpPr/>
          <p:nvPr/>
        </p:nvSpPr>
        <p:spPr>
          <a:xfrm>
            <a:off x="6922008" y="347472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Liderazgo · Cultura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320040" y="4114800"/>
            <a:ext cx="566928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320040" y="4114800"/>
            <a:ext cx="5669280" cy="54864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320040" y="4114800"/>
            <a:ext cx="548640" cy="2121408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320040" y="4864608"/>
            <a:ext cx="5486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978408" y="4187952"/>
            <a:ext cx="4892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Comunicación Efectiva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978408" y="4608576"/>
            <a:ext cx="48920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Comunicación verbal y no verbal, escucha activa, comunicación difícil, manejo de audiencias críticas y comunicación en contextos de crisis o alto riesgo. Fundamental para líderes y portavoces.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978408" y="5760720"/>
            <a:ext cx="3200400" cy="292608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978408" y="576072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Comunicación · Influencia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Shape 32"/>
          <p:cNvSpPr/>
          <p:nvPr/>
        </p:nvSpPr>
        <p:spPr>
          <a:xfrm>
            <a:off x="6263640" y="4114800"/>
            <a:ext cx="566928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6263640" y="4114800"/>
            <a:ext cx="566928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6263640" y="4114800"/>
            <a:ext cx="548640" cy="2121408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6263640" y="4864608"/>
            <a:ext cx="5486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800" dirty="0"/>
          </a:p>
        </p:txBody>
      </p:sp>
      <p:sp>
        <p:nvSpPr>
          <p:cNvPr id="38" name="Text 36"/>
          <p:cNvSpPr/>
          <p:nvPr/>
        </p:nvSpPr>
        <p:spPr>
          <a:xfrm>
            <a:off x="6922008" y="4187952"/>
            <a:ext cx="48920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Coaching Profesional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6922008" y="4608576"/>
            <a:ext cx="48920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Técnicas de coaching aplicadas a la supervisión: conversaciones de desarrollo, establecimiento de objetivos, superación de barreras y acompañamiento del crecimiento individual. Enfoque práctico e inmediato.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0" name="Shape 38"/>
          <p:cNvSpPr/>
          <p:nvPr/>
        </p:nvSpPr>
        <p:spPr>
          <a:xfrm>
            <a:off x="6922008" y="5760720"/>
            <a:ext cx="3200400" cy="292608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 39"/>
          <p:cNvSpPr/>
          <p:nvPr/>
        </p:nvSpPr>
        <p:spPr>
          <a:xfrm>
            <a:off x="6922008" y="5760720"/>
            <a:ext cx="32004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Coaching · Desarrollo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CATÁLOGO DE PROGRAMAS · ÁREA 2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Seguridad, Riesgos e Inteligencia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34440"/>
            <a:ext cx="11521440" cy="438912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57200" y="1261872"/>
            <a:ext cx="11155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Programas especializados para profesionales de la seguridad, gestión de riesgos e inteligencia — desde el fundamento hasta la operación avanzada.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hape 8"/>
          <p:cNvSpPr/>
          <p:nvPr/>
        </p:nvSpPr>
        <p:spPr>
          <a:xfrm>
            <a:off x="320040" y="182880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20040" y="1828800"/>
            <a:ext cx="3749040" cy="54864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320040" y="1828800"/>
            <a:ext cx="502920" cy="208483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320040" y="257860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14400" y="190195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Gestión de Riesgos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13"/>
          <p:cNvSpPr/>
          <p:nvPr/>
        </p:nvSpPr>
        <p:spPr>
          <a:xfrm>
            <a:off x="914400" y="239572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Marco integral de identificación, análisis, evaluación y tratamiento de riesgos. Metodologías ISO 31000, matrices de riesgo, planes de continuidad y sistemas de control interno.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14400" y="3566160"/>
            <a:ext cx="3035808" cy="25603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914400" y="356616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ISO 31000 · Continuidad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4251960" y="182880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4251960" y="1828800"/>
            <a:ext cx="374904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4251960" y="1828800"/>
            <a:ext cx="502920" cy="2084832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251960" y="257860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4846320" y="190195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Seguridad Industrial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21"/>
          <p:cNvSpPr/>
          <p:nvPr/>
        </p:nvSpPr>
        <p:spPr>
          <a:xfrm>
            <a:off x="4846320" y="239572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Normas de seguridad y salud en el trabajo, análisis de peligros, gestión de incidentes, cultura de seguridad y cumplimiento regulatorio en entornos industriales y operativos.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846320" y="3566160"/>
            <a:ext cx="3035808" cy="256032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846320" y="356616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HSST · Normativa</a:t>
            </a:r>
            <a:endParaRPr lang="en-US" sz="850" dirty="0"/>
          </a:p>
        </p:txBody>
      </p:sp>
      <p:sp>
        <p:nvSpPr>
          <p:cNvPr id="26" name="Shape 24"/>
          <p:cNvSpPr/>
          <p:nvPr/>
        </p:nvSpPr>
        <p:spPr>
          <a:xfrm>
            <a:off x="8183880" y="182880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8183880" y="1828800"/>
            <a:ext cx="3749040" cy="54864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8183880" y="1828800"/>
            <a:ext cx="502920" cy="2084832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8183880" y="257860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8778240" y="190195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Desarrollo de SOP, Controles, Políticas y Procedimientos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29"/>
          <p:cNvSpPr/>
          <p:nvPr/>
        </p:nvSpPr>
        <p:spPr>
          <a:xfrm>
            <a:off x="8778240" y="239572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Diseño y redacción de documentación operativa: SOPs, políticas institucionales, protocolos de respuesta y manuales de control interno. Herramienta esencial para la estandarización.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8778240" y="3566160"/>
            <a:ext cx="3035808" cy="256032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778240" y="356616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Gobernanza · Compliance</a:t>
            </a:r>
            <a:endParaRPr lang="en-US" sz="850" dirty="0"/>
          </a:p>
        </p:txBody>
      </p:sp>
      <p:sp>
        <p:nvSpPr>
          <p:cNvPr id="34" name="Shape 32"/>
          <p:cNvSpPr/>
          <p:nvPr/>
        </p:nvSpPr>
        <p:spPr>
          <a:xfrm>
            <a:off x="320040" y="406908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sz="16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320040" y="4069080"/>
            <a:ext cx="374904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Shape 34"/>
          <p:cNvSpPr/>
          <p:nvPr/>
        </p:nvSpPr>
        <p:spPr>
          <a:xfrm>
            <a:off x="320040" y="4069080"/>
            <a:ext cx="502920" cy="2084832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320040" y="481888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914400" y="414223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Inteligencia Aplicada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37"/>
          <p:cNvSpPr/>
          <p:nvPr/>
        </p:nvSpPr>
        <p:spPr>
          <a:xfrm>
            <a:off x="914400" y="463600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950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Ciclo de inteligencia, análisis de información, inteligencia OSINT, análisis de amenazas, perfiles de riesgo y producción de informes de inteligencia para la toma de decisiones.</a:t>
            </a:r>
            <a:endParaRPr lang="en-US" sz="950" dirty="0"/>
          </a:p>
        </p:txBody>
      </p:sp>
      <p:sp>
        <p:nvSpPr>
          <p:cNvPr id="40" name="Shape 38"/>
          <p:cNvSpPr/>
          <p:nvPr/>
        </p:nvSpPr>
        <p:spPr>
          <a:xfrm>
            <a:off x="914400" y="5806440"/>
            <a:ext cx="3035808" cy="256032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914400" y="580644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OSINT · Análisis · BTAM</a:t>
            </a:r>
            <a:endParaRPr lang="en-US" sz="850" dirty="0"/>
          </a:p>
        </p:txBody>
      </p:sp>
      <p:sp>
        <p:nvSpPr>
          <p:cNvPr id="42" name="Shape 40"/>
          <p:cNvSpPr/>
          <p:nvPr/>
        </p:nvSpPr>
        <p:spPr>
          <a:xfrm>
            <a:off x="4251960" y="406908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Shape 41"/>
          <p:cNvSpPr/>
          <p:nvPr/>
        </p:nvSpPr>
        <p:spPr>
          <a:xfrm>
            <a:off x="4251960" y="4069080"/>
            <a:ext cx="3749040" cy="54864"/>
          </a:xfrm>
          <a:prstGeom prst="rect">
            <a:avLst/>
          </a:prstGeom>
          <a:solidFill>
            <a:srgbClr val="8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4251960" y="4069080"/>
            <a:ext cx="502920" cy="2084832"/>
          </a:xfrm>
          <a:prstGeom prst="rect">
            <a:avLst/>
          </a:prstGeom>
          <a:solidFill>
            <a:srgbClr val="8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4251960" y="481888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4846320" y="414223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Investigaciones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 45"/>
          <p:cNvSpPr/>
          <p:nvPr/>
        </p:nvSpPr>
        <p:spPr>
          <a:xfrm>
            <a:off x="4846320" y="463600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Metodología investigativa, recolección y preservación de evidencia, entrevistas técnicas, cadena de custodia, redacción de informes y presentación de hallazgos ante instancias legales o ejecutivas.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48" name="Shape 46"/>
          <p:cNvSpPr/>
          <p:nvPr/>
        </p:nvSpPr>
        <p:spPr>
          <a:xfrm>
            <a:off x="4846320" y="5806440"/>
            <a:ext cx="3035808" cy="256032"/>
          </a:xfrm>
          <a:prstGeom prst="rect">
            <a:avLst/>
          </a:prstGeom>
          <a:solidFill>
            <a:srgbClr val="8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Text 47"/>
          <p:cNvSpPr/>
          <p:nvPr/>
        </p:nvSpPr>
        <p:spPr>
          <a:xfrm>
            <a:off x="4846320" y="580644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Forense · Corporativo</a:t>
            </a:r>
            <a:endParaRPr lang="en-US" sz="850" dirty="0"/>
          </a:p>
        </p:txBody>
      </p:sp>
      <p:sp>
        <p:nvSpPr>
          <p:cNvPr id="50" name="Shape 48"/>
          <p:cNvSpPr/>
          <p:nvPr/>
        </p:nvSpPr>
        <p:spPr>
          <a:xfrm>
            <a:off x="8183880" y="4069080"/>
            <a:ext cx="3749040" cy="2084832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Shape 49"/>
          <p:cNvSpPr/>
          <p:nvPr/>
        </p:nvSpPr>
        <p:spPr>
          <a:xfrm>
            <a:off x="8183880" y="4069080"/>
            <a:ext cx="374904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2" name="Shape 50"/>
          <p:cNvSpPr/>
          <p:nvPr/>
        </p:nvSpPr>
        <p:spPr>
          <a:xfrm>
            <a:off x="8183880" y="4069080"/>
            <a:ext cx="502920" cy="2084832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3" name="Text 51"/>
          <p:cNvSpPr/>
          <p:nvPr/>
        </p:nvSpPr>
        <p:spPr>
          <a:xfrm>
            <a:off x="8183880" y="4818888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600" dirty="0"/>
          </a:p>
        </p:txBody>
      </p:sp>
      <p:sp>
        <p:nvSpPr>
          <p:cNvPr id="54" name="Text 52"/>
          <p:cNvSpPr/>
          <p:nvPr/>
        </p:nvSpPr>
        <p:spPr>
          <a:xfrm>
            <a:off x="8778240" y="4142232"/>
            <a:ext cx="3035808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Protección de Instalaciones Críticas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53"/>
          <p:cNvSpPr/>
          <p:nvPr/>
        </p:nvSpPr>
        <p:spPr>
          <a:xfrm>
            <a:off x="8778240" y="4636008"/>
            <a:ext cx="3035808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Evaluación de vulnerabilidades físicas, diseño de anillos de seguridad, control de acceso, protocolos de respuesta y gestión de incidentes en instalaciones estratégicas.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56" name="Shape 54"/>
          <p:cNvSpPr/>
          <p:nvPr/>
        </p:nvSpPr>
        <p:spPr>
          <a:xfrm>
            <a:off x="8778240" y="5806440"/>
            <a:ext cx="3035808" cy="256032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7" name="Text 55"/>
          <p:cNvSpPr/>
          <p:nvPr/>
        </p:nvSpPr>
        <p:spPr>
          <a:xfrm>
            <a:off x="8778240" y="5806440"/>
            <a:ext cx="3035808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CPI · Infraestructura</a:t>
            </a:r>
            <a:endParaRPr lang="en-US" sz="8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PROGRAMAS ESPECIALES Y A MEDIDA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Programas Especializados y Formación a la Medida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61872"/>
            <a:ext cx="5669280" cy="2240280"/>
          </a:xfrm>
          <a:prstGeom prst="rect">
            <a:avLst/>
          </a:prstGeom>
          <a:solidFill>
            <a:srgbClr val="FEF6D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261872"/>
            <a:ext cx="566928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320040" y="1261872"/>
            <a:ext cx="594360" cy="224028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20040" y="2039112"/>
            <a:ext cx="594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033272" y="1371600"/>
            <a:ext cx="48280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VIP y Protección Ejecutiva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033272" y="1874520"/>
            <a:ext cx="4828032" cy="12070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Protección de personas expuestas: protocolo de protección cercana, evaluación de amenazas, planificación de movimientos, coordinación de avanzada, comunicación segura y gestión de incidentes. Para escoltas, coordinadores de seguridad y responsables de protección personal.</a:t>
            </a:r>
            <a:endParaRPr lang="en-US" sz="1200" dirty="0">
              <a:latin typeface="Abadi" panose="020B0604020104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1033272" y="3218688"/>
            <a:ext cx="3474720" cy="256032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033272" y="3218688"/>
            <a:ext cx="34747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VIP · Protección personal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hape 14"/>
          <p:cNvSpPr/>
          <p:nvPr/>
        </p:nvSpPr>
        <p:spPr>
          <a:xfrm>
            <a:off x="6263640" y="1261872"/>
            <a:ext cx="5669280" cy="2240280"/>
          </a:xfrm>
          <a:prstGeom prst="rect">
            <a:avLst/>
          </a:prstGeom>
          <a:solidFill>
            <a:srgbClr val="D8F0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6263640" y="1261872"/>
            <a:ext cx="566928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263640" y="1261872"/>
            <a:ext cx="594360" cy="224028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263640" y="2039112"/>
            <a:ext cx="594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6976872" y="1371600"/>
            <a:ext cx="4828032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CPTED — Prevención del Delito a través del Diseño Ambiental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6976872" y="1874520"/>
            <a:ext cx="4828032" cy="12070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Taller práctico de evaluación de espacios físicos aplicando los principios CPTED: vigilancia natural, control de acceso natural, reforzamiento territorial, imagen y mantenimiento. Herramienta para arquitectos, urbanistas, gerentes de seguridad y responsables de facility.</a:t>
            </a:r>
            <a:endParaRPr lang="en-US" sz="1200" dirty="0"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6976872" y="3218688"/>
            <a:ext cx="3474720" cy="256032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6976872" y="3218688"/>
            <a:ext cx="34747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CPTED · Urbanismo seguro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20040" y="3703320"/>
            <a:ext cx="11521440" cy="274320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320040" y="3703320"/>
            <a:ext cx="164592" cy="27432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594360" y="3822192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✦  Formación a la Medida del Cliente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594360" y="4297680"/>
            <a:ext cx="109728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CIAES no se limita a su catálogo estándar. Diseñamos programas completamente personalizados a partir de las necesidades, cultura, industria y objetivos específicos de cada organización.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658368" y="5038344"/>
            <a:ext cx="201168" cy="201168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950976" y="4983480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Diagnóstico de necesidades de capacitación (DNC)</a:t>
            </a:r>
            <a:endParaRPr lang="en-US" sz="1200" b="1" dirty="0"/>
          </a:p>
        </p:txBody>
      </p:sp>
      <p:sp>
        <p:nvSpPr>
          <p:cNvPr id="30" name="Shape 28"/>
          <p:cNvSpPr/>
          <p:nvPr/>
        </p:nvSpPr>
        <p:spPr>
          <a:xfrm>
            <a:off x="4480560" y="5038344"/>
            <a:ext cx="201168" cy="201168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4773168" y="4983480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Diseño instruccional personalizado</a:t>
            </a:r>
            <a:endParaRPr lang="en-US" sz="1200" b="1" dirty="0"/>
          </a:p>
        </p:txBody>
      </p:sp>
      <p:sp>
        <p:nvSpPr>
          <p:cNvPr id="32" name="Shape 30"/>
          <p:cNvSpPr/>
          <p:nvPr/>
        </p:nvSpPr>
        <p:spPr>
          <a:xfrm>
            <a:off x="8023860" y="5074920"/>
            <a:ext cx="201168" cy="201168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8247888" y="4983480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Casos y ejercicios con el contexto real del cliente</a:t>
            </a:r>
            <a:endParaRPr lang="en-US" sz="1200" b="1" dirty="0"/>
          </a:p>
        </p:txBody>
      </p:sp>
      <p:sp>
        <p:nvSpPr>
          <p:cNvPr id="34" name="Shape 32"/>
          <p:cNvSpPr/>
          <p:nvPr/>
        </p:nvSpPr>
        <p:spPr>
          <a:xfrm>
            <a:off x="658368" y="5513832"/>
            <a:ext cx="201168" cy="201168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950976" y="545896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Instructores seleccionados según el perfil del grupo</a:t>
            </a:r>
            <a:endParaRPr lang="en-US" sz="1200" b="1" dirty="0"/>
          </a:p>
        </p:txBody>
      </p:sp>
      <p:sp>
        <p:nvSpPr>
          <p:cNvPr id="36" name="Shape 34"/>
          <p:cNvSpPr/>
          <p:nvPr/>
        </p:nvSpPr>
        <p:spPr>
          <a:xfrm>
            <a:off x="4480560" y="5513832"/>
            <a:ext cx="201168" cy="201168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4773168" y="5458968"/>
            <a:ext cx="33832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de impacto y seguimiento post-formación</a:t>
            </a:r>
            <a:endParaRPr lang="en-US" sz="12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MODALIDADES DE FORMACIÓN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Formatos de entrega — Flexibilidad total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61872"/>
            <a:ext cx="11521440" cy="43891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57200" y="1280160"/>
            <a:ext cx="1115568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Nos adaptamos al calendario, la ubicación y las necesidades operativas del cliente. La formación debe ser accesible — no una carga logística.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hape 8"/>
          <p:cNvSpPr/>
          <p:nvPr/>
        </p:nvSpPr>
        <p:spPr>
          <a:xfrm>
            <a:off x="320040" y="1874520"/>
            <a:ext cx="2788920" cy="457200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20040" y="1874520"/>
            <a:ext cx="2788920" cy="54864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320040" y="1965960"/>
            <a:ext cx="27889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🏛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411480" y="2606040"/>
            <a:ext cx="2606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Presencial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411480" y="2980944"/>
            <a:ext cx="2606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 situ o en nuestras instalaciones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Shape 13"/>
          <p:cNvSpPr/>
          <p:nvPr/>
        </p:nvSpPr>
        <p:spPr>
          <a:xfrm>
            <a:off x="594360" y="3310128"/>
            <a:ext cx="2240280" cy="0"/>
          </a:xfrm>
          <a:prstGeom prst="line">
            <a:avLst/>
          </a:prstGeom>
          <a:noFill/>
          <a:ln w="1016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484632" y="3520440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31520" y="3429000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Máxima interacción y práctica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84632" y="4087368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31520" y="3995928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Simulaciones y ejercicios de campo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84632" y="4654296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31520" y="4562856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Networking entre participantes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84632" y="5221224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731520" y="5129784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Disponible en toda la región Caribe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264408" y="1874520"/>
            <a:ext cx="2788920" cy="4572000"/>
          </a:xfrm>
          <a:prstGeom prst="rect">
            <a:avLst/>
          </a:prstGeom>
          <a:solidFill>
            <a:srgbClr val="D8F0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3264408" y="1874520"/>
            <a:ext cx="278892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3264408" y="1965960"/>
            <a:ext cx="27889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💻</a:t>
            </a:r>
            <a:endParaRPr lang="en-US" sz="3000" dirty="0"/>
          </a:p>
        </p:txBody>
      </p:sp>
      <p:sp>
        <p:nvSpPr>
          <p:cNvPr id="27" name="Text 25"/>
          <p:cNvSpPr/>
          <p:nvPr/>
        </p:nvSpPr>
        <p:spPr>
          <a:xfrm>
            <a:off x="3355848" y="2606040"/>
            <a:ext cx="2606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Virtual sincrónico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3355848" y="2980944"/>
            <a:ext cx="2606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En vivo, a distancia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538728" y="3310128"/>
            <a:ext cx="2240280" cy="0"/>
          </a:xfrm>
          <a:prstGeom prst="line">
            <a:avLst/>
          </a:prstGeom>
          <a:noFill/>
          <a:ln w="10160">
            <a:solidFill>
              <a:srgbClr val="0A5C7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3429000" y="3520440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3675888" y="3429000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Sesiones en tiempo real con el instructor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Shape 30"/>
          <p:cNvSpPr/>
          <p:nvPr/>
        </p:nvSpPr>
        <p:spPr>
          <a:xfrm>
            <a:off x="3429000" y="4087368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3675888" y="3995928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Plataforma interactiva con ejercicios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Shape 32"/>
          <p:cNvSpPr/>
          <p:nvPr/>
        </p:nvSpPr>
        <p:spPr>
          <a:xfrm>
            <a:off x="3429000" y="4654296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3675888" y="4562856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Sin desplazamiento — máxima eficiencia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Shape 34"/>
          <p:cNvSpPr/>
          <p:nvPr/>
        </p:nvSpPr>
        <p:spPr>
          <a:xfrm>
            <a:off x="3429000" y="5221224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Text 35"/>
          <p:cNvSpPr/>
          <p:nvPr/>
        </p:nvSpPr>
        <p:spPr>
          <a:xfrm>
            <a:off x="3675888" y="5129784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Grabaciones disponibles post-sesión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Shape 36"/>
          <p:cNvSpPr/>
          <p:nvPr/>
        </p:nvSpPr>
        <p:spPr>
          <a:xfrm>
            <a:off x="6208776" y="1874520"/>
            <a:ext cx="2788920" cy="4572000"/>
          </a:xfrm>
          <a:prstGeom prst="rect">
            <a:avLst/>
          </a:prstGeom>
          <a:solidFill>
            <a:srgbClr val="FEF6D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6208776" y="1874520"/>
            <a:ext cx="278892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6208776" y="1965960"/>
            <a:ext cx="27889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🔄</a:t>
            </a:r>
            <a:endParaRPr lang="en-US" sz="3000" dirty="0"/>
          </a:p>
        </p:txBody>
      </p:sp>
      <p:sp>
        <p:nvSpPr>
          <p:cNvPr id="41" name="Text 39"/>
          <p:cNvSpPr/>
          <p:nvPr/>
        </p:nvSpPr>
        <p:spPr>
          <a:xfrm>
            <a:off x="6300216" y="2606040"/>
            <a:ext cx="2606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Blended / Híbrido</a:t>
            </a:r>
            <a:endParaRPr lang="en-US" sz="1500" dirty="0"/>
          </a:p>
        </p:txBody>
      </p:sp>
      <p:sp>
        <p:nvSpPr>
          <p:cNvPr id="42" name="Text 40"/>
          <p:cNvSpPr/>
          <p:nvPr/>
        </p:nvSpPr>
        <p:spPr>
          <a:xfrm>
            <a:off x="6300216" y="2980944"/>
            <a:ext cx="2606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Lo mejor de ambos mundos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Shape 41"/>
          <p:cNvSpPr/>
          <p:nvPr/>
        </p:nvSpPr>
        <p:spPr>
          <a:xfrm>
            <a:off x="6483096" y="3310128"/>
            <a:ext cx="2240280" cy="0"/>
          </a:xfrm>
          <a:prstGeom prst="line">
            <a:avLst/>
          </a:prstGeom>
          <a:noFill/>
          <a:ln w="1016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4" name="Shape 42"/>
          <p:cNvSpPr/>
          <p:nvPr/>
        </p:nvSpPr>
        <p:spPr>
          <a:xfrm>
            <a:off x="6373368" y="3520440"/>
            <a:ext cx="164592" cy="164592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6620256" y="3429000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Módulos teóricos en línea a su ritmo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Shape 44"/>
          <p:cNvSpPr/>
          <p:nvPr/>
        </p:nvSpPr>
        <p:spPr>
          <a:xfrm>
            <a:off x="6373368" y="4087368"/>
            <a:ext cx="164592" cy="164592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7" name="Text 45"/>
          <p:cNvSpPr/>
          <p:nvPr/>
        </p:nvSpPr>
        <p:spPr>
          <a:xfrm>
            <a:off x="6620256" y="3995928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Sesiones prácticas presenciales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Shape 46"/>
          <p:cNvSpPr/>
          <p:nvPr/>
        </p:nvSpPr>
        <p:spPr>
          <a:xfrm>
            <a:off x="6373368" y="4654296"/>
            <a:ext cx="164592" cy="164592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Text 47"/>
          <p:cNvSpPr/>
          <p:nvPr/>
        </p:nvSpPr>
        <p:spPr>
          <a:xfrm>
            <a:off x="6620256" y="4562856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Ideal para grupos geográficamente dispersos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Shape 48"/>
          <p:cNvSpPr/>
          <p:nvPr/>
        </p:nvSpPr>
        <p:spPr>
          <a:xfrm>
            <a:off x="6373368" y="5221224"/>
            <a:ext cx="164592" cy="164592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/>
          <p:nvPr/>
        </p:nvSpPr>
        <p:spPr>
          <a:xfrm>
            <a:off x="6620256" y="5129784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Reduce días fuera del puesto de trabajo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Shape 50"/>
          <p:cNvSpPr/>
          <p:nvPr/>
        </p:nvSpPr>
        <p:spPr>
          <a:xfrm>
            <a:off x="9153144" y="1874520"/>
            <a:ext cx="2788920" cy="4572000"/>
          </a:xfrm>
          <a:prstGeom prst="rect">
            <a:avLst/>
          </a:prstGeom>
          <a:solidFill>
            <a:srgbClr val="E0F5E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3" name="Shape 51"/>
          <p:cNvSpPr/>
          <p:nvPr/>
        </p:nvSpPr>
        <p:spPr>
          <a:xfrm>
            <a:off x="9153144" y="1874520"/>
            <a:ext cx="278892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4" name="Text 52"/>
          <p:cNvSpPr/>
          <p:nvPr/>
        </p:nvSpPr>
        <p:spPr>
          <a:xfrm>
            <a:off x="9153144" y="1965960"/>
            <a:ext cx="27889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0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🏢</a:t>
            </a:r>
            <a:endParaRPr lang="en-US" sz="3000" dirty="0"/>
          </a:p>
        </p:txBody>
      </p:sp>
      <p:sp>
        <p:nvSpPr>
          <p:cNvPr id="55" name="Text 53"/>
          <p:cNvSpPr/>
          <p:nvPr/>
        </p:nvSpPr>
        <p:spPr>
          <a:xfrm>
            <a:off x="9244584" y="2606040"/>
            <a:ext cx="260604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Company</a:t>
            </a:r>
            <a:endParaRPr lang="en-US" sz="1500" dirty="0"/>
          </a:p>
        </p:txBody>
      </p:sp>
      <p:sp>
        <p:nvSpPr>
          <p:cNvPr id="56" name="Text 54"/>
          <p:cNvSpPr/>
          <p:nvPr/>
        </p:nvSpPr>
        <p:spPr>
          <a:xfrm>
            <a:off x="9244584" y="2980944"/>
            <a:ext cx="26060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Llevamos la formación a su organización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7" name="Shape 55"/>
          <p:cNvSpPr/>
          <p:nvPr/>
        </p:nvSpPr>
        <p:spPr>
          <a:xfrm>
            <a:off x="9427464" y="3310128"/>
            <a:ext cx="2240280" cy="0"/>
          </a:xfrm>
          <a:prstGeom prst="line">
            <a:avLst/>
          </a:prstGeom>
          <a:noFill/>
          <a:ln w="10160">
            <a:solidFill>
              <a:srgbClr val="1A5C2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8" name="Shape 56"/>
          <p:cNvSpPr/>
          <p:nvPr/>
        </p:nvSpPr>
        <p:spPr>
          <a:xfrm>
            <a:off x="9317736" y="3520440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9" name="Text 57"/>
          <p:cNvSpPr/>
          <p:nvPr/>
        </p:nvSpPr>
        <p:spPr>
          <a:xfrm>
            <a:off x="9564624" y="3429000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Contenido adaptado a su realidad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0" name="Shape 58"/>
          <p:cNvSpPr/>
          <p:nvPr/>
        </p:nvSpPr>
        <p:spPr>
          <a:xfrm>
            <a:off x="9317736" y="4087368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1" name="Text 59"/>
          <p:cNvSpPr/>
          <p:nvPr/>
        </p:nvSpPr>
        <p:spPr>
          <a:xfrm>
            <a:off x="9564624" y="3995928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Grupos homogéneos del mismo equipo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Shape 60"/>
          <p:cNvSpPr/>
          <p:nvPr/>
        </p:nvSpPr>
        <p:spPr>
          <a:xfrm>
            <a:off x="9317736" y="4654296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3" name="Text 61"/>
          <p:cNvSpPr/>
          <p:nvPr/>
        </p:nvSpPr>
        <p:spPr>
          <a:xfrm>
            <a:off x="9564624" y="4562856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Reducción de costos de desplazamiento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Shape 62"/>
          <p:cNvSpPr/>
          <p:nvPr/>
        </p:nvSpPr>
        <p:spPr>
          <a:xfrm>
            <a:off x="9317736" y="5221224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5" name="Text 63"/>
          <p:cNvSpPr/>
          <p:nvPr/>
        </p:nvSpPr>
        <p:spPr>
          <a:xfrm>
            <a:off x="9564624" y="5129784"/>
            <a:ext cx="22402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Confidencialidad total del contexto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CUERPO DOCENTE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Nuestros instructores — Experiencia real. Conocimiento aplicado.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61872"/>
            <a:ext cx="5029200" cy="516636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261872"/>
            <a:ext cx="109728" cy="516636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548640" y="1444752"/>
            <a:ext cx="4645152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enseñamos</a:t>
            </a:r>
            <a:endParaRPr lang="en-US" sz="26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 que no hemos</a:t>
            </a:r>
            <a:endParaRPr lang="en-US" sz="26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vivido.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658368" y="2944368"/>
            <a:ext cx="4114800" cy="0"/>
          </a:xfrm>
          <a:prstGeom prst="line">
            <a:avLst/>
          </a:prstGeom>
          <a:noFill/>
          <a:ln w="1016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548640" y="3063240"/>
            <a:ext cx="4645152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8000"/>
              </a:lnSpc>
              <a:buNone/>
            </a:pPr>
            <a:r>
              <a:rPr lang="en-US" sz="1150" dirty="0">
                <a:solidFill>
                  <a:srgbClr val="F4F6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Cada instructor del CIAES ha ejercido la disciplina que enseña en entornos reales — agencias gubernamentales, cuerpos de seguridad, organismos internacionales, empresas multinacionales y </a:t>
            </a:r>
            <a:r>
              <a:rPr lang="en-US" sz="1200" dirty="0">
                <a:solidFill>
                  <a:srgbClr val="F4F6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fuerzas</a:t>
            </a:r>
            <a:r>
              <a:rPr lang="en-US" sz="1150" dirty="0">
                <a:solidFill>
                  <a:srgbClr val="F4F6F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 de orden público.</a:t>
            </a:r>
            <a:endParaRPr lang="en-US" sz="1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11"/>
          <p:cNvSpPr/>
          <p:nvPr/>
        </p:nvSpPr>
        <p:spPr>
          <a:xfrm>
            <a:off x="548640" y="4736592"/>
            <a:ext cx="4645152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formación académica respalda y complementa esa trayectoria — nunca la sustituye.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5596128" y="1261872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 dirty="0"/>
          </a:p>
        </p:txBody>
      </p:sp>
      <p:sp>
        <p:nvSpPr>
          <p:cNvPr id="15" name="Shape 13"/>
          <p:cNvSpPr/>
          <p:nvPr/>
        </p:nvSpPr>
        <p:spPr>
          <a:xfrm>
            <a:off x="5596128" y="1261872"/>
            <a:ext cx="306324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5705856" y="1353312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🎓  Formación certificada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 15"/>
          <p:cNvSpPr/>
          <p:nvPr/>
        </p:nvSpPr>
        <p:spPr>
          <a:xfrm>
            <a:off x="5705856" y="1764792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Certificaciones nacionales e internacionales en cada campo del conocimiento — ASIS, ISACA, PMI, organismos forenses, seguridad industrial y más.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hape 16"/>
          <p:cNvSpPr/>
          <p:nvPr/>
        </p:nvSpPr>
        <p:spPr>
          <a:xfrm>
            <a:off x="8842248" y="1261872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8842248" y="1261872"/>
            <a:ext cx="306324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8951976" y="1353312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🏛️  Trayectoria institucional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 19"/>
          <p:cNvSpPr/>
          <p:nvPr/>
        </p:nvSpPr>
        <p:spPr>
          <a:xfrm>
            <a:off x="8951976" y="1764792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Exfuncionarios de cuerpos de seguridad del Estado, fuerzas armadas, agencias de investigación e inteligencia y organismos multilaterales.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hape 20"/>
          <p:cNvSpPr/>
          <p:nvPr/>
        </p:nvSpPr>
        <p:spPr>
          <a:xfrm>
            <a:off x="5596128" y="2980944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5596128" y="2980944"/>
            <a:ext cx="306324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5705856" y="3072384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🌎  Experiencia multisectorial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23"/>
          <p:cNvSpPr/>
          <p:nvPr/>
        </p:nvSpPr>
        <p:spPr>
          <a:xfrm>
            <a:off x="5705856" y="3483864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Trayectoria en sectores privados, públicos, financieros, industriales, de salud y de infraestructura crítica en América Latina y el Caribe.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Shape 24"/>
          <p:cNvSpPr/>
          <p:nvPr/>
        </p:nvSpPr>
        <p:spPr>
          <a:xfrm>
            <a:off x="8842248" y="2980944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Shape 25"/>
          <p:cNvSpPr/>
          <p:nvPr/>
        </p:nvSpPr>
        <p:spPr>
          <a:xfrm>
            <a:off x="8842248" y="2980944"/>
            <a:ext cx="306324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8951976" y="3072384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📚  Formación académica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27"/>
          <p:cNvSpPr/>
          <p:nvPr/>
        </p:nvSpPr>
        <p:spPr>
          <a:xfrm>
            <a:off x="8951976" y="3483864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Licenciaturas, especializaciones, maestrías y doctorados en ciencias policiales, criminalística, criminología, administración, ingeniería y seguridad.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Shape 28"/>
          <p:cNvSpPr/>
          <p:nvPr/>
        </p:nvSpPr>
        <p:spPr>
          <a:xfrm>
            <a:off x="5596128" y="4700016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5596128" y="4700016"/>
            <a:ext cx="306324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5705856" y="4791456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🔄  Actualización continua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 31"/>
          <p:cNvSpPr/>
          <p:nvPr/>
        </p:nvSpPr>
        <p:spPr>
          <a:xfrm>
            <a:off x="5705856" y="5202936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Participación activa en foros, congresos y actualizaciones internacionales. Nuestros instructores traen el conocimiento más actual a cada programa.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Shape 32"/>
          <p:cNvSpPr/>
          <p:nvPr/>
        </p:nvSpPr>
        <p:spPr>
          <a:xfrm>
            <a:off x="8842248" y="4700016"/>
            <a:ext cx="3063240" cy="157276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8842248" y="4700016"/>
            <a:ext cx="306324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8951976" y="4791456"/>
            <a:ext cx="2834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💬  Capacidad pedagógica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 35"/>
          <p:cNvSpPr/>
          <p:nvPr/>
        </p:nvSpPr>
        <p:spPr>
          <a:xfrm>
            <a:off x="8951976" y="5202936"/>
            <a:ext cx="2834640" cy="9326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8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No basta con saber — hay que poder enseñarlo. Nuestros instructores son seleccionados también por su habilidad para transmitir conocimiento de forma efectiva.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ENTREGABLES Y CERTIFICACIÓN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 que recibe cada participante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325880"/>
            <a:ext cx="5669280" cy="2331720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320040" y="1325880"/>
            <a:ext cx="5669280" cy="54864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20040" y="1435608"/>
            <a:ext cx="9144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📘</a:t>
            </a:r>
            <a:endParaRPr lang="en-US" sz="3600" dirty="0"/>
          </a:p>
        </p:txBody>
      </p:sp>
      <p:sp>
        <p:nvSpPr>
          <p:cNvPr id="11" name="Text 9"/>
          <p:cNvSpPr/>
          <p:nvPr/>
        </p:nvSpPr>
        <p:spPr>
          <a:xfrm>
            <a:off x="1234440" y="1435608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Material de apoyo completo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10"/>
          <p:cNvSpPr/>
          <p:nvPr/>
        </p:nvSpPr>
        <p:spPr>
          <a:xfrm>
            <a:off x="1234440" y="1874520"/>
            <a:ext cx="448056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Cada programa incluye material didáctico diseñado específicamente para el curso: presentaciones, lecturas de referencia, guías prácticas, herramientas aplicables y recursos adicionales en formato digital e impreso según el caso.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640080" y="3337560"/>
            <a:ext cx="2560320" cy="256032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40080" y="3337560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Programas · Talleres · Cursos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263640" y="1325880"/>
            <a:ext cx="5669280" cy="2331720"/>
          </a:xfrm>
          <a:prstGeom prst="rect">
            <a:avLst/>
          </a:prstGeom>
          <a:solidFill>
            <a:srgbClr val="FEF6D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6263640" y="1325880"/>
            <a:ext cx="566928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263640" y="1435608"/>
            <a:ext cx="9144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🏆</a:t>
            </a:r>
            <a:endParaRPr lang="en-US" sz="3600" dirty="0"/>
          </a:p>
        </p:txBody>
      </p:sp>
      <p:sp>
        <p:nvSpPr>
          <p:cNvPr id="18" name="Text 16"/>
          <p:cNvSpPr/>
          <p:nvPr/>
        </p:nvSpPr>
        <p:spPr>
          <a:xfrm>
            <a:off x="7178040" y="1435608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Certificado de participación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17"/>
          <p:cNvSpPr/>
          <p:nvPr/>
        </p:nvSpPr>
        <p:spPr>
          <a:xfrm>
            <a:off x="7178040" y="1874520"/>
            <a:ext cx="448056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Certificado oficial emitido por el CIAES — Escuela del Caribe que acredita la participación y aprobación del programa. Incluye nombre del participante, programa, carga horaria, firma del instructor y sello institucional.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583680" y="3337560"/>
            <a:ext cx="2560320" cy="256032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583680" y="3337560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Avalado · Institucional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320040" y="3840480"/>
            <a:ext cx="5669280" cy="2331720"/>
          </a:xfrm>
          <a:prstGeom prst="rect">
            <a:avLst/>
          </a:prstGeom>
          <a:solidFill>
            <a:srgbClr val="D8F0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320040" y="3840480"/>
            <a:ext cx="566928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320040" y="3950208"/>
            <a:ext cx="9144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</a:t>
            </a:r>
            <a:endParaRPr lang="en-US" sz="3600" dirty="0"/>
          </a:p>
        </p:txBody>
      </p:sp>
      <p:sp>
        <p:nvSpPr>
          <p:cNvPr id="25" name="Text 23"/>
          <p:cNvSpPr/>
          <p:nvPr/>
        </p:nvSpPr>
        <p:spPr>
          <a:xfrm>
            <a:off x="1234440" y="3950208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Herramientas y plantillas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 24"/>
          <p:cNvSpPr/>
          <p:nvPr/>
        </p:nvSpPr>
        <p:spPr>
          <a:xfrm>
            <a:off x="1234440" y="4389120"/>
            <a:ext cx="448056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En los programas de aplicación directa (SOPs, gestión de riesgos, CPTED, investigaciones), los participantes reciben plantillas, formatos y checklists listos para implementar en su organización.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640080" y="5852160"/>
            <a:ext cx="2560320" cy="256032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 sz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640080" y="5852160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SOPs · Gestión · CPTED · Forense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6263640" y="3840480"/>
            <a:ext cx="5669280" cy="2331720"/>
          </a:xfrm>
          <a:prstGeom prst="rect">
            <a:avLst/>
          </a:prstGeom>
          <a:solidFill>
            <a:srgbClr val="E0F5E8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Shape 28"/>
          <p:cNvSpPr/>
          <p:nvPr/>
        </p:nvSpPr>
        <p:spPr>
          <a:xfrm>
            <a:off x="6263640" y="3840480"/>
            <a:ext cx="566928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263640" y="3950208"/>
            <a:ext cx="91440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📊</a:t>
            </a:r>
            <a:endParaRPr lang="en-US" sz="3600" dirty="0"/>
          </a:p>
        </p:txBody>
      </p:sp>
      <p:sp>
        <p:nvSpPr>
          <p:cNvPr id="32" name="Text 30"/>
          <p:cNvSpPr/>
          <p:nvPr/>
        </p:nvSpPr>
        <p:spPr>
          <a:xfrm>
            <a:off x="7178040" y="3950208"/>
            <a:ext cx="44805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Plan de acción individual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 31"/>
          <p:cNvSpPr/>
          <p:nvPr/>
        </p:nvSpPr>
        <p:spPr>
          <a:xfrm>
            <a:off x="7178040" y="4389120"/>
            <a:ext cx="4480560" cy="1600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Al finalizar el programa, cada participante define un plan de acción personal con compromisos concretos de implementación en su puesto de trabajo — convirtiendo el aprendizaje en resultados medibles.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6583680" y="5852160"/>
            <a:ext cx="2560320" cy="256032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6583680" y="5852160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Acción · Resultados · Impacto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MERCADO OBJETIVO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¿A quién formamos?</a:t>
            </a:r>
            <a:endParaRPr lang="en-US" sz="2600" dirty="0"/>
          </a:p>
        </p:txBody>
      </p:sp>
      <p:sp>
        <p:nvSpPr>
          <p:cNvPr id="5" name="Text 3"/>
          <p:cNvSpPr/>
          <p:nvPr/>
        </p:nvSpPr>
        <p:spPr>
          <a:xfrm>
            <a:off x="365760" y="960509"/>
            <a:ext cx="11521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Organizaciones que reconocen el valor estratégico del capital humano capacitado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320040" y="1325880"/>
            <a:ext cx="2788920" cy="475488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320040" y="1325880"/>
            <a:ext cx="27889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Corporativo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320040" y="1801368"/>
            <a:ext cx="2788920" cy="404164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484632" y="2011680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758952" y="1920240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multinacionales y locales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hape 12"/>
          <p:cNvSpPr/>
          <p:nvPr/>
        </p:nvSpPr>
        <p:spPr>
          <a:xfrm>
            <a:off x="484632" y="2761488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58952" y="2670048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Instituciones financieras y bancarias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84632" y="3511296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58952" y="3419856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de retail y logística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hape 16"/>
          <p:cNvSpPr/>
          <p:nvPr/>
        </p:nvSpPr>
        <p:spPr>
          <a:xfrm>
            <a:off x="484632" y="4261104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58952" y="4169664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Grupos industriales y manufactureros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84632" y="5010912"/>
            <a:ext cx="164592" cy="164592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758952" y="4919472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de servicios y consultoras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hape 20"/>
          <p:cNvSpPr/>
          <p:nvPr/>
        </p:nvSpPr>
        <p:spPr>
          <a:xfrm>
            <a:off x="3264408" y="1325880"/>
            <a:ext cx="2788920" cy="475488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3264408" y="1325880"/>
            <a:ext cx="27889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Seguridad Privada</a:t>
            </a:r>
            <a:endParaRPr lang="en-US" sz="1300" dirty="0"/>
          </a:p>
        </p:txBody>
      </p:sp>
      <p:sp>
        <p:nvSpPr>
          <p:cNvPr id="24" name="Shape 22"/>
          <p:cNvSpPr/>
          <p:nvPr/>
        </p:nvSpPr>
        <p:spPr>
          <a:xfrm>
            <a:off x="3264408" y="1801368"/>
            <a:ext cx="2788920" cy="404164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3429000" y="2011680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3703320" y="1920240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Empresas de vigilancia y custodia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Shape 25"/>
          <p:cNvSpPr/>
          <p:nvPr/>
        </p:nvSpPr>
        <p:spPr>
          <a:xfrm>
            <a:off x="3429000" y="2761488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3703320" y="2670048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Compañías de transporte de valores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429000" y="3511296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3703320" y="3419856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Firmas de investigación corporativa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Shape 29"/>
          <p:cNvSpPr/>
          <p:nvPr/>
        </p:nvSpPr>
        <p:spPr>
          <a:xfrm>
            <a:off x="3429000" y="4261104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3703320" y="4169664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Proveedores de seguridad especializada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Shape 31"/>
          <p:cNvSpPr/>
          <p:nvPr/>
        </p:nvSpPr>
        <p:spPr>
          <a:xfrm>
            <a:off x="3429000" y="5010912"/>
            <a:ext cx="164592" cy="164592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3703320" y="4919472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Gerencias y departamentos de seguridad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Shape 33"/>
          <p:cNvSpPr/>
          <p:nvPr/>
        </p:nvSpPr>
        <p:spPr>
          <a:xfrm>
            <a:off x="6208776" y="1325880"/>
            <a:ext cx="2788920" cy="475488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6208776" y="1325880"/>
            <a:ext cx="27889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Sector Público</a:t>
            </a:r>
            <a:endParaRPr lang="en-US" sz="1300" dirty="0"/>
          </a:p>
        </p:txBody>
      </p:sp>
      <p:sp>
        <p:nvSpPr>
          <p:cNvPr id="37" name="Shape 35"/>
          <p:cNvSpPr/>
          <p:nvPr/>
        </p:nvSpPr>
        <p:spPr>
          <a:xfrm>
            <a:off x="6208776" y="1801368"/>
            <a:ext cx="2788920" cy="404164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6373368" y="2011680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6647688" y="1920240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Cuerpos de seguridad del Estado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Shape 38"/>
          <p:cNvSpPr/>
          <p:nvPr/>
        </p:nvSpPr>
        <p:spPr>
          <a:xfrm>
            <a:off x="6373368" y="2761488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9"/>
          <p:cNvSpPr/>
          <p:nvPr/>
        </p:nvSpPr>
        <p:spPr>
          <a:xfrm>
            <a:off x="6647688" y="2670048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Fuerzas armadas y policiales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Shape 40"/>
          <p:cNvSpPr/>
          <p:nvPr/>
        </p:nvSpPr>
        <p:spPr>
          <a:xfrm>
            <a:off x="6373368" y="3511296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6647688" y="3419856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Organismos de inteligencia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Shape 42"/>
          <p:cNvSpPr/>
          <p:nvPr/>
        </p:nvSpPr>
        <p:spPr>
          <a:xfrm>
            <a:off x="6373368" y="4261104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3"/>
          <p:cNvSpPr/>
          <p:nvPr/>
        </p:nvSpPr>
        <p:spPr>
          <a:xfrm>
            <a:off x="6647688" y="4169664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Gobiernos locales y nacionales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Shape 44"/>
          <p:cNvSpPr/>
          <p:nvPr/>
        </p:nvSpPr>
        <p:spPr>
          <a:xfrm>
            <a:off x="6373368" y="5010912"/>
            <a:ext cx="164592" cy="164592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7" name="Text 45"/>
          <p:cNvSpPr/>
          <p:nvPr/>
        </p:nvSpPr>
        <p:spPr>
          <a:xfrm>
            <a:off x="6647688" y="4919472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Instituciones de justicia y fiscalías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Shape 46"/>
          <p:cNvSpPr/>
          <p:nvPr/>
        </p:nvSpPr>
        <p:spPr>
          <a:xfrm>
            <a:off x="9153144" y="1325880"/>
            <a:ext cx="2788920" cy="475488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Text 47"/>
          <p:cNvSpPr/>
          <p:nvPr/>
        </p:nvSpPr>
        <p:spPr>
          <a:xfrm>
            <a:off x="9153144" y="1325880"/>
            <a:ext cx="278892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5000"/>
              </a:lnSpc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Personas y Profesionales</a:t>
            </a:r>
            <a:endParaRPr lang="en-US" sz="1300" dirty="0"/>
          </a:p>
        </p:txBody>
      </p:sp>
      <p:sp>
        <p:nvSpPr>
          <p:cNvPr id="50" name="Shape 48"/>
          <p:cNvSpPr/>
          <p:nvPr/>
        </p:nvSpPr>
        <p:spPr>
          <a:xfrm>
            <a:off x="9153144" y="1801368"/>
            <a:ext cx="2788920" cy="404164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1" name="Shape 49"/>
          <p:cNvSpPr/>
          <p:nvPr/>
        </p:nvSpPr>
        <p:spPr>
          <a:xfrm>
            <a:off x="9317736" y="2011680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2" name="Text 50"/>
          <p:cNvSpPr/>
          <p:nvPr/>
        </p:nvSpPr>
        <p:spPr>
          <a:xfrm>
            <a:off x="9592056" y="1920240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Gerentes y supervisores en transición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Shape 51"/>
          <p:cNvSpPr/>
          <p:nvPr/>
        </p:nvSpPr>
        <p:spPr>
          <a:xfrm>
            <a:off x="9317736" y="2761488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4" name="Text 52"/>
          <p:cNvSpPr/>
          <p:nvPr/>
        </p:nvSpPr>
        <p:spPr>
          <a:xfrm>
            <a:off x="9592056" y="2670048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Profesionales de seguridad independientes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Shape 53"/>
          <p:cNvSpPr/>
          <p:nvPr/>
        </p:nvSpPr>
        <p:spPr>
          <a:xfrm>
            <a:off x="9317736" y="3511296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6" name="Text 54"/>
          <p:cNvSpPr/>
          <p:nvPr/>
        </p:nvSpPr>
        <p:spPr>
          <a:xfrm>
            <a:off x="9592056" y="3419856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Consultores y asesores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7" name="Shape 55"/>
          <p:cNvSpPr/>
          <p:nvPr/>
        </p:nvSpPr>
        <p:spPr>
          <a:xfrm>
            <a:off x="9317736" y="4261104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8" name="Text 56"/>
          <p:cNvSpPr/>
          <p:nvPr/>
        </p:nvSpPr>
        <p:spPr>
          <a:xfrm>
            <a:off x="9592056" y="4169664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Emprendedores en el sector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Shape 57"/>
          <p:cNvSpPr/>
          <p:nvPr/>
        </p:nvSpPr>
        <p:spPr>
          <a:xfrm>
            <a:off x="9317736" y="5010912"/>
            <a:ext cx="164592" cy="164592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0" name="Text 58"/>
          <p:cNvSpPr/>
          <p:nvPr/>
        </p:nvSpPr>
        <p:spPr>
          <a:xfrm>
            <a:off x="9592056" y="4919472"/>
            <a:ext cx="2212848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Personal en búsqueda de certificación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Shape 59"/>
          <p:cNvSpPr/>
          <p:nvPr/>
        </p:nvSpPr>
        <p:spPr>
          <a:xfrm>
            <a:off x="320040" y="5961888"/>
            <a:ext cx="11521440" cy="457200"/>
          </a:xfrm>
          <a:prstGeom prst="rect">
            <a:avLst/>
          </a:prstGeom>
          <a:solidFill>
            <a:srgbClr val="FEF6DC"/>
          </a:solidFill>
          <a:ln/>
        </p:spPr>
        <p:txBody>
          <a:bodyPr/>
          <a:lstStyle/>
          <a:p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Shape 60"/>
          <p:cNvSpPr/>
          <p:nvPr/>
        </p:nvSpPr>
        <p:spPr>
          <a:xfrm>
            <a:off x="320040" y="5961888"/>
            <a:ext cx="109728" cy="4572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3" name="Text 61"/>
          <p:cNvSpPr/>
          <p:nvPr/>
        </p:nvSpPr>
        <p:spPr>
          <a:xfrm>
            <a:off x="502920" y="5980176"/>
            <a:ext cx="1115568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Si su organización necesita capacitar a su equipo — independientemente del sector o el tamaño — el CIAES tiene una solución a su medida</a:t>
            </a:r>
            <a:r>
              <a:rPr lang="en-US" sz="1100" dirty="0">
                <a:solidFill>
                  <a:srgbClr val="1118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PROPUESTA DE VALOR DIFERENCIAL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 qué elegir el CIAES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320040" y="1261872"/>
            <a:ext cx="5577840" cy="411480"/>
          </a:xfrm>
          <a:prstGeom prst="rect">
            <a:avLst/>
          </a:prstGeom>
          <a:solidFill>
            <a:srgbClr val="8B1A1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320040" y="1261872"/>
            <a:ext cx="55778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Formación tradicional</a:t>
            </a:r>
            <a:endParaRPr lang="en-US" sz="1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Shape 8"/>
          <p:cNvSpPr/>
          <p:nvPr/>
        </p:nvSpPr>
        <p:spPr>
          <a:xfrm>
            <a:off x="6035040" y="1261872"/>
            <a:ext cx="5833872" cy="41148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035040" y="1261872"/>
            <a:ext cx="583387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CIAES — Escuela del Caribe</a:t>
            </a:r>
            <a:endParaRPr lang="en-US" sz="1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20040" y="1783080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57200" y="1856232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Instructores académicos sin experiencia operativa real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035040" y="1783080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6172200" y="1856232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Instructores con trayectoria federal, policial, corporativa y de campo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20040" y="2587752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57200" y="2660904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Contenido genérico aplicable a todos por igual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hape 16"/>
          <p:cNvSpPr/>
          <p:nvPr/>
        </p:nvSpPr>
        <p:spPr>
          <a:xfrm>
            <a:off x="6035040" y="2587752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6172200" y="2660904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Contenido adaptado a la realidad, industria y desafíos del cliente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Shape 18"/>
          <p:cNvSpPr/>
          <p:nvPr/>
        </p:nvSpPr>
        <p:spPr>
          <a:xfrm>
            <a:off x="320040" y="3392424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57200" y="3465576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Enfoque teórico con evaluación única al final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Shape 20"/>
          <p:cNvSpPr/>
          <p:nvPr/>
        </p:nvSpPr>
        <p:spPr>
          <a:xfrm>
            <a:off x="6035040" y="3392424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6172200" y="3465576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Metodología activa, experiencial, con evaluación y retroalimentación continua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Shape 22"/>
          <p:cNvSpPr/>
          <p:nvPr/>
        </p:nvSpPr>
        <p:spPr>
          <a:xfrm>
            <a:off x="320040" y="4197096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57200" y="4270248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Certificado sin contenido diferenciador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035040" y="4197096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6172200" y="4270248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Certificación institucional del CIAES con respaldo de instructores especializados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Shape 26"/>
          <p:cNvSpPr/>
          <p:nvPr/>
        </p:nvSpPr>
        <p:spPr>
          <a:xfrm>
            <a:off x="320040" y="5001768"/>
            <a:ext cx="5577840" cy="749808"/>
          </a:xfrm>
          <a:prstGeom prst="rect">
            <a:avLst/>
          </a:prstGeom>
          <a:solidFill>
            <a:srgbClr val="FDF5F5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57200" y="5074920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Sin soporte post-formación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Shape 28"/>
          <p:cNvSpPr/>
          <p:nvPr/>
        </p:nvSpPr>
        <p:spPr>
          <a:xfrm>
            <a:off x="6035040" y="5001768"/>
            <a:ext cx="5833872" cy="7498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6172200" y="5074920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Plan de acción, herramientas de implementación y seguimiento disponible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Shape 30"/>
          <p:cNvSpPr/>
          <p:nvPr/>
        </p:nvSpPr>
        <p:spPr>
          <a:xfrm>
            <a:off x="320040" y="5806440"/>
            <a:ext cx="5577840" cy="749808"/>
          </a:xfrm>
          <a:prstGeom prst="rect">
            <a:avLst/>
          </a:prstGeom>
          <a:solidFill>
            <a:srgbClr val="FDF0F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457200" y="5879592"/>
            <a:ext cx="530352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8B1A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✗  Catálogo fijo sin posibilidad de personalización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Shape 32"/>
          <p:cNvSpPr/>
          <p:nvPr/>
        </p:nvSpPr>
        <p:spPr>
          <a:xfrm>
            <a:off x="6035040" y="5806440"/>
            <a:ext cx="5833872" cy="749808"/>
          </a:xfrm>
          <a:prstGeom prst="rect">
            <a:avLst/>
          </a:prstGeom>
          <a:solidFill>
            <a:srgbClr val="F0F4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6172200" y="5879592"/>
            <a:ext cx="5559552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200" b="1" dirty="0">
                <a:solidFill>
                  <a:srgbClr val="1118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✓  Catálogo base + capacidad de diseño personalizado ilimitado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20040" y="164592"/>
            <a:ext cx="109728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300" dirty="0">
                <a:solidFill>
                  <a:srgbClr val="C9A227"/>
                </a:solidFill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PROCESO DE SERVICIO</a:t>
            </a:r>
            <a:endParaRPr lang="en-US" sz="1200" dirty="0">
              <a:latin typeface="Abadi" panose="020B0604020104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320040" y="411480"/>
            <a:ext cx="11521440" cy="0"/>
          </a:xfrm>
          <a:prstGeom prst="line">
            <a:avLst/>
          </a:prstGeom>
          <a:noFill/>
          <a:ln w="19050">
            <a:solidFill>
              <a:srgbClr val="0C1E3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4" name="Text 2"/>
          <p:cNvSpPr/>
          <p:nvPr/>
        </p:nvSpPr>
        <p:spPr>
          <a:xfrm>
            <a:off x="320040" y="502920"/>
            <a:ext cx="1152144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0C1E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Cómo trabajamos con nuestros clientes</a:t>
            </a:r>
            <a:endParaRPr lang="en-US" sz="2600" dirty="0"/>
          </a:p>
        </p:txBody>
      </p:sp>
      <p:sp>
        <p:nvSpPr>
          <p:cNvPr id="5" name="Shape 3"/>
          <p:cNvSpPr/>
          <p:nvPr/>
        </p:nvSpPr>
        <p:spPr>
          <a:xfrm>
            <a:off x="0" y="6583680"/>
            <a:ext cx="12188952" cy="27432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320040" y="6601968"/>
            <a:ext cx="914400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 — Centro Internacional de Altos Estudios para la Seguridad  ·  Escuela del Caribe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11704320" y="6601968"/>
            <a:ext cx="365760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850" dirty="0"/>
          </a:p>
        </p:txBody>
      </p:sp>
      <p:sp>
        <p:nvSpPr>
          <p:cNvPr id="8" name="Shape 6"/>
          <p:cNvSpPr/>
          <p:nvPr/>
        </p:nvSpPr>
        <p:spPr>
          <a:xfrm>
            <a:off x="804672" y="3657600"/>
            <a:ext cx="10561320" cy="0"/>
          </a:xfrm>
          <a:prstGeom prst="line">
            <a:avLst/>
          </a:prstGeom>
          <a:noFill/>
          <a:ln w="19050">
            <a:solidFill>
              <a:srgbClr val="F4F6F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Shape 7"/>
          <p:cNvSpPr/>
          <p:nvPr/>
        </p:nvSpPr>
        <p:spPr>
          <a:xfrm>
            <a:off x="640080" y="3200400"/>
            <a:ext cx="1005840" cy="1005840"/>
          </a:xfrm>
          <a:prstGeom prst="ellipse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640080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210312" y="1371600"/>
            <a:ext cx="2423160" cy="1719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Diagnóstico de necesidades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20040" y="4370832"/>
            <a:ext cx="210312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320040" y="4370832"/>
            <a:ext cx="2103120" cy="54864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411480" y="4462272"/>
            <a:ext cx="192024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Conversación inicial para entender los objetivos, el perfil del grupo, el contexto organizacional y los resultados esperados. Sin compromisos — orientación sin costo.</a:t>
            </a:r>
            <a:endParaRPr 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2880360" y="3200400"/>
            <a:ext cx="1005840" cy="1005840"/>
          </a:xfrm>
          <a:prstGeom prst="ellipse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2880360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2450592" y="1371600"/>
            <a:ext cx="2423160" cy="1719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Propuesta personalizada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hape 16"/>
          <p:cNvSpPr/>
          <p:nvPr/>
        </p:nvSpPr>
        <p:spPr>
          <a:xfrm>
            <a:off x="2560320" y="4370832"/>
            <a:ext cx="210312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Shape 17"/>
          <p:cNvSpPr/>
          <p:nvPr/>
        </p:nvSpPr>
        <p:spPr>
          <a:xfrm>
            <a:off x="2560320" y="4370832"/>
            <a:ext cx="2103120" cy="54864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2651760" y="4462272"/>
            <a:ext cx="192024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Diseño del programa más adecuado: selección de módulos, instructor asignado, modalidad, duración, logística y presupuesto detallado. Todo por escrito y sin cargos ocultos.</a:t>
            </a:r>
            <a:endParaRPr 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5120640" y="3200400"/>
            <a:ext cx="1005840" cy="1005840"/>
          </a:xfrm>
          <a:prstGeom prst="ellipse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5120640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23" name="Text 21"/>
          <p:cNvSpPr/>
          <p:nvPr/>
        </p:nvSpPr>
        <p:spPr>
          <a:xfrm>
            <a:off x="4690872" y="1371600"/>
            <a:ext cx="2423160" cy="1719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Diseño instruccional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800600" y="4370832"/>
            <a:ext cx="210312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4800600" y="4370832"/>
            <a:ext cx="2103120" cy="54864"/>
          </a:xfrm>
          <a:prstGeom prst="rect">
            <a:avLst/>
          </a:prstGeom>
          <a:solidFill>
            <a:srgbClr val="1A3A6B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4892040" y="4462272"/>
            <a:ext cx="192024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Adaptación o creación del contenido con casos del sector, ejercicios del contexto del cliente y materiales de apoyo. El participante reconocerá sus propios desafíos en cada actividad.</a:t>
            </a:r>
            <a:endParaRPr 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7360920" y="3200400"/>
            <a:ext cx="1005840" cy="1005840"/>
          </a:xfrm>
          <a:prstGeom prst="ellipse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7360920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600" dirty="0"/>
          </a:p>
        </p:txBody>
      </p:sp>
      <p:sp>
        <p:nvSpPr>
          <p:cNvPr id="29" name="Text 27"/>
          <p:cNvSpPr/>
          <p:nvPr/>
        </p:nvSpPr>
        <p:spPr>
          <a:xfrm>
            <a:off x="6931152" y="1371600"/>
            <a:ext cx="2423160" cy="1719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Implementación del programa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Shape 28"/>
          <p:cNvSpPr/>
          <p:nvPr/>
        </p:nvSpPr>
        <p:spPr>
          <a:xfrm>
            <a:off x="7040880" y="4370832"/>
            <a:ext cx="210312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Shape 29"/>
          <p:cNvSpPr/>
          <p:nvPr/>
        </p:nvSpPr>
        <p:spPr>
          <a:xfrm>
            <a:off x="7040880" y="4370832"/>
            <a:ext cx="2103120" cy="54864"/>
          </a:xfrm>
          <a:prstGeom prst="rect">
            <a:avLst/>
          </a:prstGeom>
          <a:solidFill>
            <a:srgbClr val="1A5C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7132320" y="4462272"/>
            <a:ext cx="192024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Ejecución del programa en la modalidad acordada. Puntualidad, dinamismo y profesionalismo como estándares no negociables. Coordinación logística completa a cargo del CIAES.</a:t>
            </a:r>
            <a:endParaRPr 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9601200" y="3200400"/>
            <a:ext cx="1005840" cy="1005840"/>
          </a:xfrm>
          <a:prstGeom prst="ellipse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9601200" y="3200400"/>
            <a:ext cx="100584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600" dirty="0"/>
          </a:p>
        </p:txBody>
      </p:sp>
      <p:sp>
        <p:nvSpPr>
          <p:cNvPr id="35" name="Text 33"/>
          <p:cNvSpPr/>
          <p:nvPr/>
        </p:nvSpPr>
        <p:spPr>
          <a:xfrm>
            <a:off x="9171432" y="1371600"/>
            <a:ext cx="2423160" cy="17190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/>
        </p:spPr>
        <p:txBody>
          <a:bodyPr wrap="square" rtlCol="0" anchor="b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0C1E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Evaluación y entrega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Shape 34"/>
          <p:cNvSpPr/>
          <p:nvPr/>
        </p:nvSpPr>
        <p:spPr>
          <a:xfrm>
            <a:off x="9281160" y="4370832"/>
            <a:ext cx="2103120" cy="2121408"/>
          </a:xfrm>
          <a:prstGeom prst="rect">
            <a:avLst/>
          </a:prstGeom>
          <a:solidFill>
            <a:srgbClr val="F4F6F9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7" name="Shape 35"/>
          <p:cNvSpPr/>
          <p:nvPr/>
        </p:nvSpPr>
        <p:spPr>
          <a:xfrm>
            <a:off x="9281160" y="4370832"/>
            <a:ext cx="210312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6"/>
          <p:cNvSpPr/>
          <p:nvPr/>
        </p:nvSpPr>
        <p:spPr>
          <a:xfrm>
            <a:off x="9372600" y="4462272"/>
            <a:ext cx="192024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00" dirty="0">
                <a:solidFill>
                  <a:srgbClr val="4A55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  <a:ea typeface="Calibri" pitchFamily="34" charset="-122"/>
                <a:cs typeface="Calibri" pitchFamily="34" charset="-120"/>
              </a:rPr>
              <a:t>Evaluación del aprendizaje, entrega de certificados y materiales, presentación de resultados al cliente y plan de acción de cada participante. Cerramos el ciclo con evidencia.</a:t>
            </a:r>
            <a:endParaRPr lang="en-US" sz="1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C1E3C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8412480" y="-1097280"/>
            <a:ext cx="4754880" cy="4754880"/>
          </a:xfrm>
          <a:prstGeom prst="ellipse">
            <a:avLst/>
          </a:prstGeom>
          <a:solidFill>
            <a:srgbClr val="0A5C72"/>
          </a:solidFill>
          <a:ln w="12700">
            <a:solidFill>
              <a:srgbClr val="0A5C7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Shape 3"/>
          <p:cNvSpPr/>
          <p:nvPr/>
        </p:nvSpPr>
        <p:spPr>
          <a:xfrm>
            <a:off x="9875520" y="4389120"/>
            <a:ext cx="3200400" cy="3200400"/>
          </a:xfrm>
          <a:prstGeom prst="ellipse">
            <a:avLst/>
          </a:prstGeom>
          <a:solidFill>
            <a:srgbClr val="0A2840"/>
          </a:solidFill>
          <a:ln w="254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9144000" y="2926080"/>
            <a:ext cx="1828800" cy="182880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365760" y="347472"/>
            <a:ext cx="3657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8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CIAES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65760" y="804672"/>
            <a:ext cx="7772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Escuela del Caribe, C.A.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65760" y="1261872"/>
            <a:ext cx="8046720" cy="2560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Formando líderes.</a:t>
            </a:r>
            <a:endParaRPr lang="en-US" sz="40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Construyendo capacidades.</a:t>
            </a:r>
            <a:endParaRPr lang="en-US" sz="40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Protegiendo lo que más importa.</a:t>
            </a:r>
            <a:endParaRPr lang="en-US" sz="4000" dirty="0"/>
          </a:p>
        </p:txBody>
      </p:sp>
      <p:sp>
        <p:nvSpPr>
          <p:cNvPr id="10" name="Shape 8"/>
          <p:cNvSpPr/>
          <p:nvPr/>
        </p:nvSpPr>
        <p:spPr>
          <a:xfrm>
            <a:off x="365760" y="3931920"/>
            <a:ext cx="7315200" cy="0"/>
          </a:xfrm>
          <a:prstGeom prst="line">
            <a:avLst/>
          </a:prstGeom>
          <a:noFill/>
          <a:ln w="1905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365760" y="4096512"/>
            <a:ext cx="7772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F4F6F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Contáctenos hoy — el primer paso es una conversación.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365760" y="4709160"/>
            <a:ext cx="2514600" cy="173736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365760" y="4709160"/>
            <a:ext cx="251460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365760" y="4773168"/>
            <a:ext cx="2514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💬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457200" y="5321808"/>
            <a:ext cx="2331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Consulta sin costo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57200" y="5669280"/>
            <a:ext cx="233172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Hablemos sobre sus necesidades de capacitación. Sin compromiso y con orientación experta.</a:t>
            </a:r>
            <a:endParaRPr lang="en-US" sz="950" dirty="0"/>
          </a:p>
        </p:txBody>
      </p:sp>
      <p:sp>
        <p:nvSpPr>
          <p:cNvPr id="17" name="Shape 15"/>
          <p:cNvSpPr/>
          <p:nvPr/>
        </p:nvSpPr>
        <p:spPr>
          <a:xfrm>
            <a:off x="3035808" y="4709160"/>
            <a:ext cx="2514600" cy="173736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3035808" y="4709160"/>
            <a:ext cx="251460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3035808" y="4773168"/>
            <a:ext cx="2514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📋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3127248" y="5321808"/>
            <a:ext cx="2331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Solicite una propuesta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3127248" y="5669280"/>
            <a:ext cx="233172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 diseñamos un programa a la medida con presupuesto detallado y sin sorpresas.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5705856" y="4709160"/>
            <a:ext cx="2514600" cy="1737360"/>
          </a:xfrm>
          <a:prstGeom prst="rect">
            <a:avLst/>
          </a:prstGeom>
          <a:solidFill>
            <a:srgbClr val="0A5C7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Shape 21"/>
          <p:cNvSpPr/>
          <p:nvPr/>
        </p:nvSpPr>
        <p:spPr>
          <a:xfrm>
            <a:off x="5705856" y="4709160"/>
            <a:ext cx="2514600" cy="54864"/>
          </a:xfrm>
          <a:prstGeom prst="rect">
            <a:avLst/>
          </a:prstGeom>
          <a:solidFill>
            <a:srgbClr val="C9A227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5705856" y="4773168"/>
            <a:ext cx="2514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🚀</a:t>
            </a:r>
            <a:endParaRPr lang="en-US" sz="2400" dirty="0"/>
          </a:p>
        </p:txBody>
      </p:sp>
      <p:sp>
        <p:nvSpPr>
          <p:cNvPr id="25" name="Text 23"/>
          <p:cNvSpPr/>
          <p:nvPr/>
        </p:nvSpPr>
        <p:spPr>
          <a:xfrm>
            <a:off x="5797296" y="5321808"/>
            <a:ext cx="2331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Arranque inmediato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5797296" y="5669280"/>
            <a:ext cx="233172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Podemos iniciar un programa en cuestión de días una vez acordadas las condiciones.</a:t>
            </a:r>
            <a:endParaRPr lang="en-US" sz="950" dirty="0"/>
          </a:p>
        </p:txBody>
      </p:sp>
      <p:sp>
        <p:nvSpPr>
          <p:cNvPr id="27" name="Text 25"/>
          <p:cNvSpPr/>
          <p:nvPr/>
        </p:nvSpPr>
        <p:spPr>
          <a:xfrm>
            <a:off x="365760" y="6656832"/>
            <a:ext cx="11430000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Centro Internacional de Altos Estudios para la Seguridad  ·  Escuela del Caribe, C.A.</a:t>
            </a:r>
            <a:endParaRPr lang="en-US" sz="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2306</Words>
  <Application>Microsoft Office PowerPoint</Application>
  <PresentationFormat>Panorámica</PresentationFormat>
  <Paragraphs>295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Abadi</vt:lpstr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Pedro Barrueco Perez</cp:lastModifiedBy>
  <cp:revision>2</cp:revision>
  <dcterms:created xsi:type="dcterms:W3CDTF">2026-08-13T00:12:42Z</dcterms:created>
  <dcterms:modified xsi:type="dcterms:W3CDTF">2026-08-13T00:42:29Z</dcterms:modified>
</cp:coreProperties>
</file>