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0820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029200" cy="6858000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3" name="Shape 1"/>
          <p:cNvSpPr/>
          <p:nvPr/>
        </p:nvSpPr>
        <p:spPr>
          <a:xfrm>
            <a:off x="5029200" y="0"/>
            <a:ext cx="73152" cy="685800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-1097280" y="-1097280"/>
            <a:ext cx="3657600" cy="3657600"/>
          </a:xfrm>
          <a:prstGeom prst="ellipse">
            <a:avLst/>
          </a:prstGeom>
          <a:solidFill>
            <a:srgbClr val="2C5282"/>
          </a:solidFill>
          <a:ln w="12700">
            <a:solidFill>
              <a:srgbClr val="2C528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1280160"/>
            <a:ext cx="42976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GESTIÓN DE RIESGOS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411480" y="1600200"/>
            <a:ext cx="438912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</a:t>
            </a:r>
            <a:endParaRPr lang="en-US" sz="38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Riesgos</a:t>
            </a:r>
            <a:endParaRPr lang="en-US" sz="38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Empresarial</a:t>
            </a:r>
            <a:endParaRPr lang="en-US" sz="3800" dirty="0"/>
          </a:p>
        </p:txBody>
      </p:sp>
      <p:sp>
        <p:nvSpPr>
          <p:cNvPr id="7" name="Shape 5"/>
          <p:cNvSpPr/>
          <p:nvPr/>
        </p:nvSpPr>
        <p:spPr>
          <a:xfrm>
            <a:off x="411480" y="3913632"/>
            <a:ext cx="3657600" cy="0"/>
          </a:xfrm>
          <a:prstGeom prst="line">
            <a:avLst/>
          </a:prstGeom>
          <a:noFill/>
          <a:ln w="19050">
            <a:solidFill>
              <a:srgbClr val="2B7F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11480" y="4069080"/>
            <a:ext cx="4389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Marco metodológico ISO 31000:2018</a:t>
            </a:r>
            <a:endParaRPr lang="en-US" sz="1200" b="1" dirty="0"/>
          </a:p>
        </p:txBody>
      </p:sp>
      <p:sp>
        <p:nvSpPr>
          <p:cNvPr id="9" name="Text 7"/>
          <p:cNvSpPr/>
          <p:nvPr/>
        </p:nvSpPr>
        <p:spPr>
          <a:xfrm>
            <a:off x="411480" y="4591455"/>
            <a:ext cx="4389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7A9EC0"/>
                </a:solidFill>
                <a:ea typeface="Calibri" pitchFamily="34" charset="-122"/>
                <a:cs typeface="Calibri" pitchFamily="34" charset="-120"/>
              </a:rPr>
              <a:t>Análisis multidimensional</a:t>
            </a:r>
            <a:endParaRPr lang="en-US" sz="12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7A9EC0"/>
                </a:solidFill>
                <a:ea typeface="Calibri" pitchFamily="34" charset="-122"/>
                <a:cs typeface="Calibri" pitchFamily="34" charset="-120"/>
              </a:rPr>
              <a:t>Inteligencia aplicada · Decisiones informadas</a:t>
            </a:r>
            <a:endParaRPr lang="en-US" sz="1200" b="1" dirty="0"/>
          </a:p>
        </p:txBody>
      </p:sp>
      <p:sp>
        <p:nvSpPr>
          <p:cNvPr id="10" name="Text 8"/>
          <p:cNvSpPr/>
          <p:nvPr/>
        </p:nvSpPr>
        <p:spPr>
          <a:xfrm>
            <a:off x="411480" y="6309360"/>
            <a:ext cx="43891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4A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CONFIDENCIAL — USO EXCLUSIVO DEL CLIENTE</a:t>
            </a:r>
            <a:endParaRPr lang="en-US" sz="1200" b="1" dirty="0"/>
          </a:p>
        </p:txBody>
      </p:sp>
      <p:sp>
        <p:nvSpPr>
          <p:cNvPr id="11" name="Shape 9"/>
          <p:cNvSpPr/>
          <p:nvPr/>
        </p:nvSpPr>
        <p:spPr>
          <a:xfrm>
            <a:off x="5394960" y="457200"/>
            <a:ext cx="1097280" cy="86868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720840" y="45720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8046720" y="45720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9372600" y="45720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10698480" y="457200"/>
            <a:ext cx="1097280" cy="86868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5394960" y="150876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6720840" y="150876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8046720" y="150876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9372600" y="150876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10698480" y="150876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5394960" y="256032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6720840" y="256032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8046720" y="256032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9372600" y="256032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10698480" y="256032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5394960" y="361188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6720840" y="361188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8046720" y="361188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9372600" y="361188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10698480" y="361188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5394960" y="466344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6720840" y="466344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8046720" y="466344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9372600" y="466344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10698480" y="466344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5394960" y="5715000"/>
            <a:ext cx="1097280" cy="86868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6720840" y="571500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8046720" y="571500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9372600" y="5715000"/>
            <a:ext cx="1097280" cy="86868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0" name="Shape 38"/>
          <p:cNvSpPr/>
          <p:nvPr/>
        </p:nvSpPr>
        <p:spPr>
          <a:xfrm>
            <a:off x="10698480" y="5715000"/>
            <a:ext cx="1097280" cy="86868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5440680" y="1600200"/>
            <a:ext cx="6385560" cy="2971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PROTEJA LO QUE MÁS IMPORTA</a:t>
            </a:r>
            <a:endParaRPr lang="en-US" sz="6000" dirty="0">
              <a:solidFill>
                <a:schemeClr val="accent2">
                  <a:lumMod val="75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2" name="Text 40"/>
          <p:cNvSpPr/>
          <p:nvPr/>
        </p:nvSpPr>
        <p:spPr>
          <a:xfrm>
            <a:off x="5486400" y="4911301"/>
            <a:ext cx="63093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b="1" kern="0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Identifique · Analice · Decida</a:t>
            </a:r>
            <a:endParaRPr 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292608"/>
            <a:ext cx="36576" cy="201168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FUNDAMENTO METODOLÓGICO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411480" y="530352"/>
            <a:ext cx="11365992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594360"/>
            <a:ext cx="10058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¿Qué es una Evaluación de Riesgos?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411480" y="1234440"/>
            <a:ext cx="1136599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Según ISO 31000:2018, el riesgo es "el efecto de la incertidumbre sobre los objetivos". La evaluación de riesgo es el proceso estructurado que permite conocer, medir y priorizar esa incertidumbre — antes de que se convierta en pérdida.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11480" y="1901952"/>
            <a:ext cx="3657600" cy="416052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b="1">
              <a:latin typeface="Abadi" panose="020B0604020104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11480" y="1901952"/>
            <a:ext cx="365760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783080" y="2011680"/>
            <a:ext cx="914400" cy="914400"/>
          </a:xfrm>
          <a:prstGeom prst="ellipse">
            <a:avLst/>
          </a:prstGeom>
          <a:solidFill>
            <a:srgbClr val="EBF2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1783080" y="201168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594360" y="3063240"/>
            <a:ext cx="3291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Identificación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Riesgo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868680" y="3794760"/>
            <a:ext cx="274320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94360" y="3913632"/>
            <a:ext cx="3291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0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Mapeo sistemático de eventos, amenazas y vulnerabilidades internas y externas que pueden afectar los objetivos estratégicos u operativos de la organización.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4050792" y="3383280"/>
            <a:ext cx="274320" cy="201168"/>
          </a:xfrm>
          <a:prstGeom prst="rightArrow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325112" y="1901952"/>
            <a:ext cx="3657600" cy="416052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b="1"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325112" y="1901952"/>
            <a:ext cx="365760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5696712" y="2011680"/>
            <a:ext cx="914400" cy="914400"/>
          </a:xfrm>
          <a:prstGeom prst="ellipse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5696712" y="201168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507992" y="3063240"/>
            <a:ext cx="3291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Análisis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Riesgo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4782312" y="3794760"/>
            <a:ext cx="274320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507992" y="3913632"/>
            <a:ext cx="3291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0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Determinación de la probabilidad de ocurrencia e impacto potencial de cada riesgo, usando métodos cualitativos, cuantitativos o mixtos.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7964424" y="3383280"/>
            <a:ext cx="274320" cy="201168"/>
          </a:xfrm>
          <a:prstGeom prst="rightArrow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8238744" y="1901952"/>
            <a:ext cx="3657600" cy="416052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b="1"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8238744" y="1901952"/>
            <a:ext cx="365760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9610344" y="2011680"/>
            <a:ext cx="914400" cy="914400"/>
          </a:xfrm>
          <a:prstGeom prst="ellipse">
            <a:avLst/>
          </a:prstGeom>
          <a:solidFill>
            <a:srgbClr val="EBF2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9610344" y="201168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8421624" y="3063240"/>
            <a:ext cx="3291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Valoración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Riesgo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8695944" y="3794760"/>
            <a:ext cx="274320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421624" y="3913632"/>
            <a:ext cx="3291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0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Comparación de resultados del análisis contra los criterios aceptados por la organización, para priorizar qué riesgos requieren acción inmediata.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411480" y="6199632"/>
            <a:ext cx="1136599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resultado es un insumo directo para la toma de decisiones y el diseño de planes de tratamiento de riesgos.</a:t>
            </a:r>
            <a:endParaRPr lang="en-US" sz="900" dirty="0"/>
          </a:p>
        </p:txBody>
      </p:sp>
      <p:sp>
        <p:nvSpPr>
          <p:cNvPr id="31" name="Shape 29"/>
          <p:cNvSpPr/>
          <p:nvPr/>
        </p:nvSpPr>
        <p:spPr>
          <a:xfrm>
            <a:off x="0" y="6565392"/>
            <a:ext cx="12188952" cy="29260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411480" y="6583680"/>
            <a:ext cx="8229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RIESGOS  ·  ISO 31000:2018</a:t>
            </a:r>
            <a:endParaRPr lang="en-US" sz="850" dirty="0"/>
          </a:p>
        </p:txBody>
      </p:sp>
      <p:sp>
        <p:nvSpPr>
          <p:cNvPr id="33" name="Text 31"/>
          <p:cNvSpPr/>
          <p:nvPr/>
        </p:nvSpPr>
        <p:spPr>
          <a:xfrm>
            <a:off x="11612880" y="6583680"/>
            <a:ext cx="4572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292608"/>
            <a:ext cx="36576" cy="201168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PROPUESTA DE VALOR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411480" y="530352"/>
            <a:ext cx="11365992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594360"/>
            <a:ext cx="10058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¿Por qué elegirnos?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11480" y="1417320"/>
            <a:ext cx="3657600" cy="205740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11480" y="1417320"/>
            <a:ext cx="3657600" cy="45720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48640" y="1947672"/>
            <a:ext cx="3383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Especialistas Certificados ISO 31000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48640" y="2377440"/>
            <a:ext cx="33832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Practicantes con formación internacional en gestión de riesgos, auditados bajo estándares globales.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25112" y="1417320"/>
            <a:ext cx="3657600" cy="205740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4325112" y="1417320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462272" y="1554480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4462272" y="1947672"/>
            <a:ext cx="3383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Seguridad de la Información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4462272" y="2377440"/>
            <a:ext cx="33832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Expertos en ciberseguridad, privacidad de datos y continuidad digital integrados al equipo de análisis.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238744" y="1417320"/>
            <a:ext cx="3657600" cy="205740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8238744" y="1417320"/>
            <a:ext cx="3657600" cy="45720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8375904" y="1554480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8375904" y="1947672"/>
            <a:ext cx="3383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Capacidades OSINT de Primer Nivel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8375904" y="2377440"/>
            <a:ext cx="33832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Inteligencia de fuentes abiertas aplicada: actores, entornos, reputación y patrones de comportamiento.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411480" y="3685032"/>
            <a:ext cx="3657600" cy="205740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11480" y="3685032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548640" y="3822192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548640" y="4215384"/>
            <a:ext cx="3383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Bases de Información Propias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548640" y="4645152"/>
            <a:ext cx="33832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Repositorios especializados que enriquecen el análisis con datos contextuales, sectoriales y geopolíticos.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4325112" y="3685032"/>
            <a:ext cx="3657600" cy="205740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4325112" y="3685032"/>
            <a:ext cx="3657600" cy="45720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4462272" y="3822192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4462272" y="4215384"/>
            <a:ext cx="3383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Multidimensional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4462272" y="4645152"/>
            <a:ext cx="33832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Evaluamos riesgos desde múltiples perspectivas: técnica, humana, financiera, regulatoria y estratégica.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8238744" y="3685032"/>
            <a:ext cx="3657600" cy="205740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8238744" y="3685032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8375904" y="3822192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800" dirty="0"/>
          </a:p>
        </p:txBody>
      </p:sp>
      <p:sp>
        <p:nvSpPr>
          <p:cNvPr id="34" name="Text 32"/>
          <p:cNvSpPr/>
          <p:nvPr/>
        </p:nvSpPr>
        <p:spPr>
          <a:xfrm>
            <a:off x="8375904" y="4215384"/>
            <a:ext cx="3383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Soluciones 100% a la Medida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8375904" y="4645152"/>
            <a:ext cx="33832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Cada evaluación se diseña según el contexto, industria, apetito de riesgo y objetivos del cliente.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0" y="6565392"/>
            <a:ext cx="12188952" cy="29260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411480" y="6583680"/>
            <a:ext cx="8229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RIESGOS  ·  ISO 31000:2018</a:t>
            </a:r>
            <a:endParaRPr lang="en-US" sz="850" dirty="0"/>
          </a:p>
        </p:txBody>
      </p:sp>
      <p:sp>
        <p:nvSpPr>
          <p:cNvPr id="38" name="Text 36"/>
          <p:cNvSpPr/>
          <p:nvPr/>
        </p:nvSpPr>
        <p:spPr>
          <a:xfrm>
            <a:off x="11612880" y="6583680"/>
            <a:ext cx="4572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292608"/>
            <a:ext cx="36576" cy="201168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PORTAFOLIO DE SERVICIOS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411480" y="530352"/>
            <a:ext cx="11365992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594360"/>
            <a:ext cx="10058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Tipos de Evaluación de Riesgos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411480" y="1207008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Diseñados para cubrir cada dimensión crítica de riesgo que enfrenta una organización moderna.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411480" y="1508760"/>
            <a:ext cx="685800" cy="841248"/>
          </a:xfrm>
          <a:prstGeom prst="rect">
            <a:avLst/>
          </a:prstGeom>
          <a:solidFill>
            <a:srgbClr val="1B3A6B"/>
          </a:solidFill>
          <a:ln w="63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11480" y="1508760"/>
            <a:ext cx="68580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43000" y="1508760"/>
            <a:ext cx="10634472" cy="841248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1261872" y="1563624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Riesgos Operativos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1261872" y="1874520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Vulnerabilidades en procesos, personas, sistemas y controles internos que pueden interrumpir la continuidad del negocio.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7772400" y="1691640"/>
            <a:ext cx="3840480" cy="47548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845552" y="1691640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B7FD4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Continuidad · Eficiencia · Control Interno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411480" y="2478024"/>
            <a:ext cx="685800" cy="84124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411480" y="2478024"/>
            <a:ext cx="68580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1143000" y="2478024"/>
            <a:ext cx="10634472" cy="841248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1261872" y="2532888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Riesgos Informáticos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261872" y="2843784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Exposición cibernética: activos digitales, infraestructura crítica, amenazas externas e internas, y postura de seguridad.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7772400" y="2660904"/>
            <a:ext cx="3840480" cy="47548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sz="1200" b="1">
              <a:latin typeface="Abadi" panose="020B0604020104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845552" y="2660904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B7FD4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Ciberseguridad · Datos · Infraestructura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411480" y="3447288"/>
            <a:ext cx="685800" cy="841248"/>
          </a:xfrm>
          <a:prstGeom prst="rect">
            <a:avLst/>
          </a:prstGeom>
          <a:solidFill>
            <a:srgbClr val="1B3A6B"/>
          </a:solidFill>
          <a:ln w="63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411480" y="3447288"/>
            <a:ext cx="68580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1143000" y="3447288"/>
            <a:ext cx="10634472" cy="841248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1261872" y="3502152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Cadena de Suministro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1261872" y="3813048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Vulnerabilidades en proveedores, logística y terceros que puedan comprometer la operación o generar dependencias críticas.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7772400" y="3630168"/>
            <a:ext cx="3840480" cy="47548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sz="1400" b="1">
              <a:latin typeface="Abadi" panose="020B0604020104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7845552" y="3630168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B7FD4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Proveedores · Logística · Terceros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11480" y="4416552"/>
            <a:ext cx="685800" cy="84124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11480" y="4416552"/>
            <a:ext cx="68580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1143000" y="4416552"/>
            <a:ext cx="10634472" cy="841248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1261872" y="4471416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Riesgos Estratégicos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261872" y="4782312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Amenazas que pueden afectar la posición competitiva, la viabilidad del modelo de negocio o el cumplimiento de la visión.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7772400" y="4599432"/>
            <a:ext cx="3840480" cy="47548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7845552" y="4599432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B7FD4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Competitividad · Modelo de Negocio · Visión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411480" y="5385816"/>
            <a:ext cx="685800" cy="841248"/>
          </a:xfrm>
          <a:prstGeom prst="rect">
            <a:avLst/>
          </a:prstGeom>
          <a:solidFill>
            <a:srgbClr val="1B3A6B"/>
          </a:solidFill>
          <a:ln w="63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411480" y="5385816"/>
            <a:ext cx="68580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1143000" y="5385816"/>
            <a:ext cx="10634472" cy="841248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1261872" y="544068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Riesgos Reputacionales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1261872" y="5751576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Factores que pueden dañar la imagen pública, la confianza de stakeholders y la percepción de marca en medios y mercados.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40" name="Shape 38"/>
          <p:cNvSpPr/>
          <p:nvPr/>
        </p:nvSpPr>
        <p:spPr>
          <a:xfrm>
            <a:off x="7772400" y="5568696"/>
            <a:ext cx="3840480" cy="475488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sz="1200" b="1">
              <a:latin typeface="Abadi" panose="020B0604020104020204" pitchFamily="34" charset="0"/>
            </a:endParaRPr>
          </a:p>
        </p:txBody>
      </p:sp>
      <p:sp>
        <p:nvSpPr>
          <p:cNvPr id="41" name="Text 39"/>
          <p:cNvSpPr/>
          <p:nvPr/>
        </p:nvSpPr>
        <p:spPr>
          <a:xfrm>
            <a:off x="7845552" y="5568696"/>
            <a:ext cx="37033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Imagen · Stakeholders · Medios</a:t>
            </a:r>
            <a:endParaRPr lang="en-US" sz="1400" dirty="0"/>
          </a:p>
        </p:txBody>
      </p:sp>
      <p:sp>
        <p:nvSpPr>
          <p:cNvPr id="42" name="Shape 40"/>
          <p:cNvSpPr/>
          <p:nvPr/>
        </p:nvSpPr>
        <p:spPr>
          <a:xfrm>
            <a:off x="0" y="6565392"/>
            <a:ext cx="12188952" cy="29260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411480" y="6583680"/>
            <a:ext cx="8229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RIESGOS  ·  ISO 31000:2018</a:t>
            </a:r>
            <a:endParaRPr lang="en-US" sz="850" dirty="0"/>
          </a:p>
        </p:txBody>
      </p:sp>
      <p:sp>
        <p:nvSpPr>
          <p:cNvPr id="44" name="Text 42"/>
          <p:cNvSpPr/>
          <p:nvPr/>
        </p:nvSpPr>
        <p:spPr>
          <a:xfrm>
            <a:off x="11612880" y="6583680"/>
            <a:ext cx="4572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292608"/>
            <a:ext cx="36576" cy="201168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PORTAFOLIO DE SERVICIOS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411480" y="530352"/>
            <a:ext cx="11365992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594360"/>
            <a:ext cx="10058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Tipos de Evaluación de Riesgos (cont.)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11480" y="1417320"/>
            <a:ext cx="5623560" cy="2176272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11480" y="1417320"/>
            <a:ext cx="562356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411480" y="1472184"/>
            <a:ext cx="658368" cy="65836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11480" y="1472184"/>
            <a:ext cx="658368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1161288" y="1554480"/>
            <a:ext cx="4709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Riesgos de Talento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548640" y="2194560"/>
            <a:ext cx="5321808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548640" y="2286000"/>
            <a:ext cx="5321808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Pérdida de personal clave, dependencia de conocimiento crítico, conflictos laborales o dificultades de retención de talento.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48640" y="3172968"/>
            <a:ext cx="5321808" cy="27432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48640" y="3172968"/>
            <a:ext cx="53218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50" dirty="0">
                <a:solidFill>
                  <a:srgbClr val="2B7F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Capital Humano · Retención · Conocimiento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336792" y="1417320"/>
            <a:ext cx="5623560" cy="2176272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6336792" y="1417320"/>
            <a:ext cx="562356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6336792" y="1472184"/>
            <a:ext cx="658368" cy="65836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6336792" y="1472184"/>
            <a:ext cx="658368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7086600" y="1554480"/>
            <a:ext cx="4709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Riesgos Geopolíticos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6473952" y="2194560"/>
            <a:ext cx="5321808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473952" y="2286000"/>
            <a:ext cx="5321808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Inestabilidad política internacional y regional: conflictos, sanciones, relaciones comerciales y su impacto en la operación.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6473952" y="3172968"/>
            <a:ext cx="5321808" cy="27432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6473952" y="3172968"/>
            <a:ext cx="53218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50" dirty="0">
                <a:solidFill>
                  <a:srgbClr val="2B7F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Geopolítica · Mercados · Estabilidad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11480" y="3794760"/>
            <a:ext cx="5623560" cy="2176272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411480" y="3794760"/>
            <a:ext cx="562356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411480" y="3849624"/>
            <a:ext cx="658368" cy="65836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411480" y="3849624"/>
            <a:ext cx="658368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1161288" y="3931920"/>
            <a:ext cx="4709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Cambio Regulatorio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4572000"/>
            <a:ext cx="5321808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548640" y="4663440"/>
            <a:ext cx="5321808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Impacto de cambios normativos, legislación sectorial y exigencias de cumplimiento que generen exposición legal o financiera.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548640" y="5550408"/>
            <a:ext cx="5321808" cy="27432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548640" y="5550408"/>
            <a:ext cx="53218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50" dirty="0">
                <a:solidFill>
                  <a:srgbClr val="2B7F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Compliance · Legislación · Normativa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6336792" y="3794760"/>
            <a:ext cx="5623560" cy="2176272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6336792" y="3794760"/>
            <a:ext cx="5623560" cy="54864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6336792" y="3849624"/>
            <a:ext cx="658368" cy="65836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6336792" y="3849624"/>
            <a:ext cx="658368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500" dirty="0"/>
          </a:p>
        </p:txBody>
      </p:sp>
      <p:sp>
        <p:nvSpPr>
          <p:cNvPr id="37" name="Text 35"/>
          <p:cNvSpPr/>
          <p:nvPr/>
        </p:nvSpPr>
        <p:spPr>
          <a:xfrm>
            <a:off x="7086600" y="3931920"/>
            <a:ext cx="4709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Patrón de Vida</a:t>
            </a:r>
            <a:endParaRPr lang="en-US" sz="1300" dirty="0"/>
          </a:p>
        </p:txBody>
      </p:sp>
      <p:sp>
        <p:nvSpPr>
          <p:cNvPr id="38" name="Shape 36"/>
          <p:cNvSpPr/>
          <p:nvPr/>
        </p:nvSpPr>
        <p:spPr>
          <a:xfrm>
            <a:off x="6473952" y="4572000"/>
            <a:ext cx="5321808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6473952" y="4663440"/>
            <a:ext cx="5321808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Consistencia entre estilo de vida, activos y comportamiento de personas clave versus sus fuentes declaradas de ingreso — aplicado en due diligence e investigaciones.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40" name="Shape 38"/>
          <p:cNvSpPr/>
          <p:nvPr/>
        </p:nvSpPr>
        <p:spPr>
          <a:xfrm>
            <a:off x="6473952" y="5550408"/>
            <a:ext cx="5321808" cy="27432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6473952" y="5550408"/>
            <a:ext cx="53218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50" dirty="0">
                <a:solidFill>
                  <a:srgbClr val="2B7F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Due Diligence · Integridad · Investigación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2" name="Shape 40"/>
          <p:cNvSpPr/>
          <p:nvPr/>
        </p:nvSpPr>
        <p:spPr>
          <a:xfrm>
            <a:off x="0" y="6565392"/>
            <a:ext cx="12188952" cy="29260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411480" y="6583680"/>
            <a:ext cx="8229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RIESGOS  ·  ISO 31000:2018</a:t>
            </a:r>
            <a:endParaRPr lang="en-US" sz="850" dirty="0"/>
          </a:p>
        </p:txBody>
      </p:sp>
      <p:sp>
        <p:nvSpPr>
          <p:cNvPr id="44" name="Text 42"/>
          <p:cNvSpPr/>
          <p:nvPr/>
        </p:nvSpPr>
        <p:spPr>
          <a:xfrm>
            <a:off x="11612880" y="6583680"/>
            <a:ext cx="4572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292608"/>
            <a:ext cx="36576" cy="201168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METODOLOGÍA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411480" y="530352"/>
            <a:ext cx="11365992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594360"/>
            <a:ext cx="10058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Nuestro Proceso de Evaluación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0" y="2560320"/>
            <a:ext cx="12188952" cy="1920240"/>
          </a:xfrm>
          <a:prstGeom prst="rect">
            <a:avLst/>
          </a:prstGeom>
          <a:solidFill>
            <a:srgbClr val="EBF2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005840" y="3520440"/>
            <a:ext cx="10195560" cy="0"/>
          </a:xfrm>
          <a:prstGeom prst="line">
            <a:avLst/>
          </a:prstGeom>
          <a:noFill/>
          <a:ln w="190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11480" y="1444752"/>
            <a:ext cx="2057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Kick-off y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Contextualización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hape 7"/>
          <p:cNvSpPr/>
          <p:nvPr/>
        </p:nvSpPr>
        <p:spPr>
          <a:xfrm>
            <a:off x="1161288" y="2395728"/>
            <a:ext cx="548640" cy="384048"/>
          </a:xfrm>
          <a:prstGeom prst="ellipse">
            <a:avLst/>
          </a:prstGeom>
          <a:solidFill>
            <a:srgbClr val="E2E8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1051560" y="3200400"/>
            <a:ext cx="804672" cy="80467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051560" y="3200400"/>
            <a:ext cx="804672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11480" y="4645152"/>
            <a:ext cx="20574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Objetivos del cliente, industria, apetito de riesgo y alcance del trabajo.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2651760" y="1444752"/>
            <a:ext cx="2057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Recolección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de Información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Shape 12"/>
          <p:cNvSpPr/>
          <p:nvPr/>
        </p:nvSpPr>
        <p:spPr>
          <a:xfrm>
            <a:off x="3401568" y="2395728"/>
            <a:ext cx="548640" cy="384048"/>
          </a:xfrm>
          <a:prstGeom prst="ellipse">
            <a:avLst/>
          </a:prstGeom>
          <a:solidFill>
            <a:srgbClr val="E2E8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3291840" y="3200400"/>
            <a:ext cx="804672" cy="80467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3291840" y="3200400"/>
            <a:ext cx="804672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2651760" y="4645152"/>
            <a:ext cx="20574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Entrevistas, análisis documental, OSINT y bases de datos especializadas.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4892040" y="1444752"/>
            <a:ext cx="2057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Análisis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Multidimensional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41848" y="2395728"/>
            <a:ext cx="548640" cy="384048"/>
          </a:xfrm>
          <a:prstGeom prst="ellipse">
            <a:avLst/>
          </a:prstGeom>
          <a:solidFill>
            <a:srgbClr val="E2E8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5532120" y="3200400"/>
            <a:ext cx="804672" cy="804672"/>
          </a:xfrm>
          <a:prstGeom prst="ellipse">
            <a:avLst/>
          </a:prstGeom>
          <a:solidFill>
            <a:srgbClr val="1B3A6B"/>
          </a:solidFill>
          <a:ln w="190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5532120" y="3200400"/>
            <a:ext cx="804672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4892040" y="4645152"/>
            <a:ext cx="20574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Evaluación cuantitativa y cualitativa de probabilidad e impacto.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7132320" y="1444752"/>
            <a:ext cx="2057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Valoración y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Priorización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Shape 22"/>
          <p:cNvSpPr/>
          <p:nvPr/>
        </p:nvSpPr>
        <p:spPr>
          <a:xfrm>
            <a:off x="7882128" y="2395728"/>
            <a:ext cx="548640" cy="384048"/>
          </a:xfrm>
          <a:prstGeom prst="ellipse">
            <a:avLst/>
          </a:prstGeom>
          <a:solidFill>
            <a:srgbClr val="E2E8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7772400" y="3200400"/>
            <a:ext cx="804672" cy="80467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7772400" y="3200400"/>
            <a:ext cx="804672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132320" y="4645152"/>
            <a:ext cx="20574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Clasificación de riesgos según criticidad y criterios del cliente.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9372600" y="1444752"/>
            <a:ext cx="2057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Entrega y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Consulta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Shape 27"/>
          <p:cNvSpPr/>
          <p:nvPr/>
        </p:nvSpPr>
        <p:spPr>
          <a:xfrm>
            <a:off x="10122408" y="2395728"/>
            <a:ext cx="548640" cy="384048"/>
          </a:xfrm>
          <a:prstGeom prst="ellipse">
            <a:avLst/>
          </a:prstGeom>
          <a:solidFill>
            <a:srgbClr val="E2E8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10012680" y="3200400"/>
            <a:ext cx="804672" cy="80467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10012680" y="3200400"/>
            <a:ext cx="804672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9372600" y="4645152"/>
            <a:ext cx="20574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Reporte ejecutivo + técnico con hallazgos, mapa y recomendaciones.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411480" y="6172200"/>
            <a:ext cx="1136599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Proceso iterativo — se ajusta en tiempo real según el contexto y los hallazgos intermedios.</a:t>
            </a:r>
            <a:endParaRPr lang="en-US" sz="900" dirty="0"/>
          </a:p>
        </p:txBody>
      </p:sp>
      <p:sp>
        <p:nvSpPr>
          <p:cNvPr id="34" name="Shape 32"/>
          <p:cNvSpPr/>
          <p:nvPr/>
        </p:nvSpPr>
        <p:spPr>
          <a:xfrm>
            <a:off x="0" y="6565392"/>
            <a:ext cx="12188952" cy="29260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411480" y="6583680"/>
            <a:ext cx="8229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RIESGOS  ·  ISO 31000:2018</a:t>
            </a:r>
            <a:endParaRPr lang="en-US" sz="850" dirty="0"/>
          </a:p>
        </p:txBody>
      </p:sp>
      <p:sp>
        <p:nvSpPr>
          <p:cNvPr id="36" name="Text 34"/>
          <p:cNvSpPr/>
          <p:nvPr/>
        </p:nvSpPr>
        <p:spPr>
          <a:xfrm>
            <a:off x="11612880" y="6583680"/>
            <a:ext cx="4572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292608"/>
            <a:ext cx="36576" cy="201168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ENTREGABLES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411480" y="530352"/>
            <a:ext cx="11365992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11480" y="594360"/>
            <a:ext cx="10058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¿Qué recibe su organización?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11480" y="1389888"/>
            <a:ext cx="3657600" cy="214884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11480" y="1389888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457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48640" y="189280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Reporte Ejecutivo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48640" y="2276856"/>
            <a:ext cx="33832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548640" y="2359152"/>
            <a:ext cx="33832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28000"/>
              </a:lnSpc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Síntesis estratégica para C-Suite: hallazgos críticos, mapa de riesgos y recomendaciones de alto nivel en formato visual.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325112" y="1389888"/>
            <a:ext cx="3657600" cy="2148840"/>
          </a:xfrm>
          <a:prstGeom prst="rect">
            <a:avLst/>
          </a:prstGeom>
          <a:solidFill>
            <a:srgbClr val="EBF2FB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4325112" y="1389888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462272" y="1517904"/>
            <a:ext cx="457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4462272" y="189280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Reporte Técnico Detallado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462272" y="2276856"/>
            <a:ext cx="33832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4462272" y="2359152"/>
            <a:ext cx="33832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28000"/>
              </a:lnSpc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en profundidad por categoría: metodología, métricas, niveles de probabilidad e impacto, controles y brechas.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8238744" y="1389888"/>
            <a:ext cx="3657600" cy="214884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8238744" y="1389888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8375904" y="1517904"/>
            <a:ext cx="457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8375904" y="189280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Mapa de Riesgos Priorizado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8375904" y="2276856"/>
            <a:ext cx="33832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8375904" y="2359152"/>
            <a:ext cx="33832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28000"/>
              </a:lnSpc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Visualización matricial de todos los riesgos evaluados, clasificados por criticidad — insumo directo para decisiones.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11480" y="3721608"/>
            <a:ext cx="3657600" cy="214884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411480" y="3721608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548640" y="3849624"/>
            <a:ext cx="457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548640" y="422452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Plan de Acción Recomendado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548640" y="4608576"/>
            <a:ext cx="33832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548640" y="4690872"/>
            <a:ext cx="33832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28000"/>
              </a:lnSpc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Hoja de ruta con medidas de mitigación, responsables sugeridos, plazos y recursos estimados por riesgo.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4325112" y="3721608"/>
            <a:ext cx="3657600" cy="214884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4325112" y="3721608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4462272" y="3849624"/>
            <a:ext cx="457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4462272" y="422452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Sesión de Presentación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4462272" y="4608576"/>
            <a:ext cx="33832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4462272" y="4690872"/>
            <a:ext cx="33832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28000"/>
              </a:lnSpc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Presentación ante el equipo directivo con espacio para preguntas, alineación de criterios y definición de próximos pasos.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8238744" y="3721608"/>
            <a:ext cx="3657600" cy="2148840"/>
          </a:xfrm>
          <a:prstGeom prst="rect">
            <a:avLst/>
          </a:prstGeom>
          <a:solidFill>
            <a:srgbClr val="F8FAFC"/>
          </a:solidFill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8238744" y="3721608"/>
            <a:ext cx="3657600" cy="4572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8375904" y="3849624"/>
            <a:ext cx="457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800" dirty="0"/>
          </a:p>
        </p:txBody>
      </p:sp>
      <p:sp>
        <p:nvSpPr>
          <p:cNvPr id="39" name="Text 37"/>
          <p:cNvSpPr/>
          <p:nvPr/>
        </p:nvSpPr>
        <p:spPr>
          <a:xfrm>
            <a:off x="8375904" y="422452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400" b="1" dirty="0">
                <a:solidFill>
                  <a:srgbClr val="1B3A6B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Soporte Post-Entrega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40" name="Shape 38"/>
          <p:cNvSpPr/>
          <p:nvPr/>
        </p:nvSpPr>
        <p:spPr>
          <a:xfrm>
            <a:off x="8375904" y="4608576"/>
            <a:ext cx="33832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8375904" y="4690872"/>
            <a:ext cx="33832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28000"/>
              </a:lnSpc>
              <a:buNone/>
            </a:pPr>
            <a:r>
              <a:rPr lang="en-US" sz="1400" b="1" dirty="0">
                <a:solidFill>
                  <a:srgbClr val="6B72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Acompañamiento para la implementación de recomendaciones y monitoreo de riesgos críticos identificados.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42" name="Shape 40"/>
          <p:cNvSpPr/>
          <p:nvPr/>
        </p:nvSpPr>
        <p:spPr>
          <a:xfrm>
            <a:off x="0" y="6565392"/>
            <a:ext cx="12188952" cy="292608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411480" y="6583680"/>
            <a:ext cx="82296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A0B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RIESGOS  ·  ISO 31000:2018</a:t>
            </a:r>
            <a:endParaRPr lang="en-US" sz="850" dirty="0"/>
          </a:p>
        </p:txBody>
      </p:sp>
      <p:sp>
        <p:nvSpPr>
          <p:cNvPr id="44" name="Text 42"/>
          <p:cNvSpPr/>
          <p:nvPr/>
        </p:nvSpPr>
        <p:spPr>
          <a:xfrm>
            <a:off x="11612880" y="6583680"/>
            <a:ext cx="45720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B3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32320" y="0"/>
            <a:ext cx="5056632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7059168" y="0"/>
            <a:ext cx="73152" cy="6858000"/>
          </a:xfrm>
          <a:prstGeom prst="rect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02920" y="1188720"/>
            <a:ext cx="6217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kern="0" spc="300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PRÓXIMO PASO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502920" y="1508760"/>
            <a:ext cx="62179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Conozca su</a:t>
            </a:r>
            <a:endParaRPr lang="en-US" sz="38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exposición.</a:t>
            </a:r>
            <a:endParaRPr lang="en-US" sz="38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Decida con</a:t>
            </a:r>
            <a:endParaRPr lang="en-US" sz="38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certeza.</a:t>
            </a:r>
            <a:endParaRPr lang="en-US" sz="3800" dirty="0"/>
          </a:p>
        </p:txBody>
      </p:sp>
      <p:sp>
        <p:nvSpPr>
          <p:cNvPr id="6" name="Shape 4"/>
          <p:cNvSpPr/>
          <p:nvPr/>
        </p:nvSpPr>
        <p:spPr>
          <a:xfrm>
            <a:off x="502920" y="4343400"/>
            <a:ext cx="5486400" cy="0"/>
          </a:xfrm>
          <a:prstGeom prst="line">
            <a:avLst/>
          </a:prstGeom>
          <a:noFill/>
          <a:ln w="12700">
            <a:solidFill>
              <a:srgbClr val="2B7F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02920" y="4462272"/>
            <a:ext cx="621792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40000"/>
              </a:lnSpc>
              <a:buNone/>
            </a:pPr>
            <a:r>
              <a:rPr lang="en-US" sz="1400" b="1" dirty="0">
                <a:solidFill>
                  <a:srgbClr val="A0B4CF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 un entorno donde la incertidumbre es la única constante, las organizaciones que evalúan sus riesgos antes de que se materialicen son las que lideran, sobreviven y crecen.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502920" y="6400800"/>
            <a:ext cx="62179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kern="0" spc="100" dirty="0">
                <a:solidFill>
                  <a:srgbClr val="3A5A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CONFIDENCIAL — TODOS LOS DERECHOS RESERVADOS</a:t>
            </a:r>
            <a:endParaRPr lang="en-US" sz="750" dirty="0"/>
          </a:p>
        </p:txBody>
      </p:sp>
      <p:sp>
        <p:nvSpPr>
          <p:cNvPr id="9" name="Text 7"/>
          <p:cNvSpPr/>
          <p:nvPr/>
        </p:nvSpPr>
        <p:spPr>
          <a:xfrm>
            <a:off x="7315200" y="1463040"/>
            <a:ext cx="4572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Solicite una reunión de diagnóstico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315200" y="1993392"/>
            <a:ext cx="4572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7F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 costo</a:t>
            </a:r>
            <a:endParaRPr lang="en-US" sz="2200" dirty="0"/>
          </a:p>
        </p:txBody>
      </p:sp>
      <p:sp>
        <p:nvSpPr>
          <p:cNvPr id="11" name="Shape 9"/>
          <p:cNvSpPr/>
          <p:nvPr/>
        </p:nvSpPr>
        <p:spPr>
          <a:xfrm>
            <a:off x="7315200" y="2487168"/>
            <a:ext cx="438912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7315200" y="2606040"/>
            <a:ext cx="45262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40000"/>
              </a:lnSpc>
              <a:buNone/>
            </a:pPr>
            <a:r>
              <a:rPr lang="en-US" sz="1400" dirty="0">
                <a:solidFill>
                  <a:srgbClr val="6B72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Analizamos su contexto y le presentamos el alcance de evaluación recomendado — sin compromiso.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Shape 11"/>
          <p:cNvSpPr/>
          <p:nvPr/>
        </p:nvSpPr>
        <p:spPr>
          <a:xfrm>
            <a:off x="7315200" y="3538728"/>
            <a:ext cx="256032" cy="256032"/>
          </a:xfrm>
          <a:prstGeom prst="ellipse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7662672" y="3493008"/>
            <a:ext cx="4206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Reunión de 60 minutos con nuestros especialistas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7315200" y="4197096"/>
            <a:ext cx="256032" cy="256032"/>
          </a:xfrm>
          <a:prstGeom prst="ellipse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662672" y="4151376"/>
            <a:ext cx="4206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Diagnóstico inicial de su perfil de riesgo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7315200" y="4855464"/>
            <a:ext cx="256032" cy="256032"/>
          </a:xfrm>
          <a:prstGeom prst="ellipse">
            <a:avLst/>
          </a:prstGeom>
          <a:solidFill>
            <a:srgbClr val="2B7F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7662672" y="4809744"/>
            <a:ext cx="4206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Propuesta a la medida de su organización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7315200" y="5577840"/>
            <a:ext cx="4526280" cy="594360"/>
          </a:xfrm>
          <a:prstGeom prst="rect">
            <a:avLst/>
          </a:prstGeom>
          <a:solidFill>
            <a:srgbClr val="1B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7315200" y="5577840"/>
            <a:ext cx="45262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FFFFFF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Conversemos hoy →</a:t>
            </a:r>
            <a:endParaRPr lang="en-US" sz="1400" dirty="0"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987</Words>
  <Application>Microsoft Office PowerPoint</Application>
  <PresentationFormat>Widescreen</PresentationFormat>
  <Paragraphs>164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Abadi</vt:lpstr>
      <vt:lpstr>ADLaM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Barrueco, Pedro</cp:lastModifiedBy>
  <cp:revision>5</cp:revision>
  <dcterms:created xsi:type="dcterms:W3CDTF">2026-07-29T18:01:03Z</dcterms:created>
  <dcterms:modified xsi:type="dcterms:W3CDTF">2026-08-05T22:00:41Z</dcterms:modified>
</cp:coreProperties>
</file>