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78" d="100"/>
          <a:sy n="78" d="100"/>
        </p:scale>
        <p:origin x="8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4617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1E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3474720"/>
            <a:ext cx="9144000" cy="1668780"/>
          </a:xfrm>
          <a:prstGeom prst="rect">
            <a:avLst/>
          </a:prstGeom>
          <a:solidFill>
            <a:srgbClr val="060F1A"/>
          </a:solidFill>
          <a:ln w="12700">
            <a:solidFill>
              <a:srgbClr val="060F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5303520" y="-1097280"/>
            <a:ext cx="5029200" cy="5029200"/>
          </a:xfrm>
          <a:prstGeom prst="ellipse">
            <a:avLst/>
          </a:prstGeom>
          <a:solidFill>
            <a:srgbClr val="122035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943600" y="-457200"/>
            <a:ext cx="3657600" cy="3657600"/>
          </a:xfrm>
          <a:prstGeom prst="ellipse">
            <a:avLst/>
          </a:prstGeom>
          <a:solidFill>
            <a:srgbClr val="0D1826"/>
          </a:solidFill>
          <a:ln w="6350">
            <a:solidFill>
              <a:srgbClr val="1A305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475488" y="577447"/>
            <a:ext cx="2720866" cy="45719"/>
          </a:xfrm>
          <a:prstGeom prst="rect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7406640" y="1417320"/>
            <a:ext cx="731520" cy="457200"/>
          </a:xfrm>
          <a:prstGeom prst="ellipse">
            <a:avLst/>
          </a:prstGeom>
          <a:solidFill>
            <a:srgbClr val="122035"/>
          </a:solidFill>
          <a:ln w="1905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7607808" y="1536192"/>
            <a:ext cx="237744" cy="237744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365760" y="229976"/>
            <a:ext cx="45720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kern="0" spc="3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PRODUCTO DE INTELIGENCIA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475488" y="613983"/>
            <a:ext cx="5943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Inteligencia</a:t>
            </a:r>
            <a:endParaRPr lang="en-US" sz="5200" dirty="0"/>
          </a:p>
        </p:txBody>
      </p:sp>
      <p:sp>
        <p:nvSpPr>
          <p:cNvPr id="10" name="Text 8"/>
          <p:cNvSpPr/>
          <p:nvPr/>
        </p:nvSpPr>
        <p:spPr>
          <a:xfrm>
            <a:off x="475488" y="1442243"/>
            <a:ext cx="5943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2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Estratégica</a:t>
            </a:r>
            <a:endParaRPr lang="en-US" sz="5200" dirty="0"/>
          </a:p>
        </p:txBody>
      </p:sp>
      <p:sp>
        <p:nvSpPr>
          <p:cNvPr id="11" name="Text 9"/>
          <p:cNvSpPr/>
          <p:nvPr/>
        </p:nvSpPr>
        <p:spPr>
          <a:xfrm>
            <a:off x="502920" y="2514600"/>
            <a:ext cx="5029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60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Reducir la incertidumbre.</a:t>
            </a:r>
            <a:endParaRPr lang="en-US" sz="16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60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Potenciar la decisión.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502920" y="44805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kern="0" spc="4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Análisis · Inteligencia · Decisión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02920" y="4828032"/>
            <a:ext cx="8229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9A9A9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Confidencial — Solo para uso autorizado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9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840480" cy="5143500"/>
          </a:xfrm>
          <a:prstGeom prst="rect">
            <a:avLst/>
          </a:prstGeom>
          <a:solidFill>
            <a:srgbClr val="0B1E35"/>
          </a:solidFill>
          <a:ln w="12700">
            <a:solidFill>
              <a:srgbClr val="0B1E3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365760" y="2926080"/>
            <a:ext cx="3108960" cy="3108960"/>
          </a:xfrm>
          <a:prstGeom prst="ellipse">
            <a:avLst/>
          </a:prstGeom>
          <a:solidFill>
            <a:srgbClr val="122035"/>
          </a:solidFill>
          <a:ln w="635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457200"/>
            <a:ext cx="320040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¿Qué es la</a:t>
            </a:r>
            <a:endParaRPr lang="en-US" sz="3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Inteligencia</a:t>
            </a:r>
            <a:endParaRPr lang="en-US" sz="3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3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Estratégica?</a:t>
            </a:r>
            <a:endParaRPr lang="en-US" sz="3000" dirty="0"/>
          </a:p>
        </p:txBody>
      </p:sp>
      <p:sp>
        <p:nvSpPr>
          <p:cNvPr id="5" name="Shape 3"/>
          <p:cNvSpPr/>
          <p:nvPr/>
        </p:nvSpPr>
        <p:spPr>
          <a:xfrm>
            <a:off x="320040" y="2514600"/>
            <a:ext cx="1280160" cy="45720"/>
          </a:xfrm>
          <a:prstGeom prst="rect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2651760"/>
            <a:ext cx="32004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30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Una disciplina al servicio</a:t>
            </a:r>
            <a:endParaRPr lang="en-US" sz="13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30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 quienes toman</a:t>
            </a:r>
            <a:endParaRPr lang="en-US" sz="13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30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las decisiones.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114800" y="182880"/>
            <a:ext cx="7315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0" dirty="0">
                <a:solidFill>
                  <a:srgbClr val="C9A84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"</a:t>
            </a:r>
            <a:endParaRPr lang="en-US" sz="9000" dirty="0"/>
          </a:p>
        </p:txBody>
      </p:sp>
      <p:sp>
        <p:nvSpPr>
          <p:cNvPr id="8" name="Text 6"/>
          <p:cNvSpPr/>
          <p:nvPr/>
        </p:nvSpPr>
        <p:spPr>
          <a:xfrm>
            <a:off x="4051119" y="662940"/>
            <a:ext cx="475488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55000"/>
              </a:lnSpc>
              <a:buNone/>
            </a:pPr>
            <a:r>
              <a:rPr lang="en-US" sz="1200" i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La inteligencia no busca responder todas las preguntas.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pPr marL="0" indent="0">
              <a:lnSpc>
                <a:spcPct val="155000"/>
              </a:lnSpc>
              <a:buNone/>
            </a:pPr>
            <a:r>
              <a:rPr lang="en-US" sz="1200" i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Su propósito esencial es reducir la incertidumbre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pPr marL="0" indent="0">
              <a:lnSpc>
                <a:spcPct val="155000"/>
              </a:lnSpc>
              <a:buNone/>
            </a:pPr>
            <a:r>
              <a:rPr lang="en-US" sz="1200" i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y proveer a quienes toman decisiones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  <a:p>
            <a:pPr marL="0" indent="0">
              <a:lnSpc>
                <a:spcPct val="155000"/>
              </a:lnSpc>
              <a:buNone/>
            </a:pPr>
            <a:r>
              <a:rPr lang="en-US" sz="1200" i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de productos objetivos, verificables y accionables.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023360" y="2468880"/>
            <a:ext cx="1463040" cy="2377440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023360" y="2601468"/>
            <a:ext cx="1463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◉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4064181" y="2994660"/>
            <a:ext cx="1463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E35"/>
                </a:solidFill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Objetividad</a:t>
            </a:r>
            <a:endParaRPr lang="en-US" sz="1100" dirty="0">
              <a:latin typeface="Abadi" panose="020B0604020104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124271" y="3515868"/>
            <a:ext cx="131673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dirty="0">
                <a:solidFill>
                  <a:srgbClr val="3A3A3A"/>
                </a:solidFill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El análisis no se inclina por las esperanzas del cliente. La conclusión sigue a la evidencia, no al deseo.</a:t>
            </a:r>
            <a:endParaRPr lang="en-US" sz="1100" dirty="0"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5623560" y="2468880"/>
            <a:ext cx="1463040" cy="2377440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651319" y="2601468"/>
            <a:ext cx="1463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◎</a:t>
            </a:r>
            <a:endParaRPr lang="en-US" sz="2600" dirty="0"/>
          </a:p>
        </p:txBody>
      </p:sp>
      <p:sp>
        <p:nvSpPr>
          <p:cNvPr id="15" name="Text 13"/>
          <p:cNvSpPr/>
          <p:nvPr/>
        </p:nvSpPr>
        <p:spPr>
          <a:xfrm>
            <a:off x="5678261" y="2994660"/>
            <a:ext cx="1463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E35"/>
                </a:solidFill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Accionabilidad</a:t>
            </a:r>
            <a:endParaRPr lang="en-US" sz="1100" dirty="0">
              <a:latin typeface="Abadi" panose="020B0604020104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5724471" y="3515868"/>
            <a:ext cx="131673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dirty="0">
                <a:solidFill>
                  <a:srgbClr val="3A3A3A"/>
                </a:solidFill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Cada producto está diseñado para ser utilizado. No se entrega información — se entrega inteligencia.</a:t>
            </a:r>
            <a:endParaRPr lang="en-US" sz="1100" dirty="0">
              <a:latin typeface="Abadi" panose="020B0604020104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7223760" y="2468880"/>
            <a:ext cx="1463040" cy="2377440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7196001" y="2565219"/>
            <a:ext cx="1463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○</a:t>
            </a:r>
            <a:endParaRPr lang="en-US" sz="2600" dirty="0"/>
          </a:p>
        </p:txBody>
      </p:sp>
      <p:sp>
        <p:nvSpPr>
          <p:cNvPr id="19" name="Text 17"/>
          <p:cNvSpPr/>
          <p:nvPr/>
        </p:nvSpPr>
        <p:spPr>
          <a:xfrm>
            <a:off x="7277643" y="2994660"/>
            <a:ext cx="14630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B1E35"/>
                </a:solidFill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Oportunidad</a:t>
            </a:r>
            <a:endParaRPr lang="en-US" sz="1100" dirty="0">
              <a:latin typeface="Abadi" panose="020B0604020104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324671" y="3515868"/>
            <a:ext cx="1316736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1100" dirty="0">
                <a:solidFill>
                  <a:srgbClr val="3A3A3A"/>
                </a:solidFill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El valor de la inteligencia depende del momento. Llegamos antes de que el evento ocurra.</a:t>
            </a:r>
            <a:endParaRPr lang="en-US" sz="1100" dirty="0"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B1E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858000" y="2286000"/>
            <a:ext cx="4572000" cy="4572000"/>
          </a:xfrm>
          <a:prstGeom prst="ellipse">
            <a:avLst/>
          </a:prstGeom>
          <a:solidFill>
            <a:srgbClr val="122035"/>
          </a:solidFill>
          <a:ln w="12700">
            <a:solidFill>
              <a:srgbClr val="12203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457200" y="256032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3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PORTAFOLIO DE PRODUCTOS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457200" y="548640"/>
            <a:ext cx="8229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Los 4 Briefings de</a:t>
            </a:r>
            <a:endParaRPr lang="en-US" sz="32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Inteligencia Estratégica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256032" y="1719072"/>
            <a:ext cx="2029968" cy="3200400"/>
          </a:xfrm>
          <a:prstGeom prst="roundRect">
            <a:avLst>
              <a:gd name="adj" fmla="val 2703"/>
            </a:avLst>
          </a:prstGeom>
          <a:solidFill>
            <a:srgbClr val="152B48"/>
          </a:solidFill>
          <a:ln w="15240">
            <a:solidFill>
              <a:srgbClr val="C9A84C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256032" y="1828800"/>
            <a:ext cx="202996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347472" y="2221992"/>
            <a:ext cx="184708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Briefing Nacional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365760" y="2743200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365760" y="2743200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Político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365760" y="3099816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65760" y="309981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Económico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365760" y="3456432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65760" y="3456432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Social</a:t>
            </a:r>
            <a:endParaRPr lang="en-US" sz="900" dirty="0"/>
          </a:p>
        </p:txBody>
      </p:sp>
      <p:sp>
        <p:nvSpPr>
          <p:cNvPr id="14" name="Shape 12"/>
          <p:cNvSpPr/>
          <p:nvPr/>
        </p:nvSpPr>
        <p:spPr>
          <a:xfrm>
            <a:off x="365760" y="3813048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365760" y="3813048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Seguridad Interna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365760" y="4169664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365760" y="4169664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Seguridad Nacional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2432304" y="1719072"/>
            <a:ext cx="2029968" cy="3200400"/>
          </a:xfrm>
          <a:prstGeom prst="roundRect">
            <a:avLst>
              <a:gd name="adj" fmla="val 2703"/>
            </a:avLst>
          </a:prstGeom>
          <a:solidFill>
            <a:srgbClr val="152B48"/>
          </a:solidFill>
          <a:ln w="15240">
            <a:solidFill>
              <a:srgbClr val="1A7A8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2432304" y="1828800"/>
            <a:ext cx="202996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A7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2800" dirty="0"/>
          </a:p>
        </p:txBody>
      </p:sp>
      <p:sp>
        <p:nvSpPr>
          <p:cNvPr id="20" name="Text 18"/>
          <p:cNvSpPr/>
          <p:nvPr/>
        </p:nvSpPr>
        <p:spPr>
          <a:xfrm>
            <a:off x="2523744" y="2221992"/>
            <a:ext cx="184708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Briefing Internacional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2542032" y="2743200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2542032" y="2743200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Geopolítica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>
            <a:off x="2542032" y="3099816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2542032" y="309981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Económico Global</a:t>
            </a:r>
            <a:endParaRPr lang="en-US" sz="900" dirty="0"/>
          </a:p>
        </p:txBody>
      </p:sp>
      <p:sp>
        <p:nvSpPr>
          <p:cNvPr id="25" name="Shape 23"/>
          <p:cNvSpPr/>
          <p:nvPr/>
        </p:nvSpPr>
        <p:spPr>
          <a:xfrm>
            <a:off x="2542032" y="3456432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2542032" y="3456432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Seguridad Internacional</a:t>
            </a:r>
            <a:endParaRPr lang="en-US" sz="900" dirty="0"/>
          </a:p>
        </p:txBody>
      </p:sp>
      <p:sp>
        <p:nvSpPr>
          <p:cNvPr id="27" name="Shape 25"/>
          <p:cNvSpPr/>
          <p:nvPr/>
        </p:nvSpPr>
        <p:spPr>
          <a:xfrm>
            <a:off x="2542032" y="3813048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2542032" y="3813048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Vectores de Influencia</a:t>
            </a:r>
            <a:endParaRPr lang="en-US" sz="900" dirty="0"/>
          </a:p>
        </p:txBody>
      </p:sp>
      <p:sp>
        <p:nvSpPr>
          <p:cNvPr id="29" name="Shape 27"/>
          <p:cNvSpPr/>
          <p:nvPr/>
        </p:nvSpPr>
        <p:spPr>
          <a:xfrm>
            <a:off x="4608576" y="1719072"/>
            <a:ext cx="2029968" cy="3200400"/>
          </a:xfrm>
          <a:prstGeom prst="roundRect">
            <a:avLst>
              <a:gd name="adj" fmla="val 2703"/>
            </a:avLst>
          </a:prstGeom>
          <a:solidFill>
            <a:srgbClr val="152B48"/>
          </a:solidFill>
          <a:ln w="15240">
            <a:solidFill>
              <a:srgbClr val="7B3F9E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4608576" y="1828800"/>
            <a:ext cx="202996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7B3F9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2800" dirty="0"/>
          </a:p>
        </p:txBody>
      </p:sp>
      <p:sp>
        <p:nvSpPr>
          <p:cNvPr id="31" name="Text 29"/>
          <p:cNvSpPr/>
          <p:nvPr/>
        </p:nvSpPr>
        <p:spPr>
          <a:xfrm>
            <a:off x="4700016" y="2221992"/>
            <a:ext cx="184708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Briefing Dirigido</a:t>
            </a:r>
            <a:endParaRPr lang="en-US" sz="1300" dirty="0"/>
          </a:p>
        </p:txBody>
      </p:sp>
      <p:sp>
        <p:nvSpPr>
          <p:cNvPr id="32" name="Shape 30"/>
          <p:cNvSpPr/>
          <p:nvPr/>
        </p:nvSpPr>
        <p:spPr>
          <a:xfrm>
            <a:off x="4718304" y="2743200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7B3F9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4718304" y="2743200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Objetivo específico</a:t>
            </a:r>
            <a:endParaRPr lang="en-US" sz="900" dirty="0"/>
          </a:p>
        </p:txBody>
      </p:sp>
      <p:sp>
        <p:nvSpPr>
          <p:cNvPr id="34" name="Shape 32"/>
          <p:cNvSpPr/>
          <p:nvPr/>
        </p:nvSpPr>
        <p:spPr>
          <a:xfrm>
            <a:off x="4718304" y="3099816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7B3F9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4718304" y="309981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Actor / Entidad</a:t>
            </a:r>
            <a:endParaRPr lang="en-US" sz="900" dirty="0"/>
          </a:p>
        </p:txBody>
      </p:sp>
      <p:sp>
        <p:nvSpPr>
          <p:cNvPr id="36" name="Shape 34"/>
          <p:cNvSpPr/>
          <p:nvPr/>
        </p:nvSpPr>
        <p:spPr>
          <a:xfrm>
            <a:off x="4718304" y="3456432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7B3F9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4718304" y="3456432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Situación particular</a:t>
            </a:r>
            <a:endParaRPr lang="en-US" sz="900" dirty="0"/>
          </a:p>
        </p:txBody>
      </p:sp>
      <p:sp>
        <p:nvSpPr>
          <p:cNvPr id="38" name="Shape 36"/>
          <p:cNvSpPr/>
          <p:nvPr/>
        </p:nvSpPr>
        <p:spPr>
          <a:xfrm>
            <a:off x="4718304" y="3813048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7B3F9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4718304" y="3813048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Threat Assessment</a:t>
            </a:r>
            <a:endParaRPr lang="en-US" sz="900" dirty="0"/>
          </a:p>
        </p:txBody>
      </p:sp>
      <p:sp>
        <p:nvSpPr>
          <p:cNvPr id="40" name="Shape 38"/>
          <p:cNvSpPr/>
          <p:nvPr/>
        </p:nvSpPr>
        <p:spPr>
          <a:xfrm>
            <a:off x="6784848" y="1719072"/>
            <a:ext cx="2029968" cy="3200400"/>
          </a:xfrm>
          <a:prstGeom prst="roundRect">
            <a:avLst>
              <a:gd name="adj" fmla="val 2703"/>
            </a:avLst>
          </a:prstGeom>
          <a:solidFill>
            <a:srgbClr val="152B48"/>
          </a:solidFill>
          <a:ln w="15240">
            <a:solidFill>
              <a:srgbClr val="C00000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6784848" y="1828800"/>
            <a:ext cx="202996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C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2800" dirty="0"/>
          </a:p>
        </p:txBody>
      </p:sp>
      <p:sp>
        <p:nvSpPr>
          <p:cNvPr id="42" name="Text 40"/>
          <p:cNvSpPr/>
          <p:nvPr/>
        </p:nvSpPr>
        <p:spPr>
          <a:xfrm>
            <a:off x="6876288" y="2221992"/>
            <a:ext cx="184708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Briefing Huella Digital</a:t>
            </a:r>
            <a:endParaRPr lang="en-US" sz="1300" dirty="0"/>
          </a:p>
        </p:txBody>
      </p:sp>
      <p:sp>
        <p:nvSpPr>
          <p:cNvPr id="43" name="Shape 41"/>
          <p:cNvSpPr/>
          <p:nvPr/>
        </p:nvSpPr>
        <p:spPr>
          <a:xfrm>
            <a:off x="6894576" y="2743200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000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Text 42"/>
          <p:cNvSpPr/>
          <p:nvPr/>
        </p:nvSpPr>
        <p:spPr>
          <a:xfrm>
            <a:off x="6894576" y="2743200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OSINT / SOCMINT</a:t>
            </a:r>
            <a:endParaRPr lang="en-US" sz="900" dirty="0"/>
          </a:p>
        </p:txBody>
      </p:sp>
      <p:sp>
        <p:nvSpPr>
          <p:cNvPr id="45" name="Shape 43"/>
          <p:cNvSpPr/>
          <p:nvPr/>
        </p:nvSpPr>
        <p:spPr>
          <a:xfrm>
            <a:off x="6894576" y="3099816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000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6" name="Text 44"/>
          <p:cNvSpPr/>
          <p:nvPr/>
        </p:nvSpPr>
        <p:spPr>
          <a:xfrm>
            <a:off x="6894576" y="3099816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Presencia digital</a:t>
            </a:r>
            <a:endParaRPr lang="en-US" sz="900" dirty="0"/>
          </a:p>
        </p:txBody>
      </p:sp>
      <p:sp>
        <p:nvSpPr>
          <p:cNvPr id="47" name="Shape 45"/>
          <p:cNvSpPr/>
          <p:nvPr/>
        </p:nvSpPr>
        <p:spPr>
          <a:xfrm>
            <a:off x="6894576" y="3456432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000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/>
          <p:nvPr/>
        </p:nvSpPr>
        <p:spPr>
          <a:xfrm>
            <a:off x="6894576" y="3456432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Reputación online</a:t>
            </a:r>
            <a:endParaRPr lang="en-US" sz="900" dirty="0"/>
          </a:p>
        </p:txBody>
      </p:sp>
      <p:sp>
        <p:nvSpPr>
          <p:cNvPr id="49" name="Shape 47"/>
          <p:cNvSpPr/>
          <p:nvPr/>
        </p:nvSpPr>
        <p:spPr>
          <a:xfrm>
            <a:off x="6894576" y="3813048"/>
            <a:ext cx="1810512" cy="292608"/>
          </a:xfrm>
          <a:prstGeom prst="roundRect">
            <a:avLst>
              <a:gd name="adj" fmla="val 12500"/>
            </a:avLst>
          </a:prstGeom>
          <a:solidFill>
            <a:srgbClr val="1A2D45"/>
          </a:solidFill>
          <a:ln w="5080">
            <a:solidFill>
              <a:srgbClr val="C000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0" name="Text 48"/>
          <p:cNvSpPr/>
          <p:nvPr/>
        </p:nvSpPr>
        <p:spPr>
          <a:xfrm>
            <a:off x="6894576" y="3813048"/>
            <a:ext cx="1810512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Amenazas digitales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9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0B1E35"/>
          </a:solidFill>
          <a:ln w="12700">
            <a:solidFill>
              <a:srgbClr val="0B1E3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457200" y="45720"/>
            <a:ext cx="82296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3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METODOLOGÍA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457200" y="347472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Cómo producimos inteligencia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256032" y="1207008"/>
            <a:ext cx="1627632" cy="3611880"/>
          </a:xfrm>
          <a:prstGeom prst="roundRect">
            <a:avLst>
              <a:gd name="adj" fmla="val 3371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256032" y="1207008"/>
            <a:ext cx="1627632" cy="594360"/>
          </a:xfrm>
          <a:prstGeom prst="roundRect">
            <a:avLst>
              <a:gd name="adj" fmla="val 9231"/>
            </a:avLst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256032" y="1481328"/>
            <a:ext cx="1627632" cy="320040"/>
          </a:xfrm>
          <a:prstGeom prst="rect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256032" y="1207008"/>
            <a:ext cx="162763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310896" y="1865376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Requerimiento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347472" y="2441448"/>
            <a:ext cx="1444752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Definición del requerimiento de inteligencia con el cliente. Se establece el objetivo, alcance y nivel de clasificación del producto.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1883664" y="2304288"/>
            <a:ext cx="10972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1993392" y="1207008"/>
            <a:ext cx="1627632" cy="3611880"/>
          </a:xfrm>
          <a:prstGeom prst="roundRect">
            <a:avLst>
              <a:gd name="adj" fmla="val 3371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1993392" y="1207008"/>
            <a:ext cx="1627632" cy="594360"/>
          </a:xfrm>
          <a:prstGeom prst="roundRect">
            <a:avLst>
              <a:gd name="adj" fmla="val 9231"/>
            </a:avLst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1993392" y="1481328"/>
            <a:ext cx="1627632" cy="320040"/>
          </a:xfrm>
          <a:prstGeom prst="rect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1993392" y="1207008"/>
            <a:ext cx="162763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2048256" y="1865376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Recolección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2084832" y="2441448"/>
            <a:ext cx="1444752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Recolección de información de fuentes abiertas, especializadas y técnicas. OSINT, HUMINT, SIGINT según el tipo de briefing.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621024" y="2304288"/>
            <a:ext cx="10972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3730752" y="1207008"/>
            <a:ext cx="1627632" cy="3611880"/>
          </a:xfrm>
          <a:prstGeom prst="roundRect">
            <a:avLst>
              <a:gd name="adj" fmla="val 3371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3730752" y="1207008"/>
            <a:ext cx="1627632" cy="594360"/>
          </a:xfrm>
          <a:prstGeom prst="roundRect">
            <a:avLst>
              <a:gd name="adj" fmla="val 9231"/>
            </a:avLst>
          </a:prstGeom>
          <a:solidFill>
            <a:srgbClr val="7B3F9E"/>
          </a:solidFill>
          <a:ln w="12700">
            <a:solidFill>
              <a:srgbClr val="7B3F9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3730752" y="1481328"/>
            <a:ext cx="1627632" cy="320040"/>
          </a:xfrm>
          <a:prstGeom prst="rect">
            <a:avLst/>
          </a:prstGeom>
          <a:solidFill>
            <a:srgbClr val="7B3F9E"/>
          </a:solidFill>
          <a:ln w="12700">
            <a:solidFill>
              <a:srgbClr val="7B3F9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3730752" y="1207008"/>
            <a:ext cx="162763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3785616" y="1865376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Procesamiento</a:t>
            </a:r>
            <a:endParaRPr lang="en-US" sz="1350" dirty="0"/>
          </a:p>
        </p:txBody>
      </p:sp>
      <p:sp>
        <p:nvSpPr>
          <p:cNvPr id="24" name="Text 22"/>
          <p:cNvSpPr/>
          <p:nvPr/>
        </p:nvSpPr>
        <p:spPr>
          <a:xfrm>
            <a:off x="3822192" y="2441448"/>
            <a:ext cx="1444752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Procesamiento, evaluación y cruce de fuentes. Identificación de patrones, tendencias y brechas de información.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5358384" y="2304288"/>
            <a:ext cx="10972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5468112" y="1207008"/>
            <a:ext cx="1627632" cy="3611880"/>
          </a:xfrm>
          <a:prstGeom prst="roundRect">
            <a:avLst>
              <a:gd name="adj" fmla="val 3371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5468112" y="1207008"/>
            <a:ext cx="1627632" cy="594360"/>
          </a:xfrm>
          <a:prstGeom prst="roundRect">
            <a:avLst>
              <a:gd name="adj" fmla="val 9231"/>
            </a:avLst>
          </a:prstGeom>
          <a:solidFill>
            <a:srgbClr val="0B1E35"/>
          </a:solidFill>
          <a:ln w="12700">
            <a:solidFill>
              <a:srgbClr val="0B1E3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5468112" y="1481328"/>
            <a:ext cx="1627632" cy="320040"/>
          </a:xfrm>
          <a:prstGeom prst="rect">
            <a:avLst/>
          </a:prstGeom>
          <a:solidFill>
            <a:srgbClr val="0B1E35"/>
          </a:solidFill>
          <a:ln w="12700">
            <a:solidFill>
              <a:srgbClr val="0B1E3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5468112" y="1207008"/>
            <a:ext cx="162763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2400" dirty="0"/>
          </a:p>
        </p:txBody>
      </p:sp>
      <p:sp>
        <p:nvSpPr>
          <p:cNvPr id="30" name="Text 28"/>
          <p:cNvSpPr/>
          <p:nvPr/>
        </p:nvSpPr>
        <p:spPr>
          <a:xfrm>
            <a:off x="5522976" y="1865376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Análisis</a:t>
            </a:r>
            <a:endParaRPr lang="en-US" sz="1350" dirty="0"/>
          </a:p>
        </p:txBody>
      </p:sp>
      <p:sp>
        <p:nvSpPr>
          <p:cNvPr id="31" name="Text 29"/>
          <p:cNvSpPr/>
          <p:nvPr/>
        </p:nvSpPr>
        <p:spPr>
          <a:xfrm>
            <a:off x="5559552" y="2441448"/>
            <a:ext cx="1444752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Análisis por analistas certificados en estudios de inteligencia. Producción del producto bajo estándares de la Comunidad de Inteligencia.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7095744" y="2304288"/>
            <a:ext cx="10972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7205472" y="1207008"/>
            <a:ext cx="1627632" cy="3611880"/>
          </a:xfrm>
          <a:prstGeom prst="roundRect">
            <a:avLst>
              <a:gd name="adj" fmla="val 3371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7205472" y="1207008"/>
            <a:ext cx="1627632" cy="594360"/>
          </a:xfrm>
          <a:prstGeom prst="roundRect">
            <a:avLst>
              <a:gd name="adj" fmla="val 9231"/>
            </a:avLst>
          </a:prstGeom>
          <a:solidFill>
            <a:srgbClr val="C00000"/>
          </a:solidFill>
          <a:ln w="12700">
            <a:solidFill>
              <a:srgbClr val="C000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7205472" y="1481328"/>
            <a:ext cx="1627632" cy="320040"/>
          </a:xfrm>
          <a:prstGeom prst="rect">
            <a:avLst/>
          </a:prstGeom>
          <a:solidFill>
            <a:srgbClr val="C00000"/>
          </a:solidFill>
          <a:ln w="12700">
            <a:solidFill>
              <a:srgbClr val="C0000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7205472" y="1207008"/>
            <a:ext cx="162763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2400" dirty="0"/>
          </a:p>
        </p:txBody>
      </p:sp>
      <p:sp>
        <p:nvSpPr>
          <p:cNvPr id="37" name="Text 35"/>
          <p:cNvSpPr/>
          <p:nvPr/>
        </p:nvSpPr>
        <p:spPr>
          <a:xfrm>
            <a:off x="7260336" y="1865376"/>
            <a:ext cx="15179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3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Entregable</a:t>
            </a:r>
            <a:endParaRPr lang="en-US" sz="1350" dirty="0"/>
          </a:p>
        </p:txBody>
      </p:sp>
      <p:sp>
        <p:nvSpPr>
          <p:cNvPr id="38" name="Text 36"/>
          <p:cNvSpPr/>
          <p:nvPr/>
        </p:nvSpPr>
        <p:spPr>
          <a:xfrm>
            <a:off x="7296912" y="2441448"/>
            <a:ext cx="1444752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Entrega del briefing en formato estandarizado + presentación ejecutiva por el equipo de analistas ante el cliente.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B1E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8229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3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ENTREGABLES</a:t>
            </a:r>
            <a:endParaRPr lang="en-US" sz="1000" dirty="0"/>
          </a:p>
        </p:txBody>
      </p:sp>
      <p:sp>
        <p:nvSpPr>
          <p:cNvPr id="3" name="Text 1"/>
          <p:cNvSpPr/>
          <p:nvPr/>
        </p:nvSpPr>
        <p:spPr>
          <a:xfrm>
            <a:off x="457200" y="426502"/>
            <a:ext cx="82296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¿Qué recibe el cliente?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457200" y="1073767"/>
            <a:ext cx="7955280" cy="36576"/>
          </a:xfrm>
          <a:prstGeom prst="rect">
            <a:avLst/>
          </a:prstGeom>
          <a:solidFill>
            <a:srgbClr val="1A2D45"/>
          </a:solidFill>
          <a:ln w="12700">
            <a:solidFill>
              <a:srgbClr val="1A2D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365760" y="1156716"/>
            <a:ext cx="4069080" cy="3963924"/>
          </a:xfrm>
          <a:prstGeom prst="roundRect">
            <a:avLst>
              <a:gd name="adj" fmla="val 2078"/>
            </a:avLst>
          </a:prstGeom>
          <a:solidFill>
            <a:srgbClr val="152B48"/>
          </a:solidFill>
          <a:ln w="19050">
            <a:solidFill>
              <a:srgbClr val="C9A84C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30352" y="1463040"/>
            <a:ext cx="502920" cy="502920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530352" y="14630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D1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115568" y="1481328"/>
            <a:ext cx="3154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Briefing de Inteligencia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530352" y="2011680"/>
            <a:ext cx="3703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Formato estándar de la Comunidad de Inteligencia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566928" y="2441448"/>
            <a:ext cx="146304" cy="146304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77240" y="2395728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Resumen ejecutivo estructurado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66928" y="2916936"/>
            <a:ext cx="146304" cy="146304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777240" y="2871216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Análisis por vectores según tipología de briefing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566928" y="3392424"/>
            <a:ext cx="146304" cy="146304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777240" y="3346704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Niveles de confianza y evaluación de fuentes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566928" y="3867912"/>
            <a:ext cx="146304" cy="146304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77240" y="3822192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Conclusiones de inteligencia verificadas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66928" y="4343400"/>
            <a:ext cx="146304" cy="146304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77240" y="4297680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Intelligence Questions (KIQ) respondidas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566928" y="4818888"/>
            <a:ext cx="146304" cy="146304"/>
          </a:xfrm>
          <a:prstGeom prst="ellipse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777240" y="4773168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Clasificación y nivel de distribución controlada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4758472" y="1148552"/>
            <a:ext cx="4069080" cy="3963924"/>
          </a:xfrm>
          <a:prstGeom prst="roundRect">
            <a:avLst>
              <a:gd name="adj" fmla="val 2078"/>
            </a:avLst>
          </a:prstGeom>
          <a:solidFill>
            <a:srgbClr val="152B48"/>
          </a:solidFill>
          <a:ln w="19050">
            <a:solidFill>
              <a:srgbClr val="1A7A8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4919472" y="1463040"/>
            <a:ext cx="502920" cy="502920"/>
          </a:xfrm>
          <a:prstGeom prst="ellipse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4919472" y="14630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D2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5504688" y="1481328"/>
            <a:ext cx="3154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Presentación Ejecutiva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4919472" y="2011680"/>
            <a:ext cx="37033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1A7A8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Por analistas certificados en estudios de inteligencia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4956048" y="2441448"/>
            <a:ext cx="146304" cy="146304"/>
          </a:xfrm>
          <a:prstGeom prst="ellipse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5166360" y="2395728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Sesión de presentación en formato executive summary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4956048" y="2916936"/>
            <a:ext cx="146304" cy="146304"/>
          </a:xfrm>
          <a:prstGeom prst="ellipse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5166360" y="2871216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Analistas certificados como presentadores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4956048" y="3392424"/>
            <a:ext cx="146304" cy="146304"/>
          </a:xfrm>
          <a:prstGeom prst="ellipse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5166360" y="3346704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Espacio de preguntas y clarificación con el equipo</a:t>
            </a:r>
            <a:endParaRPr lang="en-US" sz="1100" dirty="0"/>
          </a:p>
        </p:txBody>
      </p:sp>
      <p:sp>
        <p:nvSpPr>
          <p:cNvPr id="33" name="Shape 31"/>
          <p:cNvSpPr/>
          <p:nvPr/>
        </p:nvSpPr>
        <p:spPr>
          <a:xfrm>
            <a:off x="4956048" y="3867912"/>
            <a:ext cx="146304" cy="146304"/>
          </a:xfrm>
          <a:prstGeom prst="ellipse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5166360" y="3822192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Seguimiento de indicadores post-entrega si aplica</a:t>
            </a:r>
            <a:endParaRPr lang="en-US" sz="1100" dirty="0"/>
          </a:p>
        </p:txBody>
      </p:sp>
      <p:sp>
        <p:nvSpPr>
          <p:cNvPr id="35" name="Shape 33"/>
          <p:cNvSpPr/>
          <p:nvPr/>
        </p:nvSpPr>
        <p:spPr>
          <a:xfrm>
            <a:off x="4956048" y="4343400"/>
            <a:ext cx="146304" cy="146304"/>
          </a:xfrm>
          <a:prstGeom prst="ellipse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5166360" y="4297680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Recomendaciones estratégicas accionables</a:t>
            </a:r>
            <a:endParaRPr lang="en-US" sz="1100" dirty="0"/>
          </a:p>
        </p:txBody>
      </p:sp>
      <p:sp>
        <p:nvSpPr>
          <p:cNvPr id="37" name="Shape 35"/>
          <p:cNvSpPr/>
          <p:nvPr/>
        </p:nvSpPr>
        <p:spPr>
          <a:xfrm>
            <a:off x="4956048" y="4818888"/>
            <a:ext cx="146304" cy="146304"/>
          </a:xfrm>
          <a:prstGeom prst="ellipse">
            <a:avLst/>
          </a:prstGeom>
          <a:solidFill>
            <a:srgbClr val="1A7A8A"/>
          </a:solidFill>
          <a:ln w="12700">
            <a:solidFill>
              <a:srgbClr val="1A7A8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5166360" y="4773168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Posibilidad de actualización ante cambios del entorno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9F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1005840"/>
          </a:xfrm>
          <a:prstGeom prst="rect">
            <a:avLst/>
          </a:prstGeom>
          <a:solidFill>
            <a:srgbClr val="0B1E35"/>
          </a:solidFill>
          <a:ln w="12700">
            <a:solidFill>
              <a:srgbClr val="0B1E3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457200" y="4572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300" dirty="0">
                <a:solidFill>
                  <a:srgbClr val="C9A84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PROPUESTA DE VALOR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457200" y="320040"/>
            <a:ext cx="8229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¿Por qué Inteligencia Estratégica?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274320" y="1143000"/>
            <a:ext cx="2743200" cy="1755648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274320" y="1252728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🎓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932688" y="130759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Analistas Certificados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402336" y="1920240"/>
            <a:ext cx="248716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950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Nuestro equipo está conformado por analistas certificados en estudios de inteligencia, con formación en metodologías de la Comunidad de Inteligencia internacional.</a:t>
            </a:r>
            <a:endParaRPr lang="en-US" sz="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3182112" y="1143000"/>
            <a:ext cx="2743200" cy="1755648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182112" y="1252728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📐</a:t>
            </a:r>
            <a:endParaRPr lang="en-US" sz="2800" dirty="0"/>
          </a:p>
        </p:txBody>
      </p:sp>
      <p:sp>
        <p:nvSpPr>
          <p:cNvPr id="11" name="Text 9"/>
          <p:cNvSpPr/>
          <p:nvPr/>
        </p:nvSpPr>
        <p:spPr>
          <a:xfrm>
            <a:off x="3840480" y="130759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Estándares Profesionales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3310128" y="1920240"/>
            <a:ext cx="248716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950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Los productos siguen formatos y metodologías estandarizadas de la Comunidad de Inteligencia: estructura, evaluación de fuentes, niveles de confianza y clasificación.</a:t>
            </a:r>
            <a:endParaRPr lang="en-US" sz="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089904" y="1143000"/>
            <a:ext cx="2743200" cy="1755648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6089904" y="1252728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🎯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6748272" y="130759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Sin Sesgo Confirmatorio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217920" y="1920240"/>
            <a:ext cx="248716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950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El análisis sigue la evidencia, no las expectativas del cliente. Los productos son objetivos, verificables y diseñados para reducir — no amplificar — la incertidumbre.</a:t>
            </a:r>
            <a:endParaRPr lang="en-US" sz="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274320" y="3063240"/>
            <a:ext cx="2743200" cy="1755648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274320" y="3172968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⚡</a:t>
            </a:r>
            <a:endParaRPr lang="en-US" sz="2800" dirty="0"/>
          </a:p>
        </p:txBody>
      </p:sp>
      <p:sp>
        <p:nvSpPr>
          <p:cNvPr id="19" name="Text 17"/>
          <p:cNvSpPr/>
          <p:nvPr/>
        </p:nvSpPr>
        <p:spPr>
          <a:xfrm>
            <a:off x="932688" y="322783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Oportunidad y Relevancia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402336" y="3840480"/>
            <a:ext cx="248716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950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La inteligencia oportuna es accionable. Nos comprometemos con tiempos de entrega que permiten a nuestros clientes tomar decisiones antes de que el entorno cambie.</a:t>
            </a:r>
            <a:endParaRPr lang="en-US" sz="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3182112" y="3063240"/>
            <a:ext cx="2743200" cy="1755648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3182112" y="3172968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🔒</a:t>
            </a:r>
            <a:endParaRPr lang="en-US" sz="2800" dirty="0"/>
          </a:p>
        </p:txBody>
      </p:sp>
      <p:sp>
        <p:nvSpPr>
          <p:cNvPr id="23" name="Text 21"/>
          <p:cNvSpPr/>
          <p:nvPr/>
        </p:nvSpPr>
        <p:spPr>
          <a:xfrm>
            <a:off x="3840480" y="322783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Confidencialidad Absoluta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3310128" y="3840480"/>
            <a:ext cx="248716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950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Todos los requerimientos, procesos y productos son manejados bajo estrictos protocolos de confidencialidad y distribución controlada.</a:t>
            </a:r>
            <a:endParaRPr lang="en-US" sz="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6089904" y="3063240"/>
            <a:ext cx="2743200" cy="1755648"/>
          </a:xfrm>
          <a:prstGeom prst="roundRect">
            <a:avLst>
              <a:gd name="adj" fmla="val 3125"/>
            </a:avLst>
          </a:prstGeom>
          <a:solidFill>
            <a:srgbClr val="FFFFFF"/>
          </a:solidFill>
          <a:ln w="6350">
            <a:solidFill>
              <a:srgbClr val="E0DDD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6089904" y="3172968"/>
            <a:ext cx="658368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🔄</a:t>
            </a:r>
            <a:endParaRPr lang="en-US" sz="2800" dirty="0"/>
          </a:p>
        </p:txBody>
      </p:sp>
      <p:sp>
        <p:nvSpPr>
          <p:cNvPr id="27" name="Text 25"/>
          <p:cNvSpPr/>
          <p:nvPr/>
        </p:nvSpPr>
        <p:spPr>
          <a:xfrm>
            <a:off x="6748272" y="3227832"/>
            <a:ext cx="199339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Cobertura Modular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6217920" y="3840480"/>
            <a:ext cx="2487168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950" dirty="0">
                <a:solidFill>
                  <a:srgbClr val="3A3A3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Arial" pitchFamily="34" charset="-122"/>
                <a:cs typeface="Arial" pitchFamily="34" charset="-120"/>
              </a:rPr>
              <a:t>Los cuatro tipos de briefing pueden combinarse en paquetes personalizados según el perfil de riesgo, la industria y las necesidades estratégicas de cada cliente.</a:t>
            </a:r>
            <a:endParaRPr lang="en-US" sz="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B1E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200400" y="457200"/>
            <a:ext cx="5486400" cy="5486400"/>
          </a:xfrm>
          <a:prstGeom prst="ellipse">
            <a:avLst/>
          </a:prstGeom>
          <a:solidFill>
            <a:srgbClr val="122035"/>
          </a:solidFill>
          <a:ln w="635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4114800" y="1097280"/>
            <a:ext cx="3840480" cy="3840480"/>
          </a:xfrm>
          <a:prstGeom prst="ellipse">
            <a:avLst/>
          </a:prstGeom>
          <a:solidFill>
            <a:srgbClr val="0D1826"/>
          </a:solidFill>
          <a:ln w="6350">
            <a:solidFill>
              <a:srgbClr val="1A305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0" y="4526280"/>
            <a:ext cx="9144000" cy="617220"/>
          </a:xfrm>
          <a:prstGeom prst="rect">
            <a:avLst/>
          </a:prstGeom>
          <a:solidFill>
            <a:srgbClr val="060F1A"/>
          </a:solidFill>
          <a:ln w="12700">
            <a:solidFill>
              <a:srgbClr val="060F1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502920" y="2084832"/>
            <a:ext cx="2286000" cy="36576"/>
          </a:xfrm>
          <a:prstGeom prst="rect">
            <a:avLst/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457200" y="-73152"/>
            <a:ext cx="457200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¿Listo para</a:t>
            </a:r>
            <a:endParaRPr lang="en-US" sz="38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decidir con</a:t>
            </a:r>
            <a:endParaRPr lang="en-US" sz="38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inteligencia?</a:t>
            </a:r>
            <a:endParaRPr lang="en-US" sz="3800" dirty="0"/>
          </a:p>
        </p:txBody>
      </p:sp>
      <p:sp>
        <p:nvSpPr>
          <p:cNvPr id="7" name="Text 5"/>
          <p:cNvSpPr/>
          <p:nvPr/>
        </p:nvSpPr>
        <p:spPr>
          <a:xfrm>
            <a:off x="502920" y="2439162"/>
            <a:ext cx="411480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sz="135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Nuestro equipo está disponible para</a:t>
            </a:r>
            <a:endParaRPr lang="en-US" sz="135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35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presentar el portafolio en detalle y</a:t>
            </a:r>
            <a:endParaRPr lang="en-US" sz="135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35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diseñar una solución adaptada a su</a:t>
            </a:r>
            <a:endParaRPr lang="en-US" sz="135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350" i="1" dirty="0">
                <a:solidFill>
                  <a:srgbClr val="E8E4D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perfil de riesgo y necesidades estratégicas.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502920" y="3977640"/>
            <a:ext cx="2926080" cy="347472"/>
          </a:xfrm>
          <a:prstGeom prst="roundRect">
            <a:avLst>
              <a:gd name="adj" fmla="val 15789"/>
            </a:avLst>
          </a:prstGeom>
          <a:solidFill>
            <a:srgbClr val="C9A84C"/>
          </a:solidFill>
          <a:ln w="12700">
            <a:solidFill>
              <a:srgbClr val="C9A84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02920" y="3977640"/>
            <a:ext cx="2926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B1E3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Solicitar una demostración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502920" y="4407408"/>
            <a:ext cx="2926080" cy="347472"/>
          </a:xfrm>
          <a:prstGeom prst="roundRect">
            <a:avLst>
              <a:gd name="adj" fmla="val 15789"/>
            </a:avLst>
          </a:prstGeom>
          <a:solidFill>
            <a:srgbClr val="1A2D45"/>
          </a:solidFill>
          <a:ln w="12700">
            <a:solidFill>
              <a:srgbClr val="1A2D4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502920" y="4407408"/>
            <a:ext cx="29260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Conocer los paquetes disponibles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0" y="1097280"/>
            <a:ext cx="3108960" cy="749808"/>
          </a:xfrm>
          <a:prstGeom prst="roundRect">
            <a:avLst>
              <a:gd name="adj" fmla="val 7317"/>
            </a:avLst>
          </a:prstGeom>
          <a:solidFill>
            <a:srgbClr val="122035"/>
          </a:solidFill>
          <a:ln w="12700">
            <a:solidFill>
              <a:srgbClr val="C9A84C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5486400" y="1097280"/>
            <a:ext cx="31089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 Tipos de Briefing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0" y="2057400"/>
            <a:ext cx="3108960" cy="749808"/>
          </a:xfrm>
          <a:prstGeom prst="roundRect">
            <a:avLst>
              <a:gd name="adj" fmla="val 7317"/>
            </a:avLst>
          </a:prstGeom>
          <a:solidFill>
            <a:srgbClr val="122035"/>
          </a:solidFill>
          <a:ln w="12700">
            <a:solidFill>
              <a:srgbClr val="1A7A8A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5486400" y="2057400"/>
            <a:ext cx="31089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Analistas Certificados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486400" y="3017520"/>
            <a:ext cx="3108960" cy="749808"/>
          </a:xfrm>
          <a:prstGeom prst="roundRect">
            <a:avLst>
              <a:gd name="adj" fmla="val 7317"/>
            </a:avLst>
          </a:prstGeom>
          <a:solidFill>
            <a:srgbClr val="122035"/>
          </a:solidFill>
          <a:ln w="12700">
            <a:solidFill>
              <a:srgbClr val="7B3F9E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5486400" y="3017520"/>
            <a:ext cx="31089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Estándar Comunidad Inteligencia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5486400" y="3977640"/>
            <a:ext cx="3108960" cy="749808"/>
          </a:xfrm>
          <a:prstGeom prst="roundRect">
            <a:avLst>
              <a:gd name="adj" fmla="val 7317"/>
            </a:avLst>
          </a:prstGeom>
          <a:solidFill>
            <a:srgbClr val="122035"/>
          </a:solidFill>
          <a:ln w="12700">
            <a:solidFill>
              <a:srgbClr val="C00000"/>
            </a:solidFill>
            <a:prstDash val="solid"/>
          </a:ln>
          <a:effectLst>
            <a:outerShdw blurRad="127000" dist="50800" dir="8100000" algn="bl" rotWithShape="0">
              <a:srgbClr val="000000">
                <a:alpha val="2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5486400" y="3977640"/>
            <a:ext cx="310896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Entrega + Presentación Ejecutiva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620486" y="4736592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i="1" dirty="0">
                <a:solidFill>
                  <a:srgbClr val="9A9A9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Confidencial  ·  Inteligencia Estratégica  ·  Uso exclusivo del destinatario</a:t>
            </a:r>
            <a:endParaRPr lang="en-US" sz="8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647</Words>
  <Application>Microsoft Office PowerPoint</Application>
  <PresentationFormat>On-screen Show (16:9)</PresentationFormat>
  <Paragraphs>137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Abadi</vt:lpstr>
      <vt:lpstr>Arial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Barrueco, Pedro</cp:lastModifiedBy>
  <cp:revision>2</cp:revision>
  <dcterms:created xsi:type="dcterms:W3CDTF">2026-08-10T21:01:38Z</dcterms:created>
  <dcterms:modified xsi:type="dcterms:W3CDTF">2026-08-10T21:07:04Z</dcterms:modified>
</cp:coreProperties>
</file>