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4610"/>
  </p:normalViewPr>
  <p:slideViewPr>
    <p:cSldViewPr snapToGrid="0" snapToObjects="1">
      <p:cViewPr>
        <p:scale>
          <a:sx n="78" d="100"/>
          <a:sy n="78" d="100"/>
        </p:scale>
        <p:origin x="778" y="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740358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rgbClr val="0A1F3D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" name="Shape 1"/>
          <p:cNvSpPr/>
          <p:nvPr/>
        </p:nvSpPr>
        <p:spPr>
          <a:xfrm>
            <a:off x="0" y="0"/>
            <a:ext cx="164592" cy="6858000"/>
          </a:xfrm>
          <a:prstGeom prst="rect">
            <a:avLst/>
          </a:prstGeom>
          <a:solidFill>
            <a:srgbClr val="B8860B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" name="Shape 2"/>
          <p:cNvSpPr/>
          <p:nvPr/>
        </p:nvSpPr>
        <p:spPr>
          <a:xfrm>
            <a:off x="8046720" y="0"/>
            <a:ext cx="4142232" cy="6858000"/>
          </a:xfrm>
          <a:prstGeom prst="rect">
            <a:avLst/>
          </a:prstGeom>
          <a:solidFill>
            <a:srgbClr val="1A3A6B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5" name="Shape 3"/>
          <p:cNvSpPr/>
          <p:nvPr/>
        </p:nvSpPr>
        <p:spPr>
          <a:xfrm>
            <a:off x="8686800" y="-1371600"/>
            <a:ext cx="4572000" cy="4572000"/>
          </a:xfrm>
          <a:prstGeom prst="ellipse">
            <a:avLst/>
          </a:prstGeom>
          <a:solidFill>
            <a:srgbClr val="0E5E6F"/>
          </a:solidFill>
          <a:ln w="12700">
            <a:solidFill>
              <a:srgbClr val="0E5E6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6" name="Shape 4"/>
          <p:cNvSpPr/>
          <p:nvPr/>
        </p:nvSpPr>
        <p:spPr>
          <a:xfrm>
            <a:off x="9875520" y="4114800"/>
            <a:ext cx="3200400" cy="3200400"/>
          </a:xfrm>
          <a:prstGeom prst="ellipse">
            <a:avLst/>
          </a:prstGeom>
          <a:solidFill>
            <a:srgbClr val="0A1F3D"/>
          </a:solidFill>
          <a:ln w="25400">
            <a:solidFill>
              <a:srgbClr val="B8860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7" name="Text 5"/>
          <p:cNvSpPr/>
          <p:nvPr/>
        </p:nvSpPr>
        <p:spPr>
          <a:xfrm>
            <a:off x="365760" y="320040"/>
            <a:ext cx="73152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800" b="1" kern="0" spc="800" dirty="0">
                <a:solidFill>
                  <a:srgbClr val="B8860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OPEN FORUM</a:t>
            </a:r>
            <a:endParaRPr lang="en-US" sz="1800" dirty="0"/>
          </a:p>
        </p:txBody>
      </p:sp>
      <p:sp>
        <p:nvSpPr>
          <p:cNvPr id="8" name="Text 6"/>
          <p:cNvSpPr/>
          <p:nvPr/>
        </p:nvSpPr>
        <p:spPr>
          <a:xfrm>
            <a:off x="365760" y="822960"/>
            <a:ext cx="7315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kern="0" spc="300" dirty="0">
                <a:solidFill>
                  <a:srgbClr val="8A9BB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SERVICIOS DE INTELIGENCIA CORPORATIVA</a:t>
            </a:r>
            <a:endParaRPr lang="en-US" sz="1000" dirty="0"/>
          </a:p>
        </p:txBody>
      </p:sp>
      <p:sp>
        <p:nvSpPr>
          <p:cNvPr id="9" name="Text 7"/>
          <p:cNvSpPr/>
          <p:nvPr/>
        </p:nvSpPr>
        <p:spPr>
          <a:xfrm>
            <a:off x="365760" y="1280160"/>
            <a:ext cx="7315200" cy="2286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05000"/>
              </a:lnSpc>
              <a:buNone/>
            </a:pPr>
            <a:r>
              <a:rPr lang="en-US" sz="5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Investigaciones</a:t>
            </a:r>
            <a:endParaRPr lang="en-US" sz="5600" dirty="0"/>
          </a:p>
          <a:p>
            <a:pPr marL="0" indent="0">
              <a:lnSpc>
                <a:spcPct val="105000"/>
              </a:lnSpc>
              <a:buNone/>
            </a:pPr>
            <a:r>
              <a:rPr lang="en-US" sz="5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Corporativas</a:t>
            </a:r>
            <a:endParaRPr lang="en-US" sz="5600" dirty="0"/>
          </a:p>
        </p:txBody>
      </p:sp>
      <p:sp>
        <p:nvSpPr>
          <p:cNvPr id="10" name="Shape 8"/>
          <p:cNvSpPr/>
          <p:nvPr/>
        </p:nvSpPr>
        <p:spPr>
          <a:xfrm>
            <a:off x="365760" y="3657600"/>
            <a:ext cx="6858000" cy="0"/>
          </a:xfrm>
          <a:prstGeom prst="line">
            <a:avLst/>
          </a:prstGeom>
          <a:noFill/>
          <a:ln w="19050">
            <a:solidFill>
              <a:srgbClr val="B8860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1" name="Text 9"/>
          <p:cNvSpPr/>
          <p:nvPr/>
        </p:nvSpPr>
        <p:spPr>
          <a:xfrm>
            <a:off x="365760" y="3822192"/>
            <a:ext cx="731520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40000"/>
              </a:lnSpc>
              <a:buNone/>
            </a:pPr>
            <a:r>
              <a:rPr lang="en-US" sz="1500" dirty="0">
                <a:solidFill>
                  <a:srgbClr val="F4F6F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Inteligencia aplicada. Evidencia que decide.</a:t>
            </a:r>
            <a:endParaRPr lang="en-US" sz="1500" dirty="0"/>
          </a:p>
          <a:p>
            <a:pPr marL="0" indent="0">
              <a:lnSpc>
                <a:spcPct val="140000"/>
              </a:lnSpc>
              <a:buNone/>
            </a:pPr>
            <a:r>
              <a:rPr lang="en-US" sz="1500" dirty="0">
                <a:solidFill>
                  <a:srgbClr val="F4F6F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Resultados que protegen.</a:t>
            </a:r>
            <a:endParaRPr lang="en-US" sz="1500" dirty="0"/>
          </a:p>
        </p:txBody>
      </p:sp>
      <p:sp>
        <p:nvSpPr>
          <p:cNvPr id="12" name="Shape 10"/>
          <p:cNvSpPr/>
          <p:nvPr/>
        </p:nvSpPr>
        <p:spPr>
          <a:xfrm>
            <a:off x="365760" y="4754880"/>
            <a:ext cx="1783080" cy="1508760"/>
          </a:xfrm>
          <a:prstGeom prst="rect">
            <a:avLst/>
          </a:prstGeom>
          <a:solidFill>
            <a:srgbClr val="0E5E6F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3" name="Text 11"/>
          <p:cNvSpPr/>
          <p:nvPr/>
        </p:nvSpPr>
        <p:spPr>
          <a:xfrm>
            <a:off x="365760" y="4828032"/>
            <a:ext cx="178308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3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30+</a:t>
            </a:r>
            <a:endParaRPr lang="en-US" sz="3600" dirty="0"/>
          </a:p>
        </p:txBody>
      </p:sp>
      <p:sp>
        <p:nvSpPr>
          <p:cNvPr id="14" name="Text 12"/>
          <p:cNvSpPr/>
          <p:nvPr/>
        </p:nvSpPr>
        <p:spPr>
          <a:xfrm>
            <a:off x="365760" y="5623560"/>
            <a:ext cx="178308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1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Años de</a:t>
            </a:r>
            <a:endParaRPr lang="en-US" sz="1100" dirty="0"/>
          </a:p>
          <a:p>
            <a:pPr marL="0" indent="0" algn="ctr">
              <a:lnSpc>
                <a:spcPct val="120000"/>
              </a:lnSpc>
              <a:buNone/>
            </a:pPr>
            <a:r>
              <a:rPr lang="en-US" sz="1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experiencia</a:t>
            </a:r>
            <a:endParaRPr lang="en-US" sz="1100" dirty="0"/>
          </a:p>
        </p:txBody>
      </p:sp>
      <p:sp>
        <p:nvSpPr>
          <p:cNvPr id="15" name="Shape 13"/>
          <p:cNvSpPr/>
          <p:nvPr/>
        </p:nvSpPr>
        <p:spPr>
          <a:xfrm>
            <a:off x="2286000" y="4754880"/>
            <a:ext cx="1783080" cy="1508760"/>
          </a:xfrm>
          <a:prstGeom prst="rect">
            <a:avLst/>
          </a:prstGeom>
          <a:solidFill>
            <a:srgbClr val="0E5E6F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6" name="Text 14"/>
          <p:cNvSpPr/>
          <p:nvPr/>
        </p:nvSpPr>
        <p:spPr>
          <a:xfrm>
            <a:off x="2286000" y="4828032"/>
            <a:ext cx="178308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3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8+</a:t>
            </a:r>
            <a:endParaRPr lang="en-US" sz="3600" dirty="0"/>
          </a:p>
        </p:txBody>
      </p:sp>
      <p:sp>
        <p:nvSpPr>
          <p:cNvPr id="17" name="Text 15"/>
          <p:cNvSpPr/>
          <p:nvPr/>
        </p:nvSpPr>
        <p:spPr>
          <a:xfrm>
            <a:off x="2286000" y="5623560"/>
            <a:ext cx="178308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1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Disciplinas</a:t>
            </a:r>
            <a:endParaRPr lang="en-US" sz="1100" dirty="0"/>
          </a:p>
          <a:p>
            <a:pPr marL="0" indent="0" algn="ctr">
              <a:lnSpc>
                <a:spcPct val="120000"/>
              </a:lnSpc>
              <a:buNone/>
            </a:pPr>
            <a:r>
              <a:rPr lang="en-US" sz="1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forenses</a:t>
            </a:r>
            <a:endParaRPr lang="en-US" sz="1100" dirty="0"/>
          </a:p>
        </p:txBody>
      </p:sp>
      <p:sp>
        <p:nvSpPr>
          <p:cNvPr id="18" name="Shape 16"/>
          <p:cNvSpPr/>
          <p:nvPr/>
        </p:nvSpPr>
        <p:spPr>
          <a:xfrm>
            <a:off x="4206240" y="4754880"/>
            <a:ext cx="1783080" cy="1508760"/>
          </a:xfrm>
          <a:prstGeom prst="rect">
            <a:avLst/>
          </a:prstGeom>
          <a:solidFill>
            <a:srgbClr val="0E5E6F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9" name="Text 17"/>
          <p:cNvSpPr/>
          <p:nvPr/>
        </p:nvSpPr>
        <p:spPr>
          <a:xfrm>
            <a:off x="4206240" y="4828032"/>
            <a:ext cx="178308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3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12+</a:t>
            </a:r>
            <a:endParaRPr lang="en-US" sz="3600" dirty="0"/>
          </a:p>
        </p:txBody>
      </p:sp>
      <p:sp>
        <p:nvSpPr>
          <p:cNvPr id="20" name="Text 18"/>
          <p:cNvSpPr/>
          <p:nvPr/>
        </p:nvSpPr>
        <p:spPr>
          <a:xfrm>
            <a:off x="4206240" y="5623560"/>
            <a:ext cx="178308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1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Tipos de</a:t>
            </a:r>
            <a:endParaRPr lang="en-US" sz="1100" dirty="0"/>
          </a:p>
          <a:p>
            <a:pPr marL="0" indent="0" algn="ctr">
              <a:lnSpc>
                <a:spcPct val="120000"/>
              </a:lnSpc>
              <a:buNone/>
            </a:pPr>
            <a:r>
              <a:rPr lang="en-US" sz="1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caso</a:t>
            </a:r>
            <a:endParaRPr lang="en-US" sz="1100" dirty="0"/>
          </a:p>
        </p:txBody>
      </p:sp>
      <p:sp>
        <p:nvSpPr>
          <p:cNvPr id="21" name="Shape 19"/>
          <p:cNvSpPr/>
          <p:nvPr/>
        </p:nvSpPr>
        <p:spPr>
          <a:xfrm>
            <a:off x="6126480" y="4754880"/>
            <a:ext cx="1783080" cy="1508760"/>
          </a:xfrm>
          <a:prstGeom prst="rect">
            <a:avLst/>
          </a:prstGeom>
          <a:solidFill>
            <a:srgbClr val="0E5E6F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2" name="Text 20"/>
          <p:cNvSpPr/>
          <p:nvPr/>
        </p:nvSpPr>
        <p:spPr>
          <a:xfrm>
            <a:off x="6126480" y="4828032"/>
            <a:ext cx="178308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3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</a:t>
            </a:r>
            <a:endParaRPr lang="en-US" sz="3600" dirty="0"/>
          </a:p>
        </p:txBody>
      </p:sp>
      <p:sp>
        <p:nvSpPr>
          <p:cNvPr id="23" name="Text 21"/>
          <p:cNvSpPr/>
          <p:nvPr/>
        </p:nvSpPr>
        <p:spPr>
          <a:xfrm>
            <a:off x="6126480" y="5623560"/>
            <a:ext cx="178308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1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Entregables</a:t>
            </a:r>
            <a:endParaRPr lang="en-US" sz="1100" dirty="0"/>
          </a:p>
          <a:p>
            <a:pPr marL="0" indent="0" algn="ctr">
              <a:lnSpc>
                <a:spcPct val="120000"/>
              </a:lnSpc>
              <a:buNone/>
            </a:pPr>
            <a:r>
              <a:rPr lang="en-US" sz="1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por caso</a:t>
            </a:r>
            <a:endParaRPr lang="en-US" sz="1100" dirty="0"/>
          </a:p>
        </p:txBody>
      </p:sp>
      <p:sp>
        <p:nvSpPr>
          <p:cNvPr id="24" name="Text 22"/>
          <p:cNvSpPr/>
          <p:nvPr/>
        </p:nvSpPr>
        <p:spPr>
          <a:xfrm>
            <a:off x="365760" y="6492240"/>
            <a:ext cx="731520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800" kern="0" spc="100" dirty="0">
                <a:solidFill>
                  <a:srgbClr val="8A9BB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DOCUMENTO CONFIDENCIAL  ·  Versión 1.0</a:t>
            </a:r>
            <a:endParaRPr lang="en-US" sz="8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320040" y="182880"/>
            <a:ext cx="9144000" cy="21945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300" dirty="0">
                <a:solidFill>
                  <a:srgbClr val="B886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OPEN FORUM · INVESTIGACIONES CORPORATIVAS</a:t>
            </a:r>
            <a:endParaRPr lang="en-US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Shape 1"/>
          <p:cNvSpPr/>
          <p:nvPr/>
        </p:nvSpPr>
        <p:spPr>
          <a:xfrm>
            <a:off x="320040" y="438912"/>
            <a:ext cx="11521440" cy="0"/>
          </a:xfrm>
          <a:prstGeom prst="line">
            <a:avLst/>
          </a:prstGeom>
          <a:noFill/>
          <a:ln w="12700">
            <a:solidFill>
              <a:srgbClr val="0A1F3D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4" name="Text 2"/>
          <p:cNvSpPr/>
          <p:nvPr/>
        </p:nvSpPr>
        <p:spPr>
          <a:xfrm>
            <a:off x="320040" y="530352"/>
            <a:ext cx="1152144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0A1F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El problema que resolvemos</a:t>
            </a:r>
            <a:endParaRPr lang="en-US" sz="2600" dirty="0"/>
          </a:p>
        </p:txBody>
      </p:sp>
      <p:sp>
        <p:nvSpPr>
          <p:cNvPr id="5" name="Shape 3"/>
          <p:cNvSpPr/>
          <p:nvPr/>
        </p:nvSpPr>
        <p:spPr>
          <a:xfrm>
            <a:off x="0" y="6583680"/>
            <a:ext cx="12188952" cy="274320"/>
          </a:xfrm>
          <a:prstGeom prst="rect">
            <a:avLst/>
          </a:prstGeom>
          <a:solidFill>
            <a:srgbClr val="0A1F3D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6" name="Text 4"/>
          <p:cNvSpPr/>
          <p:nvPr/>
        </p:nvSpPr>
        <p:spPr>
          <a:xfrm>
            <a:off x="320040" y="6601968"/>
            <a:ext cx="8229600" cy="21945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8A9BB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Open Forum  ·  Investigaciones Corporativas  ·  Confidencial</a:t>
            </a:r>
            <a:endParaRPr lang="en-US" sz="850" dirty="0"/>
          </a:p>
        </p:txBody>
      </p:sp>
      <p:sp>
        <p:nvSpPr>
          <p:cNvPr id="7" name="Text 5"/>
          <p:cNvSpPr/>
          <p:nvPr/>
        </p:nvSpPr>
        <p:spPr>
          <a:xfrm>
            <a:off x="11704320" y="6601968"/>
            <a:ext cx="365760" cy="21945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8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</a:t>
            </a:r>
            <a:endParaRPr lang="en-US" sz="850" dirty="0"/>
          </a:p>
        </p:txBody>
      </p:sp>
      <p:sp>
        <p:nvSpPr>
          <p:cNvPr id="8" name="Shape 6"/>
          <p:cNvSpPr/>
          <p:nvPr/>
        </p:nvSpPr>
        <p:spPr>
          <a:xfrm>
            <a:off x="320040" y="1234440"/>
            <a:ext cx="11612880" cy="1005840"/>
          </a:xfrm>
          <a:prstGeom prst="rect">
            <a:avLst/>
          </a:prstGeom>
          <a:solidFill>
            <a:srgbClr val="0A1F3D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9" name="Text 7"/>
          <p:cNvSpPr/>
          <p:nvPr/>
        </p:nvSpPr>
        <p:spPr>
          <a:xfrm>
            <a:off x="502920" y="1280160"/>
            <a:ext cx="11155680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just">
              <a:lnSpc>
                <a:spcPct val="135000"/>
              </a:lnSpc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Las mayores amenazas de una organización provienen desde adentro — son invisibles para los controles convencionales y se materializan antes de que los sistemas de alerta las detecten.</a:t>
            </a:r>
            <a:endParaRPr lang="en-US" sz="1400" dirty="0"/>
          </a:p>
        </p:txBody>
      </p:sp>
      <p:sp>
        <p:nvSpPr>
          <p:cNvPr id="10" name="Shape 8"/>
          <p:cNvSpPr/>
          <p:nvPr/>
        </p:nvSpPr>
        <p:spPr>
          <a:xfrm>
            <a:off x="320040" y="2395728"/>
            <a:ext cx="3749040" cy="475488"/>
          </a:xfrm>
          <a:prstGeom prst="rect">
            <a:avLst/>
          </a:prstGeom>
          <a:solidFill>
            <a:srgbClr val="7B1A1A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1" name="Text 9"/>
          <p:cNvSpPr/>
          <p:nvPr/>
        </p:nvSpPr>
        <p:spPr>
          <a:xfrm>
            <a:off x="320040" y="2395728"/>
            <a:ext cx="3749040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Amenazas</a:t>
            </a:r>
            <a:endParaRPr lang="en-US" sz="1500" dirty="0"/>
          </a:p>
          <a:p>
            <a:pPr marL="0" indent="0" algn="ctr">
              <a:lnSpc>
                <a:spcPct val="100000"/>
              </a:lnSpc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Internas</a:t>
            </a:r>
            <a:endParaRPr lang="en-US" sz="1500" dirty="0"/>
          </a:p>
        </p:txBody>
      </p:sp>
      <p:sp>
        <p:nvSpPr>
          <p:cNvPr id="12" name="Shape 10"/>
          <p:cNvSpPr/>
          <p:nvPr/>
        </p:nvSpPr>
        <p:spPr>
          <a:xfrm>
            <a:off x="320040" y="2907792"/>
            <a:ext cx="3749040" cy="3063240"/>
          </a:xfrm>
          <a:prstGeom prst="rect">
            <a:avLst/>
          </a:prstGeom>
          <a:solidFill>
            <a:srgbClr val="FDF0F0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3" name="Shape 11"/>
          <p:cNvSpPr/>
          <p:nvPr/>
        </p:nvSpPr>
        <p:spPr>
          <a:xfrm>
            <a:off x="457200" y="2999232"/>
            <a:ext cx="182880" cy="182880"/>
          </a:xfrm>
          <a:prstGeom prst="ellipse">
            <a:avLst/>
          </a:prstGeom>
          <a:solidFill>
            <a:srgbClr val="7B1A1A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4" name="Text 12"/>
          <p:cNvSpPr/>
          <p:nvPr/>
        </p:nvSpPr>
        <p:spPr>
          <a:xfrm>
            <a:off x="731520" y="2962656"/>
            <a:ext cx="32004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1A1A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Fraude o malversación de fondos</a:t>
            </a:r>
            <a:endParaRPr 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15" name="Shape 13"/>
          <p:cNvSpPr/>
          <p:nvPr/>
        </p:nvSpPr>
        <p:spPr>
          <a:xfrm>
            <a:off x="457200" y="3566160"/>
            <a:ext cx="182880" cy="182880"/>
          </a:xfrm>
          <a:prstGeom prst="ellipse">
            <a:avLst/>
          </a:prstGeom>
          <a:solidFill>
            <a:srgbClr val="7B1A1A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6" name="Text 14"/>
          <p:cNvSpPr/>
          <p:nvPr/>
        </p:nvSpPr>
        <p:spPr>
          <a:xfrm>
            <a:off x="731520" y="3529584"/>
            <a:ext cx="32004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1A1A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Robo de información confidencial</a:t>
            </a:r>
            <a:endParaRPr 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17" name="Shape 15"/>
          <p:cNvSpPr/>
          <p:nvPr/>
        </p:nvSpPr>
        <p:spPr>
          <a:xfrm>
            <a:off x="457200" y="4133088"/>
            <a:ext cx="182880" cy="182880"/>
          </a:xfrm>
          <a:prstGeom prst="ellipse">
            <a:avLst/>
          </a:prstGeom>
          <a:solidFill>
            <a:srgbClr val="7B1A1A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8" name="Text 16"/>
          <p:cNvSpPr/>
          <p:nvPr/>
        </p:nvSpPr>
        <p:spPr>
          <a:xfrm>
            <a:off x="731520" y="4096512"/>
            <a:ext cx="32004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1A1A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Sabotaje de operaciones</a:t>
            </a:r>
            <a:endParaRPr 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19" name="Shape 17"/>
          <p:cNvSpPr/>
          <p:nvPr/>
        </p:nvSpPr>
        <p:spPr>
          <a:xfrm>
            <a:off x="457200" y="4700016"/>
            <a:ext cx="182880" cy="182880"/>
          </a:xfrm>
          <a:prstGeom prst="ellipse">
            <a:avLst/>
          </a:prstGeom>
          <a:solidFill>
            <a:srgbClr val="7B1A1A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0" name="Text 18"/>
          <p:cNvSpPr/>
          <p:nvPr/>
        </p:nvSpPr>
        <p:spPr>
          <a:xfrm>
            <a:off x="731520" y="4663440"/>
            <a:ext cx="32004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1A1A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Conflictos de interés no declarados</a:t>
            </a:r>
            <a:endParaRPr 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21" name="Shape 19"/>
          <p:cNvSpPr/>
          <p:nvPr/>
        </p:nvSpPr>
        <p:spPr>
          <a:xfrm>
            <a:off x="457200" y="5266944"/>
            <a:ext cx="182880" cy="182880"/>
          </a:xfrm>
          <a:prstGeom prst="ellipse">
            <a:avLst/>
          </a:prstGeom>
          <a:solidFill>
            <a:srgbClr val="7B1A1A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2" name="Text 20"/>
          <p:cNvSpPr/>
          <p:nvPr/>
        </p:nvSpPr>
        <p:spPr>
          <a:xfrm>
            <a:off x="731520" y="5230368"/>
            <a:ext cx="32004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1A1A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Acoso y abuso de autoridad</a:t>
            </a:r>
            <a:endParaRPr 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23" name="Shape 21"/>
          <p:cNvSpPr/>
          <p:nvPr/>
        </p:nvSpPr>
        <p:spPr>
          <a:xfrm>
            <a:off x="4251960" y="2395728"/>
            <a:ext cx="3749040" cy="475488"/>
          </a:xfrm>
          <a:prstGeom prst="rect">
            <a:avLst/>
          </a:prstGeom>
          <a:solidFill>
            <a:srgbClr val="1A3A6B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4" name="Text 22"/>
          <p:cNvSpPr/>
          <p:nvPr/>
        </p:nvSpPr>
        <p:spPr>
          <a:xfrm>
            <a:off x="4251960" y="2395728"/>
            <a:ext cx="3749040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Amenazas</a:t>
            </a:r>
            <a:endParaRPr lang="en-US" sz="1500" dirty="0"/>
          </a:p>
          <a:p>
            <a:pPr marL="0" indent="0" algn="ctr">
              <a:lnSpc>
                <a:spcPct val="100000"/>
              </a:lnSpc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Externas</a:t>
            </a:r>
            <a:endParaRPr lang="en-US" sz="1500" dirty="0"/>
          </a:p>
        </p:txBody>
      </p:sp>
      <p:sp>
        <p:nvSpPr>
          <p:cNvPr id="25" name="Shape 23"/>
          <p:cNvSpPr/>
          <p:nvPr/>
        </p:nvSpPr>
        <p:spPr>
          <a:xfrm>
            <a:off x="4251960" y="2907792"/>
            <a:ext cx="3749040" cy="3063240"/>
          </a:xfrm>
          <a:prstGeom prst="rect">
            <a:avLst/>
          </a:prstGeom>
          <a:solidFill>
            <a:srgbClr val="D0DCF0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6" name="Shape 24"/>
          <p:cNvSpPr/>
          <p:nvPr/>
        </p:nvSpPr>
        <p:spPr>
          <a:xfrm>
            <a:off x="4389120" y="2999232"/>
            <a:ext cx="182880" cy="182880"/>
          </a:xfrm>
          <a:prstGeom prst="ellipse">
            <a:avLst/>
          </a:prstGeom>
          <a:solidFill>
            <a:srgbClr val="1A3A6B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7" name="Text 25"/>
          <p:cNvSpPr/>
          <p:nvPr/>
        </p:nvSpPr>
        <p:spPr>
          <a:xfrm>
            <a:off x="4663440" y="2962656"/>
            <a:ext cx="32004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1A1A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Espionaje industrial o corporativo</a:t>
            </a:r>
            <a:endParaRPr 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28" name="Shape 26"/>
          <p:cNvSpPr/>
          <p:nvPr/>
        </p:nvSpPr>
        <p:spPr>
          <a:xfrm>
            <a:off x="4389120" y="3566160"/>
            <a:ext cx="182880" cy="182880"/>
          </a:xfrm>
          <a:prstGeom prst="ellipse">
            <a:avLst/>
          </a:prstGeom>
          <a:solidFill>
            <a:srgbClr val="1A3A6B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9" name="Text 27"/>
          <p:cNvSpPr/>
          <p:nvPr/>
        </p:nvSpPr>
        <p:spPr>
          <a:xfrm>
            <a:off x="4663440" y="3529584"/>
            <a:ext cx="32004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1A1A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Infiltración de proveedores o socios</a:t>
            </a:r>
            <a:endParaRPr 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30" name="Shape 28"/>
          <p:cNvSpPr/>
          <p:nvPr/>
        </p:nvSpPr>
        <p:spPr>
          <a:xfrm>
            <a:off x="4389120" y="4133088"/>
            <a:ext cx="182880" cy="182880"/>
          </a:xfrm>
          <a:prstGeom prst="ellipse">
            <a:avLst/>
          </a:prstGeom>
          <a:solidFill>
            <a:srgbClr val="1A3A6B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1" name="Text 29"/>
          <p:cNvSpPr/>
          <p:nvPr/>
        </p:nvSpPr>
        <p:spPr>
          <a:xfrm>
            <a:off x="4663440" y="4096512"/>
            <a:ext cx="32004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1A1A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Extorsión a directivos o accionistas</a:t>
            </a:r>
            <a:endParaRPr 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32" name="Shape 30"/>
          <p:cNvSpPr/>
          <p:nvPr/>
        </p:nvSpPr>
        <p:spPr>
          <a:xfrm>
            <a:off x="4389120" y="4700016"/>
            <a:ext cx="182880" cy="182880"/>
          </a:xfrm>
          <a:prstGeom prst="ellipse">
            <a:avLst/>
          </a:prstGeom>
          <a:solidFill>
            <a:srgbClr val="1A3A6B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3" name="Text 31"/>
          <p:cNvSpPr/>
          <p:nvPr/>
        </p:nvSpPr>
        <p:spPr>
          <a:xfrm>
            <a:off x="4663440" y="4663440"/>
            <a:ext cx="32004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1A1A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Falsificación de contratos</a:t>
            </a:r>
            <a:endParaRPr 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34" name="Shape 32"/>
          <p:cNvSpPr/>
          <p:nvPr/>
        </p:nvSpPr>
        <p:spPr>
          <a:xfrm>
            <a:off x="4389120" y="5266944"/>
            <a:ext cx="182880" cy="182880"/>
          </a:xfrm>
          <a:prstGeom prst="ellipse">
            <a:avLst/>
          </a:prstGeom>
          <a:solidFill>
            <a:srgbClr val="1A3A6B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5" name="Text 33"/>
          <p:cNvSpPr/>
          <p:nvPr/>
        </p:nvSpPr>
        <p:spPr>
          <a:xfrm>
            <a:off x="4663440" y="5230368"/>
            <a:ext cx="32004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1A1A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Phishing y fraude digital dirigido</a:t>
            </a:r>
            <a:endParaRPr 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36" name="Shape 34"/>
          <p:cNvSpPr/>
          <p:nvPr/>
        </p:nvSpPr>
        <p:spPr>
          <a:xfrm>
            <a:off x="8183880" y="2395728"/>
            <a:ext cx="3749040" cy="475488"/>
          </a:xfrm>
          <a:prstGeom prst="rect">
            <a:avLst/>
          </a:prstGeom>
          <a:solidFill>
            <a:srgbClr val="0E5E6F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7" name="Text 35"/>
          <p:cNvSpPr/>
          <p:nvPr/>
        </p:nvSpPr>
        <p:spPr>
          <a:xfrm>
            <a:off x="8183880" y="2395728"/>
            <a:ext cx="3749040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Riesgos</a:t>
            </a:r>
            <a:endParaRPr lang="en-US" sz="1500" dirty="0"/>
          </a:p>
          <a:p>
            <a:pPr marL="0" indent="0" algn="ctr">
              <a:lnSpc>
                <a:spcPct val="100000"/>
              </a:lnSpc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Estructurales</a:t>
            </a:r>
            <a:endParaRPr lang="en-US" sz="1500" dirty="0"/>
          </a:p>
        </p:txBody>
      </p:sp>
      <p:sp>
        <p:nvSpPr>
          <p:cNvPr id="38" name="Shape 36"/>
          <p:cNvSpPr/>
          <p:nvPr/>
        </p:nvSpPr>
        <p:spPr>
          <a:xfrm>
            <a:off x="8183880" y="2907792"/>
            <a:ext cx="3749040" cy="3063240"/>
          </a:xfrm>
          <a:prstGeom prst="rect">
            <a:avLst/>
          </a:prstGeom>
          <a:solidFill>
            <a:srgbClr val="E0F4F7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9" name="Shape 37"/>
          <p:cNvSpPr/>
          <p:nvPr/>
        </p:nvSpPr>
        <p:spPr>
          <a:xfrm>
            <a:off x="8321040" y="2999232"/>
            <a:ext cx="182880" cy="182880"/>
          </a:xfrm>
          <a:prstGeom prst="ellipse">
            <a:avLst/>
          </a:prstGeom>
          <a:solidFill>
            <a:srgbClr val="0E5E6F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0" name="Text 38"/>
          <p:cNvSpPr/>
          <p:nvPr/>
        </p:nvSpPr>
        <p:spPr>
          <a:xfrm>
            <a:off x="8595360" y="2962656"/>
            <a:ext cx="32004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1A1A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Lavado de activos a través de la empresa</a:t>
            </a:r>
            <a:endParaRPr 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41" name="Shape 39"/>
          <p:cNvSpPr/>
          <p:nvPr/>
        </p:nvSpPr>
        <p:spPr>
          <a:xfrm>
            <a:off x="8321040" y="3566160"/>
            <a:ext cx="182880" cy="182880"/>
          </a:xfrm>
          <a:prstGeom prst="ellipse">
            <a:avLst/>
          </a:prstGeom>
          <a:solidFill>
            <a:srgbClr val="0E5E6F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2" name="Text 40"/>
          <p:cNvSpPr/>
          <p:nvPr/>
        </p:nvSpPr>
        <p:spPr>
          <a:xfrm>
            <a:off x="8595360" y="3529584"/>
            <a:ext cx="32004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1A1A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Vínculos con crimen organizado</a:t>
            </a:r>
            <a:endParaRPr 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43" name="Shape 41"/>
          <p:cNvSpPr/>
          <p:nvPr/>
        </p:nvSpPr>
        <p:spPr>
          <a:xfrm>
            <a:off x="8321040" y="4133088"/>
            <a:ext cx="182880" cy="182880"/>
          </a:xfrm>
          <a:prstGeom prst="ellipse">
            <a:avLst/>
          </a:prstGeom>
          <a:solidFill>
            <a:srgbClr val="0E5E6F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4" name="Text 42"/>
          <p:cNvSpPr/>
          <p:nvPr/>
        </p:nvSpPr>
        <p:spPr>
          <a:xfrm>
            <a:off x="8595360" y="4096512"/>
            <a:ext cx="32004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1A1A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Due diligence fallido en adquisiciones</a:t>
            </a:r>
            <a:endParaRPr 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45" name="Shape 43"/>
          <p:cNvSpPr/>
          <p:nvPr/>
        </p:nvSpPr>
        <p:spPr>
          <a:xfrm>
            <a:off x="8321040" y="4700016"/>
            <a:ext cx="182880" cy="182880"/>
          </a:xfrm>
          <a:prstGeom prst="ellipse">
            <a:avLst/>
          </a:prstGeom>
          <a:solidFill>
            <a:srgbClr val="0E5E6F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6" name="Text 44"/>
          <p:cNvSpPr/>
          <p:nvPr/>
        </p:nvSpPr>
        <p:spPr>
          <a:xfrm>
            <a:off x="8595360" y="4663440"/>
            <a:ext cx="32004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1A1A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Corrupción en licitaciones</a:t>
            </a:r>
            <a:endParaRPr 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47" name="Shape 45"/>
          <p:cNvSpPr/>
          <p:nvPr/>
        </p:nvSpPr>
        <p:spPr>
          <a:xfrm>
            <a:off x="8321040" y="5266944"/>
            <a:ext cx="182880" cy="182880"/>
          </a:xfrm>
          <a:prstGeom prst="ellipse">
            <a:avLst/>
          </a:prstGeom>
          <a:solidFill>
            <a:srgbClr val="0E5E6F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8" name="Text 46"/>
          <p:cNvSpPr/>
          <p:nvPr/>
        </p:nvSpPr>
        <p:spPr>
          <a:xfrm>
            <a:off x="8595360" y="5230368"/>
            <a:ext cx="32004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1A1A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Incumplimiento regulatorio encubierto</a:t>
            </a:r>
            <a:endParaRPr 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49" name="Shape 47"/>
          <p:cNvSpPr/>
          <p:nvPr/>
        </p:nvSpPr>
        <p:spPr>
          <a:xfrm>
            <a:off x="320040" y="6053328"/>
            <a:ext cx="11521440" cy="384048"/>
          </a:xfrm>
          <a:prstGeom prst="rect">
            <a:avLst/>
          </a:prstGeom>
          <a:solidFill>
            <a:srgbClr val="FEF9E7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50" name="Shape 48"/>
          <p:cNvSpPr/>
          <p:nvPr/>
        </p:nvSpPr>
        <p:spPr>
          <a:xfrm>
            <a:off x="320040" y="6053328"/>
            <a:ext cx="109728" cy="384048"/>
          </a:xfrm>
          <a:prstGeom prst="rect">
            <a:avLst/>
          </a:prstGeom>
          <a:solidFill>
            <a:srgbClr val="B8860B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51" name="Text 49"/>
          <p:cNvSpPr/>
          <p:nvPr/>
        </p:nvSpPr>
        <p:spPr>
          <a:xfrm>
            <a:off x="502920" y="6062472"/>
            <a:ext cx="11155680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1A1A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El costo del delito corporativo no detectado supera múltiples veces el costo de una investigación profesional. La inacción tiene precio</a:t>
            </a:r>
            <a:r>
              <a:rPr lang="en-US" sz="105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.</a:t>
            </a:r>
            <a:endParaRPr lang="en-US" sz="105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320040" y="182880"/>
            <a:ext cx="9144000" cy="21945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300" dirty="0">
                <a:solidFill>
                  <a:srgbClr val="B886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EL EQUIPO</a:t>
            </a:r>
            <a:endParaRPr lang="en-US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Shape 1"/>
          <p:cNvSpPr/>
          <p:nvPr/>
        </p:nvSpPr>
        <p:spPr>
          <a:xfrm>
            <a:off x="320040" y="438912"/>
            <a:ext cx="11521440" cy="0"/>
          </a:xfrm>
          <a:prstGeom prst="line">
            <a:avLst/>
          </a:prstGeom>
          <a:noFill/>
          <a:ln w="12700">
            <a:solidFill>
              <a:srgbClr val="0A1F3D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4" name="Text 2"/>
          <p:cNvSpPr/>
          <p:nvPr/>
        </p:nvSpPr>
        <p:spPr>
          <a:xfrm>
            <a:off x="320040" y="530352"/>
            <a:ext cx="1152144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0A1F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Quiénes somos — El equipo detrás de cada caso</a:t>
            </a:r>
            <a:endParaRPr lang="en-US" sz="2600" dirty="0"/>
          </a:p>
        </p:txBody>
      </p:sp>
      <p:sp>
        <p:nvSpPr>
          <p:cNvPr id="5" name="Shape 3"/>
          <p:cNvSpPr/>
          <p:nvPr/>
        </p:nvSpPr>
        <p:spPr>
          <a:xfrm>
            <a:off x="0" y="6583680"/>
            <a:ext cx="12188952" cy="274320"/>
          </a:xfrm>
          <a:prstGeom prst="rect">
            <a:avLst/>
          </a:prstGeom>
          <a:solidFill>
            <a:srgbClr val="0A1F3D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6" name="Text 4"/>
          <p:cNvSpPr/>
          <p:nvPr/>
        </p:nvSpPr>
        <p:spPr>
          <a:xfrm>
            <a:off x="320040" y="6601968"/>
            <a:ext cx="8229600" cy="21945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8A9BB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Open Forum  ·  Investigaciones Corporativas  ·  Confidencial</a:t>
            </a:r>
            <a:endParaRPr lang="en-US" sz="850" dirty="0"/>
          </a:p>
        </p:txBody>
      </p:sp>
      <p:sp>
        <p:nvSpPr>
          <p:cNvPr id="7" name="Text 5"/>
          <p:cNvSpPr/>
          <p:nvPr/>
        </p:nvSpPr>
        <p:spPr>
          <a:xfrm>
            <a:off x="11704320" y="6601968"/>
            <a:ext cx="365760" cy="21945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8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</a:t>
            </a:r>
            <a:endParaRPr lang="en-US" sz="850" dirty="0"/>
          </a:p>
        </p:txBody>
      </p:sp>
      <p:sp>
        <p:nvSpPr>
          <p:cNvPr id="8" name="Shape 6"/>
          <p:cNvSpPr/>
          <p:nvPr/>
        </p:nvSpPr>
        <p:spPr>
          <a:xfrm>
            <a:off x="320040" y="1234440"/>
            <a:ext cx="4114800" cy="5193792"/>
          </a:xfrm>
          <a:prstGeom prst="rect">
            <a:avLst/>
          </a:prstGeom>
          <a:solidFill>
            <a:srgbClr val="0A1F3D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9" name="Shape 7"/>
          <p:cNvSpPr/>
          <p:nvPr/>
        </p:nvSpPr>
        <p:spPr>
          <a:xfrm>
            <a:off x="320040" y="1234440"/>
            <a:ext cx="109728" cy="5193792"/>
          </a:xfrm>
          <a:prstGeom prst="rect">
            <a:avLst/>
          </a:prstGeom>
          <a:solidFill>
            <a:srgbClr val="B8860B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0" name="Text 8"/>
          <p:cNvSpPr/>
          <p:nvPr/>
        </p:nvSpPr>
        <p:spPr>
          <a:xfrm>
            <a:off x="548640" y="1417320"/>
            <a:ext cx="37490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1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 somos una firma de seguridad tradicional.</a:t>
            </a:r>
            <a:endParaRPr lang="en-US" sz="1800" dirty="0"/>
          </a:p>
        </p:txBody>
      </p:sp>
      <p:sp>
        <p:nvSpPr>
          <p:cNvPr id="11" name="Text 9"/>
          <p:cNvSpPr/>
          <p:nvPr/>
        </p:nvSpPr>
        <p:spPr>
          <a:xfrm>
            <a:off x="548640" y="2286000"/>
            <a:ext cx="3749040" cy="11887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40000"/>
              </a:lnSpc>
              <a:buNone/>
            </a:pPr>
            <a:r>
              <a:rPr lang="en-US" sz="1200" dirty="0">
                <a:solidFill>
                  <a:srgbClr val="F4F6F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Somos exagentes federales con trayectoria en investigación criminal real: homicidios, narcotráfico, secuestros, extorsiones, fraudes financieros y crimen organizado.</a:t>
            </a:r>
            <a:endParaRPr lang="en-US" sz="1200" dirty="0"/>
          </a:p>
        </p:txBody>
      </p:sp>
      <p:sp>
        <p:nvSpPr>
          <p:cNvPr id="12" name="Shape 10"/>
          <p:cNvSpPr/>
          <p:nvPr/>
        </p:nvSpPr>
        <p:spPr>
          <a:xfrm>
            <a:off x="640080" y="3611880"/>
            <a:ext cx="3474720" cy="0"/>
          </a:xfrm>
          <a:prstGeom prst="line">
            <a:avLst/>
          </a:prstGeom>
          <a:noFill/>
          <a:ln w="12700">
            <a:solidFill>
              <a:srgbClr val="B8860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3" name="Text 11"/>
          <p:cNvSpPr/>
          <p:nvPr/>
        </p:nvSpPr>
        <p:spPr>
          <a:xfrm>
            <a:off x="548640" y="3730752"/>
            <a:ext cx="3749040" cy="10972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40000"/>
              </a:lnSpc>
              <a:buNone/>
            </a:pPr>
            <a:r>
              <a:rPr lang="en-US" sz="1200" dirty="0">
                <a:solidFill>
                  <a:srgbClr val="B8860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"Esa experiencia no se enseña en un aula — se forja en años de trabajo de campo bajo condiciones de alta complejidad."</a:t>
            </a:r>
            <a:endParaRPr lang="en-US" sz="1200" dirty="0"/>
          </a:p>
        </p:txBody>
      </p:sp>
      <p:sp>
        <p:nvSpPr>
          <p:cNvPr id="14" name="Text 12"/>
          <p:cNvSpPr/>
          <p:nvPr/>
        </p:nvSpPr>
        <p:spPr>
          <a:xfrm>
            <a:off x="548640" y="5742432"/>
            <a:ext cx="3749040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8A9BB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20+ años · Organismos federales · Multijurisdiccional</a:t>
            </a:r>
            <a:endParaRPr lang="en-US" sz="950" dirty="0"/>
          </a:p>
        </p:txBody>
      </p:sp>
      <p:sp>
        <p:nvSpPr>
          <p:cNvPr id="15" name="Shape 13"/>
          <p:cNvSpPr/>
          <p:nvPr/>
        </p:nvSpPr>
        <p:spPr>
          <a:xfrm>
            <a:off x="4663440" y="1234440"/>
            <a:ext cx="3584448" cy="1645920"/>
          </a:xfrm>
          <a:prstGeom prst="rect">
            <a:avLst/>
          </a:prstGeom>
          <a:solidFill>
            <a:srgbClr val="F4F6F9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6" name="Shape 14"/>
          <p:cNvSpPr/>
          <p:nvPr/>
        </p:nvSpPr>
        <p:spPr>
          <a:xfrm>
            <a:off x="4663440" y="1234440"/>
            <a:ext cx="3584448" cy="54864"/>
          </a:xfrm>
          <a:prstGeom prst="rect">
            <a:avLst/>
          </a:prstGeom>
          <a:solidFill>
            <a:srgbClr val="0A1F3D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7" name="Text 15"/>
          <p:cNvSpPr/>
          <p:nvPr/>
        </p:nvSpPr>
        <p:spPr>
          <a:xfrm>
            <a:off x="4773168" y="1325880"/>
            <a:ext cx="3364992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0A1F3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Ciencias Policiales</a:t>
            </a:r>
            <a:endParaRPr lang="en-US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18" name="Text 16"/>
          <p:cNvSpPr/>
          <p:nvPr/>
        </p:nvSpPr>
        <p:spPr>
          <a:xfrm>
            <a:off x="4773168" y="1691640"/>
            <a:ext cx="3364992" cy="10058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30000"/>
              </a:lnSpc>
              <a:buNone/>
            </a:pPr>
            <a:r>
              <a:rPr lang="en-US" sz="1400" dirty="0">
                <a:solidFill>
                  <a:srgbClr val="1A1A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Marco legal, procedimiento investigativo, coordinación con autoridades y preservación de evidencia.</a:t>
            </a:r>
            <a:endParaRPr lang="en-US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19" name="Shape 17"/>
          <p:cNvSpPr/>
          <p:nvPr/>
        </p:nvSpPr>
        <p:spPr>
          <a:xfrm>
            <a:off x="8412480" y="1234440"/>
            <a:ext cx="3584448" cy="1645920"/>
          </a:xfrm>
          <a:prstGeom prst="rect">
            <a:avLst/>
          </a:prstGeom>
          <a:solidFill>
            <a:srgbClr val="F4F6F9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0" name="Shape 18"/>
          <p:cNvSpPr/>
          <p:nvPr/>
        </p:nvSpPr>
        <p:spPr>
          <a:xfrm>
            <a:off x="8412480" y="1234440"/>
            <a:ext cx="3584448" cy="54864"/>
          </a:xfrm>
          <a:prstGeom prst="rect">
            <a:avLst/>
          </a:prstGeom>
          <a:solidFill>
            <a:srgbClr val="0E5E6F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1" name="Text 19"/>
          <p:cNvSpPr/>
          <p:nvPr/>
        </p:nvSpPr>
        <p:spPr>
          <a:xfrm>
            <a:off x="8522208" y="1325880"/>
            <a:ext cx="3364992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0A1F3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Criminalística</a:t>
            </a:r>
            <a:endParaRPr lang="en-US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22" name="Text 20"/>
          <p:cNvSpPr/>
          <p:nvPr/>
        </p:nvSpPr>
        <p:spPr>
          <a:xfrm>
            <a:off x="8522208" y="1691640"/>
            <a:ext cx="3364992" cy="10058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30000"/>
              </a:lnSpc>
              <a:buNone/>
            </a:pPr>
            <a:r>
              <a:rPr lang="en-US" sz="1400" dirty="0">
                <a:solidFill>
                  <a:srgbClr val="1A1A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Análisis de evidencia física, documentología, análisis de escenas y cadena de custodia.</a:t>
            </a:r>
            <a:endParaRPr lang="en-US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23" name="Shape 21"/>
          <p:cNvSpPr/>
          <p:nvPr/>
        </p:nvSpPr>
        <p:spPr>
          <a:xfrm>
            <a:off x="4663440" y="3017520"/>
            <a:ext cx="3584448" cy="1645920"/>
          </a:xfrm>
          <a:prstGeom prst="rect">
            <a:avLst/>
          </a:prstGeom>
          <a:solidFill>
            <a:srgbClr val="F4F6F9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4" name="Shape 22"/>
          <p:cNvSpPr/>
          <p:nvPr/>
        </p:nvSpPr>
        <p:spPr>
          <a:xfrm>
            <a:off x="4663440" y="3017520"/>
            <a:ext cx="3584448" cy="54864"/>
          </a:xfrm>
          <a:prstGeom prst="rect">
            <a:avLst/>
          </a:prstGeom>
          <a:solidFill>
            <a:srgbClr val="0A1F3D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5" name="Text 23"/>
          <p:cNvSpPr/>
          <p:nvPr/>
        </p:nvSpPr>
        <p:spPr>
          <a:xfrm>
            <a:off x="4773168" y="3108960"/>
            <a:ext cx="3364992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0A1F3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Perfiles Criminales</a:t>
            </a:r>
            <a:endParaRPr lang="en-US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26" name="Text 24"/>
          <p:cNvSpPr/>
          <p:nvPr/>
        </p:nvSpPr>
        <p:spPr>
          <a:xfrm>
            <a:off x="4773168" y="3474720"/>
            <a:ext cx="3364992" cy="10058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30000"/>
              </a:lnSpc>
              <a:buNone/>
            </a:pPr>
            <a:r>
              <a:rPr lang="en-US" sz="1400" dirty="0">
                <a:solidFill>
                  <a:srgbClr val="1A1A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Análisis de comportamiento, patrones, evaluación de riesgos y perfil de amenazas internas.</a:t>
            </a:r>
            <a:endParaRPr lang="en-US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27" name="Shape 25"/>
          <p:cNvSpPr/>
          <p:nvPr/>
        </p:nvSpPr>
        <p:spPr>
          <a:xfrm>
            <a:off x="8412480" y="3017520"/>
            <a:ext cx="3584448" cy="1645920"/>
          </a:xfrm>
          <a:prstGeom prst="rect">
            <a:avLst/>
          </a:prstGeom>
          <a:solidFill>
            <a:srgbClr val="F4F6F9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8" name="Shape 26"/>
          <p:cNvSpPr/>
          <p:nvPr/>
        </p:nvSpPr>
        <p:spPr>
          <a:xfrm>
            <a:off x="8412480" y="3017520"/>
            <a:ext cx="3584448" cy="54864"/>
          </a:xfrm>
          <a:prstGeom prst="rect">
            <a:avLst/>
          </a:prstGeom>
          <a:solidFill>
            <a:srgbClr val="0E5E6F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9" name="Text 27"/>
          <p:cNvSpPr/>
          <p:nvPr/>
        </p:nvSpPr>
        <p:spPr>
          <a:xfrm>
            <a:off x="8522208" y="3108960"/>
            <a:ext cx="3364992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0A1F3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Criminología</a:t>
            </a:r>
            <a:endParaRPr lang="en-US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30" name="Text 28"/>
          <p:cNvSpPr/>
          <p:nvPr/>
        </p:nvSpPr>
        <p:spPr>
          <a:xfrm>
            <a:off x="8522208" y="3474720"/>
            <a:ext cx="3364992" cy="10058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30000"/>
              </a:lnSpc>
              <a:buNone/>
            </a:pPr>
            <a:r>
              <a:rPr lang="en-US" sz="1400" dirty="0">
                <a:solidFill>
                  <a:srgbClr val="1A1A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Comprensión de la dinámica delictiva, análisis de motivaciones y estrategias preventivas.</a:t>
            </a:r>
            <a:endParaRPr lang="en-US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31" name="Shape 29"/>
          <p:cNvSpPr/>
          <p:nvPr/>
        </p:nvSpPr>
        <p:spPr>
          <a:xfrm>
            <a:off x="4663440" y="4800600"/>
            <a:ext cx="3584448" cy="1645920"/>
          </a:xfrm>
          <a:prstGeom prst="rect">
            <a:avLst/>
          </a:prstGeom>
          <a:solidFill>
            <a:srgbClr val="F4F6F9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2" name="Shape 30"/>
          <p:cNvSpPr/>
          <p:nvPr/>
        </p:nvSpPr>
        <p:spPr>
          <a:xfrm>
            <a:off x="4663440" y="4800600"/>
            <a:ext cx="3584448" cy="54864"/>
          </a:xfrm>
          <a:prstGeom prst="rect">
            <a:avLst/>
          </a:prstGeom>
          <a:solidFill>
            <a:srgbClr val="0A1F3D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3" name="Text 31"/>
          <p:cNvSpPr/>
          <p:nvPr/>
        </p:nvSpPr>
        <p:spPr>
          <a:xfrm>
            <a:off x="4773168" y="4892040"/>
            <a:ext cx="3364992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0A1F3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Inteligencia OSINT</a:t>
            </a:r>
            <a:endParaRPr lang="en-US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34" name="Text 32"/>
          <p:cNvSpPr/>
          <p:nvPr/>
        </p:nvSpPr>
        <p:spPr>
          <a:xfrm>
            <a:off x="4773168" y="5257800"/>
            <a:ext cx="3364992" cy="10058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30000"/>
              </a:lnSpc>
              <a:buNone/>
            </a:pPr>
            <a:r>
              <a:rPr lang="en-US" sz="1400" dirty="0">
                <a:solidFill>
                  <a:srgbClr val="1A1A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Explotación de fuentes abiertas, análisis de redes, investigación digital y rastreo de activos.</a:t>
            </a:r>
            <a:endParaRPr lang="en-US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35" name="Shape 33"/>
          <p:cNvSpPr/>
          <p:nvPr/>
        </p:nvSpPr>
        <p:spPr>
          <a:xfrm>
            <a:off x="8412480" y="4800600"/>
            <a:ext cx="3584448" cy="1645920"/>
          </a:xfrm>
          <a:prstGeom prst="rect">
            <a:avLst/>
          </a:prstGeom>
          <a:solidFill>
            <a:srgbClr val="F4F6F9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6" name="Shape 34"/>
          <p:cNvSpPr/>
          <p:nvPr/>
        </p:nvSpPr>
        <p:spPr>
          <a:xfrm>
            <a:off x="8412480" y="4800600"/>
            <a:ext cx="3584448" cy="54864"/>
          </a:xfrm>
          <a:prstGeom prst="rect">
            <a:avLst/>
          </a:prstGeom>
          <a:solidFill>
            <a:srgbClr val="0E5E6F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7" name="Text 35"/>
          <p:cNvSpPr/>
          <p:nvPr/>
        </p:nvSpPr>
        <p:spPr>
          <a:xfrm>
            <a:off x="8522208" y="4892040"/>
            <a:ext cx="3364992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0A1F3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Análisis Financiero Forense</a:t>
            </a:r>
            <a:endParaRPr lang="en-US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38" name="Text 36"/>
          <p:cNvSpPr/>
          <p:nvPr/>
        </p:nvSpPr>
        <p:spPr>
          <a:xfrm>
            <a:off x="8522208" y="5257800"/>
            <a:ext cx="3364992" cy="10058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30000"/>
              </a:lnSpc>
              <a:buNone/>
            </a:pPr>
            <a:r>
              <a:rPr lang="en-US" sz="1400" dirty="0">
                <a:solidFill>
                  <a:srgbClr val="1A1A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Detección de fraude contable, lavado de activos, desvío de fondos y conflictos de interés.</a:t>
            </a:r>
            <a:endParaRPr lang="en-US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320040" y="182880"/>
            <a:ext cx="9144000" cy="21945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300" dirty="0">
                <a:solidFill>
                  <a:srgbClr val="B886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METODOLOGÍA</a:t>
            </a:r>
            <a:endParaRPr lang="en-US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Shape 1"/>
          <p:cNvSpPr/>
          <p:nvPr/>
        </p:nvSpPr>
        <p:spPr>
          <a:xfrm>
            <a:off x="320040" y="438912"/>
            <a:ext cx="11521440" cy="0"/>
          </a:xfrm>
          <a:prstGeom prst="line">
            <a:avLst/>
          </a:prstGeom>
          <a:noFill/>
          <a:ln w="12700">
            <a:solidFill>
              <a:srgbClr val="0A1F3D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4" name="Text 2"/>
          <p:cNvSpPr/>
          <p:nvPr/>
        </p:nvSpPr>
        <p:spPr>
          <a:xfrm>
            <a:off x="320040" y="530352"/>
            <a:ext cx="1152144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0A1F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Cómo trabajamos — 6 etapas estructuradas</a:t>
            </a:r>
            <a:endParaRPr lang="en-US" sz="2600" dirty="0"/>
          </a:p>
        </p:txBody>
      </p:sp>
      <p:sp>
        <p:nvSpPr>
          <p:cNvPr id="5" name="Shape 3"/>
          <p:cNvSpPr/>
          <p:nvPr/>
        </p:nvSpPr>
        <p:spPr>
          <a:xfrm>
            <a:off x="0" y="6583680"/>
            <a:ext cx="12188952" cy="274320"/>
          </a:xfrm>
          <a:prstGeom prst="rect">
            <a:avLst/>
          </a:prstGeom>
          <a:solidFill>
            <a:srgbClr val="0A1F3D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6" name="Text 4"/>
          <p:cNvSpPr/>
          <p:nvPr/>
        </p:nvSpPr>
        <p:spPr>
          <a:xfrm>
            <a:off x="320040" y="6601968"/>
            <a:ext cx="8229600" cy="21945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8A9BB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Open Forum  ·  Investigaciones Corporativas  ·  Confidencial</a:t>
            </a:r>
            <a:endParaRPr lang="en-US" sz="850" dirty="0"/>
          </a:p>
        </p:txBody>
      </p:sp>
      <p:sp>
        <p:nvSpPr>
          <p:cNvPr id="7" name="Text 5"/>
          <p:cNvSpPr/>
          <p:nvPr/>
        </p:nvSpPr>
        <p:spPr>
          <a:xfrm>
            <a:off x="11704320" y="6601968"/>
            <a:ext cx="365760" cy="21945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8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</a:t>
            </a:r>
            <a:endParaRPr lang="en-US" sz="850" dirty="0"/>
          </a:p>
        </p:txBody>
      </p:sp>
      <p:sp>
        <p:nvSpPr>
          <p:cNvPr id="8" name="Shape 6"/>
          <p:cNvSpPr/>
          <p:nvPr/>
        </p:nvSpPr>
        <p:spPr>
          <a:xfrm>
            <a:off x="320040" y="1234440"/>
            <a:ext cx="640080" cy="960120"/>
          </a:xfrm>
          <a:prstGeom prst="rect">
            <a:avLst/>
          </a:prstGeom>
          <a:solidFill>
            <a:srgbClr val="0A1F3D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9" name="Text 7"/>
          <p:cNvSpPr/>
          <p:nvPr/>
        </p:nvSpPr>
        <p:spPr>
          <a:xfrm>
            <a:off x="320040" y="1417320"/>
            <a:ext cx="64008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</a:t>
            </a:r>
            <a:endParaRPr lang="en-US" sz="2800" dirty="0"/>
          </a:p>
        </p:txBody>
      </p:sp>
      <p:sp>
        <p:nvSpPr>
          <p:cNvPr id="10" name="Shape 8"/>
          <p:cNvSpPr/>
          <p:nvPr/>
        </p:nvSpPr>
        <p:spPr>
          <a:xfrm>
            <a:off x="960120" y="1234440"/>
            <a:ext cx="10680192" cy="960120"/>
          </a:xfrm>
          <a:prstGeom prst="rect">
            <a:avLst/>
          </a:prstGeom>
          <a:solidFill>
            <a:srgbClr val="F4F6F9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1" name="Text 9"/>
          <p:cNvSpPr/>
          <p:nvPr/>
        </p:nvSpPr>
        <p:spPr>
          <a:xfrm>
            <a:off x="1097280" y="1307592"/>
            <a:ext cx="73152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b="1" dirty="0">
                <a:solidFill>
                  <a:srgbClr val="0A1F3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Evaluación y diseño del caso</a:t>
            </a: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Text 10"/>
          <p:cNvSpPr/>
          <p:nvPr/>
        </p:nvSpPr>
        <p:spPr>
          <a:xfrm>
            <a:off x="1097280" y="1618488"/>
            <a:ext cx="103327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400" b="1" dirty="0">
                <a:solidFill>
                  <a:srgbClr val="4A5568"/>
                </a:solidFill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Análisis del contexto, actores, riesgos, alcance, recursos periciales y protocolo de confidencialidad.</a:t>
            </a:r>
            <a:endParaRPr lang="en-US" sz="1400" b="1" dirty="0">
              <a:latin typeface="Abadi" panose="020B0604020104020204" pitchFamily="34" charset="0"/>
            </a:endParaRPr>
          </a:p>
        </p:txBody>
      </p:sp>
      <p:sp>
        <p:nvSpPr>
          <p:cNvPr id="13" name="Shape 11"/>
          <p:cNvSpPr/>
          <p:nvPr/>
        </p:nvSpPr>
        <p:spPr>
          <a:xfrm>
            <a:off x="320040" y="2167128"/>
            <a:ext cx="640080" cy="960120"/>
          </a:xfrm>
          <a:prstGeom prst="rect">
            <a:avLst/>
          </a:prstGeom>
          <a:solidFill>
            <a:srgbClr val="1A3A6B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4" name="Text 12"/>
          <p:cNvSpPr/>
          <p:nvPr/>
        </p:nvSpPr>
        <p:spPr>
          <a:xfrm>
            <a:off x="320040" y="2350008"/>
            <a:ext cx="64008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</a:t>
            </a:r>
            <a:endParaRPr lang="en-US" sz="2800" dirty="0"/>
          </a:p>
        </p:txBody>
      </p:sp>
      <p:sp>
        <p:nvSpPr>
          <p:cNvPr id="15" name="Shape 13"/>
          <p:cNvSpPr/>
          <p:nvPr/>
        </p:nvSpPr>
        <p:spPr>
          <a:xfrm>
            <a:off x="960120" y="2167128"/>
            <a:ext cx="10680192" cy="960120"/>
          </a:xfrm>
          <a:prstGeom prst="rect">
            <a:avLst/>
          </a:prstGeom>
          <a:solidFill>
            <a:srgbClr val="F4F6F9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6" name="Text 14"/>
          <p:cNvSpPr/>
          <p:nvPr/>
        </p:nvSpPr>
        <p:spPr>
          <a:xfrm>
            <a:off x="1097280" y="2240280"/>
            <a:ext cx="73152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b="1" dirty="0">
                <a:solidFill>
                  <a:srgbClr val="0A1F3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Recolección de información y evidencia</a:t>
            </a: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Text 15"/>
          <p:cNvSpPr/>
          <p:nvPr/>
        </p:nvSpPr>
        <p:spPr>
          <a:xfrm>
            <a:off x="1097280" y="2551176"/>
            <a:ext cx="103327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400" b="1" dirty="0">
                <a:solidFill>
                  <a:srgbClr val="4A5568"/>
                </a:solidFill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Entrevistas especializadas, análisis documental, seguimiento de activos y verificación cruzada bajo cadena de custodia.</a:t>
            </a:r>
            <a:endParaRPr lang="en-US" sz="1400" b="1" dirty="0">
              <a:latin typeface="Abadi" panose="020B0604020104020204" pitchFamily="34" charset="0"/>
            </a:endParaRPr>
          </a:p>
        </p:txBody>
      </p:sp>
      <p:sp>
        <p:nvSpPr>
          <p:cNvPr id="18" name="Shape 16"/>
          <p:cNvSpPr/>
          <p:nvPr/>
        </p:nvSpPr>
        <p:spPr>
          <a:xfrm>
            <a:off x="320040" y="3099816"/>
            <a:ext cx="640080" cy="960120"/>
          </a:xfrm>
          <a:prstGeom prst="rect">
            <a:avLst/>
          </a:prstGeom>
          <a:solidFill>
            <a:srgbClr val="0E5E6F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9" name="Text 17"/>
          <p:cNvSpPr/>
          <p:nvPr/>
        </p:nvSpPr>
        <p:spPr>
          <a:xfrm>
            <a:off x="320040" y="3282696"/>
            <a:ext cx="64008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</a:t>
            </a:r>
            <a:endParaRPr lang="en-US" sz="2800" dirty="0"/>
          </a:p>
        </p:txBody>
      </p:sp>
      <p:sp>
        <p:nvSpPr>
          <p:cNvPr id="20" name="Shape 18"/>
          <p:cNvSpPr/>
          <p:nvPr/>
        </p:nvSpPr>
        <p:spPr>
          <a:xfrm>
            <a:off x="960120" y="3099816"/>
            <a:ext cx="10680192" cy="960120"/>
          </a:xfrm>
          <a:prstGeom prst="rect">
            <a:avLst/>
          </a:prstGeom>
          <a:solidFill>
            <a:srgbClr val="F4F6F9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1" name="Text 19"/>
          <p:cNvSpPr/>
          <p:nvPr/>
        </p:nvSpPr>
        <p:spPr>
          <a:xfrm>
            <a:off x="1097280" y="3172968"/>
            <a:ext cx="73152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b="1" dirty="0">
                <a:solidFill>
                  <a:srgbClr val="0A1F3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Explotación de fuentes y análisis multidimensional</a:t>
            </a: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2" name="Text 20"/>
          <p:cNvSpPr/>
          <p:nvPr/>
        </p:nvSpPr>
        <p:spPr>
          <a:xfrm>
            <a:off x="1097280" y="3483864"/>
            <a:ext cx="103327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400" b="1" dirty="0">
                <a:solidFill>
                  <a:srgbClr val="4A5568"/>
                </a:solidFill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OSINT, bases de datos especializadas, análisis relacional, rastreo financiero y análisis de comportamiento.</a:t>
            </a:r>
            <a:endParaRPr lang="en-US" sz="1400" b="1" dirty="0">
              <a:latin typeface="Abadi" panose="020B0604020104020204" pitchFamily="34" charset="0"/>
            </a:endParaRPr>
          </a:p>
        </p:txBody>
      </p:sp>
      <p:sp>
        <p:nvSpPr>
          <p:cNvPr id="23" name="Shape 21"/>
          <p:cNvSpPr/>
          <p:nvPr/>
        </p:nvSpPr>
        <p:spPr>
          <a:xfrm>
            <a:off x="320040" y="4032504"/>
            <a:ext cx="640080" cy="960120"/>
          </a:xfrm>
          <a:prstGeom prst="rect">
            <a:avLst/>
          </a:prstGeom>
          <a:solidFill>
            <a:srgbClr val="6B2D8B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4" name="Text 22"/>
          <p:cNvSpPr/>
          <p:nvPr/>
        </p:nvSpPr>
        <p:spPr>
          <a:xfrm>
            <a:off x="320040" y="4215384"/>
            <a:ext cx="64008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</a:t>
            </a:r>
            <a:endParaRPr lang="en-US" sz="2800" dirty="0"/>
          </a:p>
        </p:txBody>
      </p:sp>
      <p:sp>
        <p:nvSpPr>
          <p:cNvPr id="25" name="Shape 23"/>
          <p:cNvSpPr/>
          <p:nvPr/>
        </p:nvSpPr>
        <p:spPr>
          <a:xfrm>
            <a:off x="960120" y="4032504"/>
            <a:ext cx="10680192" cy="960120"/>
          </a:xfrm>
          <a:prstGeom prst="rect">
            <a:avLst/>
          </a:prstGeom>
          <a:solidFill>
            <a:srgbClr val="F4F6F9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6" name="Text 24"/>
          <p:cNvSpPr/>
          <p:nvPr/>
        </p:nvSpPr>
        <p:spPr>
          <a:xfrm>
            <a:off x="1097280" y="4105656"/>
            <a:ext cx="73152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b="1" dirty="0">
                <a:solidFill>
                  <a:srgbClr val="0A1F3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Evaluación de la prueba y construcción de hipótesis</a:t>
            </a: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7" name="Text 25"/>
          <p:cNvSpPr/>
          <p:nvPr/>
        </p:nvSpPr>
        <p:spPr>
          <a:xfrm>
            <a:off x="1097280" y="4416552"/>
            <a:ext cx="103327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400" b="1" dirty="0">
                <a:solidFill>
                  <a:srgbClr val="4A5568"/>
                </a:solidFill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Evaluación de la carga probatoria, identificación de vacíos e hipótesis alternativas con razonamiento científico forense.</a:t>
            </a:r>
            <a:endParaRPr lang="en-US" sz="1400" b="1" dirty="0">
              <a:latin typeface="Abadi" panose="020B0604020104020204" pitchFamily="34" charset="0"/>
            </a:endParaRPr>
          </a:p>
        </p:txBody>
      </p:sp>
      <p:sp>
        <p:nvSpPr>
          <p:cNvPr id="28" name="Shape 26"/>
          <p:cNvSpPr/>
          <p:nvPr/>
        </p:nvSpPr>
        <p:spPr>
          <a:xfrm>
            <a:off x="320040" y="4965192"/>
            <a:ext cx="640080" cy="960120"/>
          </a:xfrm>
          <a:prstGeom prst="rect">
            <a:avLst/>
          </a:prstGeom>
          <a:solidFill>
            <a:srgbClr val="B8860B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9" name="Text 27"/>
          <p:cNvSpPr/>
          <p:nvPr/>
        </p:nvSpPr>
        <p:spPr>
          <a:xfrm>
            <a:off x="320040" y="5148072"/>
            <a:ext cx="64008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</a:t>
            </a:r>
            <a:endParaRPr lang="en-US" sz="2800" dirty="0"/>
          </a:p>
        </p:txBody>
      </p:sp>
      <p:sp>
        <p:nvSpPr>
          <p:cNvPr id="30" name="Shape 28"/>
          <p:cNvSpPr/>
          <p:nvPr/>
        </p:nvSpPr>
        <p:spPr>
          <a:xfrm>
            <a:off x="960120" y="4965192"/>
            <a:ext cx="10680192" cy="960120"/>
          </a:xfrm>
          <a:prstGeom prst="rect">
            <a:avLst/>
          </a:prstGeom>
          <a:solidFill>
            <a:srgbClr val="F4F6F9"/>
          </a:solidFill>
          <a:ln/>
        </p:spPr>
        <p:txBody>
          <a:bodyPr/>
          <a:lstStyle/>
          <a:p>
            <a:endParaRPr lang="en-US" sz="1400" b="1">
              <a:latin typeface="Abadi" panose="020B0604020104020204" pitchFamily="34" charset="0"/>
            </a:endParaRPr>
          </a:p>
        </p:txBody>
      </p:sp>
      <p:sp>
        <p:nvSpPr>
          <p:cNvPr id="31" name="Text 29"/>
          <p:cNvSpPr/>
          <p:nvPr/>
        </p:nvSpPr>
        <p:spPr>
          <a:xfrm>
            <a:off x="1097280" y="5038344"/>
            <a:ext cx="73152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b="1" dirty="0">
                <a:solidFill>
                  <a:srgbClr val="0A1F3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Individualización y certeza</a:t>
            </a: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2" name="Text 30"/>
          <p:cNvSpPr/>
          <p:nvPr/>
        </p:nvSpPr>
        <p:spPr>
          <a:xfrm>
            <a:off x="1097280" y="5349240"/>
            <a:ext cx="103327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400" b="1" dirty="0">
                <a:solidFill>
                  <a:srgbClr val="4A5568"/>
                </a:solidFill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Cuando la evidencia lo permite: individualización del responsable y elementos de certeza para decisiones ejecutivas o legales</a:t>
            </a:r>
            <a:r>
              <a:rPr lang="en-US" sz="1000" dirty="0">
                <a:solidFill>
                  <a:srgbClr val="4A556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.</a:t>
            </a:r>
            <a:endParaRPr lang="en-US" sz="1000" dirty="0"/>
          </a:p>
        </p:txBody>
      </p:sp>
      <p:sp>
        <p:nvSpPr>
          <p:cNvPr id="33" name="Shape 31"/>
          <p:cNvSpPr/>
          <p:nvPr/>
        </p:nvSpPr>
        <p:spPr>
          <a:xfrm>
            <a:off x="320040" y="5897880"/>
            <a:ext cx="640080" cy="960120"/>
          </a:xfrm>
          <a:prstGeom prst="rect">
            <a:avLst/>
          </a:prstGeom>
          <a:solidFill>
            <a:srgbClr val="1A5C2A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4" name="Text 32"/>
          <p:cNvSpPr/>
          <p:nvPr/>
        </p:nvSpPr>
        <p:spPr>
          <a:xfrm>
            <a:off x="320040" y="6080760"/>
            <a:ext cx="64008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6</a:t>
            </a:r>
            <a:endParaRPr lang="en-US" sz="2800" dirty="0"/>
          </a:p>
        </p:txBody>
      </p:sp>
      <p:sp>
        <p:nvSpPr>
          <p:cNvPr id="35" name="Shape 33"/>
          <p:cNvSpPr/>
          <p:nvPr/>
        </p:nvSpPr>
        <p:spPr>
          <a:xfrm>
            <a:off x="960120" y="5897880"/>
            <a:ext cx="10680192" cy="960120"/>
          </a:xfrm>
          <a:prstGeom prst="rect">
            <a:avLst/>
          </a:prstGeom>
          <a:solidFill>
            <a:srgbClr val="F4F6F9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6" name="Text 34"/>
          <p:cNvSpPr/>
          <p:nvPr/>
        </p:nvSpPr>
        <p:spPr>
          <a:xfrm>
            <a:off x="1097280" y="5971032"/>
            <a:ext cx="73152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b="1" dirty="0">
                <a:solidFill>
                  <a:srgbClr val="0A1F3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Entrega, presentación y seguimiento</a:t>
            </a: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7" name="Text 35"/>
          <p:cNvSpPr/>
          <p:nvPr/>
        </p:nvSpPr>
        <p:spPr>
          <a:xfrm>
            <a:off x="1097280" y="6281928"/>
            <a:ext cx="103327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400" b="1" dirty="0">
                <a:solidFill>
                  <a:srgbClr val="4A5568"/>
                </a:solidFill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Reporte formal, presentación ejecutiva, asesoramiento continuo y soporte durante decisiones y acciones derivadas.</a:t>
            </a:r>
            <a:endParaRPr lang="en-US" sz="1400" b="1" dirty="0">
              <a:latin typeface="Abadi" panose="020B0604020104020204" pitchFamily="34" charset="0"/>
            </a:endParaRPr>
          </a:p>
        </p:txBody>
      </p:sp>
      <p:sp>
        <p:nvSpPr>
          <p:cNvPr id="38" name="Shape 36"/>
          <p:cNvSpPr/>
          <p:nvPr/>
        </p:nvSpPr>
        <p:spPr>
          <a:xfrm>
            <a:off x="320040" y="6446520"/>
            <a:ext cx="11521440" cy="0"/>
          </a:xfrm>
          <a:prstGeom prst="rect">
            <a:avLst/>
          </a:prstGeom>
          <a:solidFill>
            <a:srgbClr val="D0DCF0"/>
          </a:solidFill>
          <a:ln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320040" y="182880"/>
            <a:ext cx="9144000" cy="21945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300" dirty="0">
                <a:solidFill>
                  <a:srgbClr val="B886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PORTAFOLIO DE SERVICIOS</a:t>
            </a:r>
            <a:endParaRPr lang="en-US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Shape 1"/>
          <p:cNvSpPr/>
          <p:nvPr/>
        </p:nvSpPr>
        <p:spPr>
          <a:xfrm>
            <a:off x="320040" y="438912"/>
            <a:ext cx="11521440" cy="0"/>
          </a:xfrm>
          <a:prstGeom prst="line">
            <a:avLst/>
          </a:prstGeom>
          <a:noFill/>
          <a:ln w="12700">
            <a:solidFill>
              <a:srgbClr val="0A1F3D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4" name="Text 2"/>
          <p:cNvSpPr/>
          <p:nvPr/>
        </p:nvSpPr>
        <p:spPr>
          <a:xfrm>
            <a:off x="320040" y="530352"/>
            <a:ext cx="1152144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0A1F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Tipos de investigación corporativa</a:t>
            </a:r>
            <a:endParaRPr lang="en-US" sz="2600" dirty="0"/>
          </a:p>
        </p:txBody>
      </p:sp>
      <p:sp>
        <p:nvSpPr>
          <p:cNvPr id="5" name="Shape 3"/>
          <p:cNvSpPr/>
          <p:nvPr/>
        </p:nvSpPr>
        <p:spPr>
          <a:xfrm>
            <a:off x="0" y="6583680"/>
            <a:ext cx="12188952" cy="274320"/>
          </a:xfrm>
          <a:prstGeom prst="rect">
            <a:avLst/>
          </a:prstGeom>
          <a:solidFill>
            <a:srgbClr val="0A1F3D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6" name="Text 4"/>
          <p:cNvSpPr/>
          <p:nvPr/>
        </p:nvSpPr>
        <p:spPr>
          <a:xfrm>
            <a:off x="320040" y="6601968"/>
            <a:ext cx="8229600" cy="21945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8A9BB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Open Forum  ·  Investigaciones Corporativas  ·  Confidencial</a:t>
            </a:r>
            <a:endParaRPr lang="en-US" sz="850" dirty="0"/>
          </a:p>
        </p:txBody>
      </p:sp>
      <p:sp>
        <p:nvSpPr>
          <p:cNvPr id="7" name="Text 5"/>
          <p:cNvSpPr/>
          <p:nvPr/>
        </p:nvSpPr>
        <p:spPr>
          <a:xfrm>
            <a:off x="11704320" y="6601968"/>
            <a:ext cx="365760" cy="21945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8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</a:t>
            </a:r>
            <a:endParaRPr lang="en-US" sz="850" dirty="0"/>
          </a:p>
        </p:txBody>
      </p:sp>
      <p:sp>
        <p:nvSpPr>
          <p:cNvPr id="8" name="Shape 6"/>
          <p:cNvSpPr/>
          <p:nvPr/>
        </p:nvSpPr>
        <p:spPr>
          <a:xfrm>
            <a:off x="320040" y="1234440"/>
            <a:ext cx="5669280" cy="987552"/>
          </a:xfrm>
          <a:prstGeom prst="rect">
            <a:avLst/>
          </a:prstGeom>
          <a:solidFill>
            <a:srgbClr val="F4F6F9"/>
          </a:solidFill>
          <a:ln/>
        </p:spPr>
        <p:txBody>
          <a:bodyPr/>
          <a:lstStyle/>
          <a:p>
            <a:endParaRPr lang="en-US" dirty="0"/>
          </a:p>
        </p:txBody>
      </p:sp>
      <p:sp>
        <p:nvSpPr>
          <p:cNvPr id="9" name="Shape 7"/>
          <p:cNvSpPr/>
          <p:nvPr/>
        </p:nvSpPr>
        <p:spPr>
          <a:xfrm>
            <a:off x="320040" y="1234440"/>
            <a:ext cx="502920" cy="987552"/>
          </a:xfrm>
          <a:prstGeom prst="rect">
            <a:avLst/>
          </a:prstGeom>
          <a:solidFill>
            <a:srgbClr val="0A1F3D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0" name="Text 8"/>
          <p:cNvSpPr/>
          <p:nvPr/>
        </p:nvSpPr>
        <p:spPr>
          <a:xfrm>
            <a:off x="320040" y="1490472"/>
            <a:ext cx="5029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01</a:t>
            </a:r>
            <a:endParaRPr lang="en-US" sz="1600" dirty="0"/>
          </a:p>
        </p:txBody>
      </p:sp>
      <p:sp>
        <p:nvSpPr>
          <p:cNvPr id="11" name="Text 9"/>
          <p:cNvSpPr/>
          <p:nvPr/>
        </p:nvSpPr>
        <p:spPr>
          <a:xfrm>
            <a:off x="941832" y="1307592"/>
            <a:ext cx="4919472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0A1F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Fraude corporativo interno</a:t>
            </a:r>
            <a:endParaRPr lang="en-US" sz="1600" dirty="0"/>
          </a:p>
        </p:txBody>
      </p:sp>
      <p:sp>
        <p:nvSpPr>
          <p:cNvPr id="12" name="Text 10"/>
          <p:cNvSpPr/>
          <p:nvPr/>
        </p:nvSpPr>
        <p:spPr>
          <a:xfrm>
            <a:off x="941832" y="1655064"/>
            <a:ext cx="4919472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000" b="1" dirty="0">
                <a:solidFill>
                  <a:srgbClr val="4A5568"/>
                </a:solidFill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Malversación, manipulación contable, falsificación, desvío de activos y conflictos de interés.</a:t>
            </a:r>
            <a:endParaRPr lang="en-US" sz="1000" b="1" dirty="0">
              <a:latin typeface="Abadi" panose="020B0604020104020204" pitchFamily="34" charset="0"/>
            </a:endParaRPr>
          </a:p>
        </p:txBody>
      </p:sp>
      <p:sp>
        <p:nvSpPr>
          <p:cNvPr id="13" name="Shape 11"/>
          <p:cNvSpPr/>
          <p:nvPr/>
        </p:nvSpPr>
        <p:spPr>
          <a:xfrm>
            <a:off x="6263640" y="1234440"/>
            <a:ext cx="5669280" cy="987552"/>
          </a:xfrm>
          <a:prstGeom prst="rect">
            <a:avLst/>
          </a:prstGeom>
          <a:solidFill>
            <a:srgbClr val="F4F6F9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4" name="Shape 12"/>
          <p:cNvSpPr/>
          <p:nvPr/>
        </p:nvSpPr>
        <p:spPr>
          <a:xfrm>
            <a:off x="6263640" y="1234440"/>
            <a:ext cx="502920" cy="987552"/>
          </a:xfrm>
          <a:prstGeom prst="rect">
            <a:avLst/>
          </a:prstGeom>
          <a:solidFill>
            <a:srgbClr val="1A3A6B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5" name="Text 13"/>
          <p:cNvSpPr/>
          <p:nvPr/>
        </p:nvSpPr>
        <p:spPr>
          <a:xfrm>
            <a:off x="6263640" y="1490472"/>
            <a:ext cx="5029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02</a:t>
            </a:r>
            <a:endParaRPr lang="en-US" sz="1600" dirty="0"/>
          </a:p>
        </p:txBody>
      </p:sp>
      <p:sp>
        <p:nvSpPr>
          <p:cNvPr id="16" name="Text 14"/>
          <p:cNvSpPr/>
          <p:nvPr/>
        </p:nvSpPr>
        <p:spPr>
          <a:xfrm>
            <a:off x="6885432" y="1307592"/>
            <a:ext cx="4919472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0A1F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Espionaje e infiltración empresarial</a:t>
            </a:r>
            <a:endParaRPr lang="en-US" sz="1600" dirty="0"/>
          </a:p>
        </p:txBody>
      </p:sp>
      <p:sp>
        <p:nvSpPr>
          <p:cNvPr id="17" name="Text 15"/>
          <p:cNvSpPr/>
          <p:nvPr/>
        </p:nvSpPr>
        <p:spPr>
          <a:xfrm>
            <a:off x="6885432" y="1655064"/>
            <a:ext cx="4919472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000" b="1" dirty="0">
                <a:solidFill>
                  <a:srgbClr val="4A5568"/>
                </a:solidFill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Robo de información confidencial, secretos comerciales y propiedad intelectual.</a:t>
            </a:r>
            <a:endParaRPr lang="en-US" sz="1000" b="1" dirty="0">
              <a:latin typeface="Abadi" panose="020B0604020104020204" pitchFamily="34" charset="0"/>
            </a:endParaRPr>
          </a:p>
        </p:txBody>
      </p:sp>
      <p:sp>
        <p:nvSpPr>
          <p:cNvPr id="18" name="Shape 16"/>
          <p:cNvSpPr/>
          <p:nvPr/>
        </p:nvSpPr>
        <p:spPr>
          <a:xfrm>
            <a:off x="320040" y="2304288"/>
            <a:ext cx="5669280" cy="987552"/>
          </a:xfrm>
          <a:prstGeom prst="rect">
            <a:avLst/>
          </a:prstGeom>
          <a:solidFill>
            <a:srgbClr val="F4F6F9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9" name="Shape 17"/>
          <p:cNvSpPr/>
          <p:nvPr/>
        </p:nvSpPr>
        <p:spPr>
          <a:xfrm>
            <a:off x="320040" y="2304288"/>
            <a:ext cx="502920" cy="987552"/>
          </a:xfrm>
          <a:prstGeom prst="rect">
            <a:avLst/>
          </a:prstGeom>
          <a:solidFill>
            <a:srgbClr val="0E5E6F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0" name="Text 18"/>
          <p:cNvSpPr/>
          <p:nvPr/>
        </p:nvSpPr>
        <p:spPr>
          <a:xfrm>
            <a:off x="320040" y="2560320"/>
            <a:ext cx="5029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03</a:t>
            </a:r>
            <a:endParaRPr lang="en-US" sz="1600" dirty="0"/>
          </a:p>
        </p:txBody>
      </p:sp>
      <p:sp>
        <p:nvSpPr>
          <p:cNvPr id="21" name="Text 19"/>
          <p:cNvSpPr/>
          <p:nvPr/>
        </p:nvSpPr>
        <p:spPr>
          <a:xfrm>
            <a:off x="941832" y="2377440"/>
            <a:ext cx="4919472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0A1F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Due diligence investigativo</a:t>
            </a:r>
            <a:endParaRPr lang="en-US" sz="1600" dirty="0"/>
          </a:p>
        </p:txBody>
      </p:sp>
      <p:sp>
        <p:nvSpPr>
          <p:cNvPr id="22" name="Text 20"/>
          <p:cNvSpPr/>
          <p:nvPr/>
        </p:nvSpPr>
        <p:spPr>
          <a:xfrm>
            <a:off x="941832" y="2724912"/>
            <a:ext cx="4919472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000" b="1" dirty="0">
                <a:solidFill>
                  <a:srgbClr val="4A5568"/>
                </a:solidFill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Verificación profunda de socios, directivos, proveedores y contrapartes en M&amp;A.</a:t>
            </a:r>
            <a:endParaRPr lang="en-US" sz="1000" b="1" dirty="0">
              <a:latin typeface="Abadi" panose="020B0604020104020204" pitchFamily="34" charset="0"/>
            </a:endParaRPr>
          </a:p>
        </p:txBody>
      </p:sp>
      <p:sp>
        <p:nvSpPr>
          <p:cNvPr id="23" name="Shape 21"/>
          <p:cNvSpPr/>
          <p:nvPr/>
        </p:nvSpPr>
        <p:spPr>
          <a:xfrm>
            <a:off x="6263640" y="2304288"/>
            <a:ext cx="5669280" cy="987552"/>
          </a:xfrm>
          <a:prstGeom prst="rect">
            <a:avLst/>
          </a:prstGeom>
          <a:solidFill>
            <a:srgbClr val="F4F6F9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4" name="Shape 22"/>
          <p:cNvSpPr/>
          <p:nvPr/>
        </p:nvSpPr>
        <p:spPr>
          <a:xfrm>
            <a:off x="6263640" y="2304288"/>
            <a:ext cx="502920" cy="987552"/>
          </a:xfrm>
          <a:prstGeom prst="rect">
            <a:avLst/>
          </a:prstGeom>
          <a:solidFill>
            <a:srgbClr val="7B1A1A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5" name="Text 23"/>
          <p:cNvSpPr/>
          <p:nvPr/>
        </p:nvSpPr>
        <p:spPr>
          <a:xfrm>
            <a:off x="6263640" y="2560320"/>
            <a:ext cx="5029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04</a:t>
            </a:r>
            <a:endParaRPr lang="en-US" sz="1600" dirty="0"/>
          </a:p>
        </p:txBody>
      </p:sp>
      <p:sp>
        <p:nvSpPr>
          <p:cNvPr id="26" name="Text 24"/>
          <p:cNvSpPr/>
          <p:nvPr/>
        </p:nvSpPr>
        <p:spPr>
          <a:xfrm>
            <a:off x="6885432" y="2377440"/>
            <a:ext cx="4919472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0A1F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Investigación de conducta y acoso</a:t>
            </a:r>
            <a:endParaRPr lang="en-US" sz="1600" dirty="0"/>
          </a:p>
        </p:txBody>
      </p:sp>
      <p:sp>
        <p:nvSpPr>
          <p:cNvPr id="27" name="Text 25"/>
          <p:cNvSpPr/>
          <p:nvPr/>
        </p:nvSpPr>
        <p:spPr>
          <a:xfrm>
            <a:off x="6885432" y="2724912"/>
            <a:ext cx="4919472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000" b="1" dirty="0">
                <a:solidFill>
                  <a:srgbClr val="4A5568"/>
                </a:solidFill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Acoso laboral, discriminación, abuso de autoridad y conductas contrarias a la ética.</a:t>
            </a:r>
            <a:endParaRPr lang="en-US" sz="1000" b="1" dirty="0">
              <a:latin typeface="Abadi" panose="020B0604020104020204" pitchFamily="34" charset="0"/>
            </a:endParaRPr>
          </a:p>
        </p:txBody>
      </p:sp>
      <p:sp>
        <p:nvSpPr>
          <p:cNvPr id="28" name="Shape 26"/>
          <p:cNvSpPr/>
          <p:nvPr/>
        </p:nvSpPr>
        <p:spPr>
          <a:xfrm>
            <a:off x="320040" y="3374136"/>
            <a:ext cx="5669280" cy="987552"/>
          </a:xfrm>
          <a:prstGeom prst="rect">
            <a:avLst/>
          </a:prstGeom>
          <a:solidFill>
            <a:srgbClr val="F4F6F9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9" name="Shape 27"/>
          <p:cNvSpPr/>
          <p:nvPr/>
        </p:nvSpPr>
        <p:spPr>
          <a:xfrm>
            <a:off x="320040" y="3374136"/>
            <a:ext cx="502920" cy="987552"/>
          </a:xfrm>
          <a:prstGeom prst="rect">
            <a:avLst/>
          </a:prstGeom>
          <a:solidFill>
            <a:srgbClr val="6B2D8B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0" name="Text 28"/>
          <p:cNvSpPr/>
          <p:nvPr/>
        </p:nvSpPr>
        <p:spPr>
          <a:xfrm>
            <a:off x="320040" y="3630168"/>
            <a:ext cx="5029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05</a:t>
            </a:r>
            <a:endParaRPr lang="en-US" sz="1600" dirty="0"/>
          </a:p>
        </p:txBody>
      </p:sp>
      <p:sp>
        <p:nvSpPr>
          <p:cNvPr id="31" name="Text 29"/>
          <p:cNvSpPr/>
          <p:nvPr/>
        </p:nvSpPr>
        <p:spPr>
          <a:xfrm>
            <a:off x="941832" y="3447288"/>
            <a:ext cx="4919472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0A1F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Amenazas e intimidación a directivos</a:t>
            </a:r>
            <a:endParaRPr lang="en-US" sz="1600" dirty="0"/>
          </a:p>
        </p:txBody>
      </p:sp>
      <p:sp>
        <p:nvSpPr>
          <p:cNvPr id="32" name="Text 30"/>
          <p:cNvSpPr/>
          <p:nvPr/>
        </p:nvSpPr>
        <p:spPr>
          <a:xfrm>
            <a:off x="941832" y="3794760"/>
            <a:ext cx="4919472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000" b="1" dirty="0">
                <a:solidFill>
                  <a:srgbClr val="4A5568"/>
                </a:solidFill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Extorsión, chantaje, acecho y amenazas dirigidas a ejecutivos y miembros de junta.</a:t>
            </a:r>
            <a:endParaRPr lang="en-US" sz="1000" b="1" dirty="0">
              <a:latin typeface="Abadi" panose="020B0604020104020204" pitchFamily="34" charset="0"/>
            </a:endParaRPr>
          </a:p>
        </p:txBody>
      </p:sp>
      <p:sp>
        <p:nvSpPr>
          <p:cNvPr id="33" name="Shape 31"/>
          <p:cNvSpPr/>
          <p:nvPr/>
        </p:nvSpPr>
        <p:spPr>
          <a:xfrm>
            <a:off x="6263640" y="3374136"/>
            <a:ext cx="5669280" cy="987552"/>
          </a:xfrm>
          <a:prstGeom prst="rect">
            <a:avLst/>
          </a:prstGeom>
          <a:solidFill>
            <a:srgbClr val="F4F6F9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4" name="Shape 32"/>
          <p:cNvSpPr/>
          <p:nvPr/>
        </p:nvSpPr>
        <p:spPr>
          <a:xfrm>
            <a:off x="6263640" y="3374136"/>
            <a:ext cx="502920" cy="987552"/>
          </a:xfrm>
          <a:prstGeom prst="rect">
            <a:avLst/>
          </a:prstGeom>
          <a:solidFill>
            <a:srgbClr val="B8860B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5" name="Text 33"/>
          <p:cNvSpPr/>
          <p:nvPr/>
        </p:nvSpPr>
        <p:spPr>
          <a:xfrm>
            <a:off x="6263640" y="3630168"/>
            <a:ext cx="5029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06</a:t>
            </a:r>
            <a:endParaRPr lang="en-US" sz="1600" dirty="0"/>
          </a:p>
        </p:txBody>
      </p:sp>
      <p:sp>
        <p:nvSpPr>
          <p:cNvPr id="36" name="Text 34"/>
          <p:cNvSpPr/>
          <p:nvPr/>
        </p:nvSpPr>
        <p:spPr>
          <a:xfrm>
            <a:off x="6885432" y="3447288"/>
            <a:ext cx="4919472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0A1F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Lavado de activos y crimen organizado</a:t>
            </a:r>
            <a:endParaRPr lang="en-US" sz="1600" dirty="0"/>
          </a:p>
        </p:txBody>
      </p:sp>
      <p:sp>
        <p:nvSpPr>
          <p:cNvPr id="37" name="Text 35"/>
          <p:cNvSpPr/>
          <p:nvPr/>
        </p:nvSpPr>
        <p:spPr>
          <a:xfrm>
            <a:off x="6885432" y="3794760"/>
            <a:ext cx="4919472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000" b="1" dirty="0">
                <a:solidFill>
                  <a:srgbClr val="4A5568"/>
                </a:solidFill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Detección de patrones de lavado y vínculos con organizaciones criminales.</a:t>
            </a:r>
            <a:endParaRPr lang="en-US" sz="1000" b="1" dirty="0">
              <a:latin typeface="Abadi" panose="020B0604020104020204" pitchFamily="34" charset="0"/>
            </a:endParaRPr>
          </a:p>
        </p:txBody>
      </p:sp>
      <p:sp>
        <p:nvSpPr>
          <p:cNvPr id="38" name="Shape 36"/>
          <p:cNvSpPr/>
          <p:nvPr/>
        </p:nvSpPr>
        <p:spPr>
          <a:xfrm>
            <a:off x="320040" y="4443984"/>
            <a:ext cx="5669280" cy="987552"/>
          </a:xfrm>
          <a:prstGeom prst="rect">
            <a:avLst/>
          </a:prstGeom>
          <a:solidFill>
            <a:srgbClr val="F4F6F9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9" name="Shape 37"/>
          <p:cNvSpPr/>
          <p:nvPr/>
        </p:nvSpPr>
        <p:spPr>
          <a:xfrm>
            <a:off x="320040" y="4443984"/>
            <a:ext cx="502920" cy="987552"/>
          </a:xfrm>
          <a:prstGeom prst="rect">
            <a:avLst/>
          </a:prstGeom>
          <a:solidFill>
            <a:srgbClr val="1A5C2A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0" name="Text 38"/>
          <p:cNvSpPr/>
          <p:nvPr/>
        </p:nvSpPr>
        <p:spPr>
          <a:xfrm>
            <a:off x="320040" y="4700016"/>
            <a:ext cx="5029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07</a:t>
            </a:r>
            <a:endParaRPr lang="en-US" sz="1600" dirty="0"/>
          </a:p>
        </p:txBody>
      </p:sp>
      <p:sp>
        <p:nvSpPr>
          <p:cNvPr id="41" name="Text 39"/>
          <p:cNvSpPr/>
          <p:nvPr/>
        </p:nvSpPr>
        <p:spPr>
          <a:xfrm>
            <a:off x="941832" y="4517136"/>
            <a:ext cx="4919472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0A1F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Corrupción y colusión en licitaciones</a:t>
            </a:r>
            <a:endParaRPr lang="en-US" sz="1600" dirty="0"/>
          </a:p>
        </p:txBody>
      </p:sp>
      <p:sp>
        <p:nvSpPr>
          <p:cNvPr id="42" name="Text 40"/>
          <p:cNvSpPr/>
          <p:nvPr/>
        </p:nvSpPr>
        <p:spPr>
          <a:xfrm>
            <a:off x="941832" y="4864608"/>
            <a:ext cx="4919472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000" b="1" dirty="0">
                <a:solidFill>
                  <a:srgbClr val="4A5568"/>
                </a:solidFill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Sobornos, favoritismos y colusión en procesos de compra y contratación.</a:t>
            </a:r>
            <a:endParaRPr lang="en-US" sz="1000" b="1" dirty="0">
              <a:latin typeface="Abadi" panose="020B0604020104020204" pitchFamily="34" charset="0"/>
            </a:endParaRPr>
          </a:p>
        </p:txBody>
      </p:sp>
      <p:sp>
        <p:nvSpPr>
          <p:cNvPr id="43" name="Shape 41"/>
          <p:cNvSpPr/>
          <p:nvPr/>
        </p:nvSpPr>
        <p:spPr>
          <a:xfrm>
            <a:off x="6263640" y="4443984"/>
            <a:ext cx="5669280" cy="987552"/>
          </a:xfrm>
          <a:prstGeom prst="rect">
            <a:avLst/>
          </a:prstGeom>
          <a:solidFill>
            <a:srgbClr val="F4F6F9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4" name="Shape 42"/>
          <p:cNvSpPr/>
          <p:nvPr/>
        </p:nvSpPr>
        <p:spPr>
          <a:xfrm>
            <a:off x="6263640" y="4443984"/>
            <a:ext cx="502920" cy="987552"/>
          </a:xfrm>
          <a:prstGeom prst="rect">
            <a:avLst/>
          </a:prstGeom>
          <a:solidFill>
            <a:srgbClr val="0A1F3D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5" name="Text 43"/>
          <p:cNvSpPr/>
          <p:nvPr/>
        </p:nvSpPr>
        <p:spPr>
          <a:xfrm>
            <a:off x="6263640" y="4700016"/>
            <a:ext cx="5029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08</a:t>
            </a:r>
            <a:endParaRPr lang="en-US" sz="1600" dirty="0"/>
          </a:p>
        </p:txBody>
      </p:sp>
      <p:sp>
        <p:nvSpPr>
          <p:cNvPr id="46" name="Text 44"/>
          <p:cNvSpPr/>
          <p:nvPr/>
        </p:nvSpPr>
        <p:spPr>
          <a:xfrm>
            <a:off x="6885432" y="4517136"/>
            <a:ext cx="4919472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0A1F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Fuga de información y ciberseguridad</a:t>
            </a:r>
            <a:endParaRPr lang="en-US" sz="1600" dirty="0"/>
          </a:p>
        </p:txBody>
      </p:sp>
      <p:sp>
        <p:nvSpPr>
          <p:cNvPr id="47" name="Text 45"/>
          <p:cNvSpPr/>
          <p:nvPr/>
        </p:nvSpPr>
        <p:spPr>
          <a:xfrm>
            <a:off x="6885432" y="4864608"/>
            <a:ext cx="4919472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000" b="1" dirty="0">
                <a:solidFill>
                  <a:srgbClr val="4A5568"/>
                </a:solidFill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Filtración de datos, accesos no autorizados y sabotaje digital.</a:t>
            </a:r>
            <a:endParaRPr lang="en-US" sz="1000" b="1" dirty="0">
              <a:latin typeface="Abadi" panose="020B0604020104020204" pitchFamily="34" charset="0"/>
            </a:endParaRPr>
          </a:p>
        </p:txBody>
      </p:sp>
      <p:sp>
        <p:nvSpPr>
          <p:cNvPr id="48" name="Shape 46"/>
          <p:cNvSpPr/>
          <p:nvPr/>
        </p:nvSpPr>
        <p:spPr>
          <a:xfrm>
            <a:off x="320040" y="5513832"/>
            <a:ext cx="5669280" cy="987552"/>
          </a:xfrm>
          <a:prstGeom prst="rect">
            <a:avLst/>
          </a:prstGeom>
          <a:solidFill>
            <a:srgbClr val="F4F6F9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9" name="Shape 47"/>
          <p:cNvSpPr/>
          <p:nvPr/>
        </p:nvSpPr>
        <p:spPr>
          <a:xfrm>
            <a:off x="320040" y="5513832"/>
            <a:ext cx="502920" cy="987552"/>
          </a:xfrm>
          <a:prstGeom prst="rect">
            <a:avLst/>
          </a:prstGeom>
          <a:solidFill>
            <a:srgbClr val="1A3A6B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50" name="Text 48"/>
          <p:cNvSpPr/>
          <p:nvPr/>
        </p:nvSpPr>
        <p:spPr>
          <a:xfrm>
            <a:off x="320040" y="5769864"/>
            <a:ext cx="5029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09</a:t>
            </a:r>
            <a:endParaRPr lang="en-US" sz="1600" dirty="0"/>
          </a:p>
        </p:txBody>
      </p:sp>
      <p:sp>
        <p:nvSpPr>
          <p:cNvPr id="51" name="Text 49"/>
          <p:cNvSpPr/>
          <p:nvPr/>
        </p:nvSpPr>
        <p:spPr>
          <a:xfrm>
            <a:off x="941832" y="5586984"/>
            <a:ext cx="4919472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0A1F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Investigación de antecedentes profunda</a:t>
            </a:r>
            <a:endParaRPr lang="en-US" sz="1600" dirty="0"/>
          </a:p>
        </p:txBody>
      </p:sp>
      <p:sp>
        <p:nvSpPr>
          <p:cNvPr id="52" name="Text 50"/>
          <p:cNvSpPr/>
          <p:nvPr/>
        </p:nvSpPr>
        <p:spPr>
          <a:xfrm>
            <a:off x="941832" y="5934456"/>
            <a:ext cx="4919472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000" b="1" dirty="0">
                <a:solidFill>
                  <a:srgbClr val="4A5568"/>
                </a:solidFill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Historial personal, financiero, legal y reputacional más allá de controles estándar de RR.HH.</a:t>
            </a:r>
            <a:endParaRPr lang="en-US" sz="1000" b="1" dirty="0">
              <a:latin typeface="Abadi" panose="020B0604020104020204" pitchFamily="34" charset="0"/>
            </a:endParaRPr>
          </a:p>
        </p:txBody>
      </p:sp>
      <p:sp>
        <p:nvSpPr>
          <p:cNvPr id="53" name="Shape 51"/>
          <p:cNvSpPr/>
          <p:nvPr/>
        </p:nvSpPr>
        <p:spPr>
          <a:xfrm>
            <a:off x="6263640" y="5513832"/>
            <a:ext cx="5669280" cy="987552"/>
          </a:xfrm>
          <a:prstGeom prst="rect">
            <a:avLst/>
          </a:prstGeom>
          <a:solidFill>
            <a:srgbClr val="F4F6F9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54" name="Shape 52"/>
          <p:cNvSpPr/>
          <p:nvPr/>
        </p:nvSpPr>
        <p:spPr>
          <a:xfrm>
            <a:off x="6263640" y="5513832"/>
            <a:ext cx="502920" cy="987552"/>
          </a:xfrm>
          <a:prstGeom prst="rect">
            <a:avLst/>
          </a:prstGeom>
          <a:solidFill>
            <a:srgbClr val="0E5E6F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55" name="Text 53"/>
          <p:cNvSpPr/>
          <p:nvPr/>
        </p:nvSpPr>
        <p:spPr>
          <a:xfrm>
            <a:off x="6263640" y="5769864"/>
            <a:ext cx="5029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10</a:t>
            </a:r>
            <a:endParaRPr lang="en-US" sz="1600" dirty="0"/>
          </a:p>
        </p:txBody>
      </p:sp>
      <p:sp>
        <p:nvSpPr>
          <p:cNvPr id="56" name="Text 54"/>
          <p:cNvSpPr/>
          <p:nvPr/>
        </p:nvSpPr>
        <p:spPr>
          <a:xfrm>
            <a:off x="6885432" y="5586984"/>
            <a:ext cx="4919472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0A1F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Investigaciones en reestructuración</a:t>
            </a:r>
            <a:endParaRPr lang="en-US" sz="1600" dirty="0"/>
          </a:p>
        </p:txBody>
      </p:sp>
      <p:sp>
        <p:nvSpPr>
          <p:cNvPr id="57" name="Text 55"/>
          <p:cNvSpPr/>
          <p:nvPr/>
        </p:nvSpPr>
        <p:spPr>
          <a:xfrm>
            <a:off x="6885432" y="5934456"/>
            <a:ext cx="4919472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000" b="1" dirty="0">
                <a:solidFill>
                  <a:srgbClr val="4A5568"/>
                </a:solidFill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Apoyo en fusiones, adquisiciones, quiebras y disputas entre accionistas.</a:t>
            </a:r>
            <a:endParaRPr lang="en-US" sz="1000" b="1" dirty="0">
              <a:latin typeface="Abadi" panose="020B0604020104020204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320040" y="182880"/>
            <a:ext cx="9144000" cy="21945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850" b="1" kern="0" spc="300" dirty="0">
                <a:solidFill>
                  <a:srgbClr val="B8860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ENTREGABLES</a:t>
            </a:r>
            <a:endParaRPr lang="en-US" sz="850" dirty="0"/>
          </a:p>
        </p:txBody>
      </p:sp>
      <p:sp>
        <p:nvSpPr>
          <p:cNvPr id="3" name="Shape 1"/>
          <p:cNvSpPr/>
          <p:nvPr/>
        </p:nvSpPr>
        <p:spPr>
          <a:xfrm>
            <a:off x="320040" y="438912"/>
            <a:ext cx="11521440" cy="0"/>
          </a:xfrm>
          <a:prstGeom prst="line">
            <a:avLst/>
          </a:prstGeom>
          <a:noFill/>
          <a:ln w="12700">
            <a:solidFill>
              <a:srgbClr val="0A1F3D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4" name="Text 2"/>
          <p:cNvSpPr/>
          <p:nvPr/>
        </p:nvSpPr>
        <p:spPr>
          <a:xfrm>
            <a:off x="320040" y="530352"/>
            <a:ext cx="1152144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0A1F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¿Qué recibe su organización?</a:t>
            </a:r>
            <a:endParaRPr lang="en-US" sz="2600" dirty="0"/>
          </a:p>
        </p:txBody>
      </p:sp>
      <p:sp>
        <p:nvSpPr>
          <p:cNvPr id="5" name="Shape 3"/>
          <p:cNvSpPr/>
          <p:nvPr/>
        </p:nvSpPr>
        <p:spPr>
          <a:xfrm>
            <a:off x="0" y="6583680"/>
            <a:ext cx="12188952" cy="274320"/>
          </a:xfrm>
          <a:prstGeom prst="rect">
            <a:avLst/>
          </a:prstGeom>
          <a:solidFill>
            <a:srgbClr val="0A1F3D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6" name="Text 4"/>
          <p:cNvSpPr/>
          <p:nvPr/>
        </p:nvSpPr>
        <p:spPr>
          <a:xfrm>
            <a:off x="320040" y="6601968"/>
            <a:ext cx="8229600" cy="21945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8A9BB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Open Forum  ·  Investigaciones Corporativas  ·  Confidencial</a:t>
            </a:r>
            <a:endParaRPr lang="en-US" sz="850" dirty="0"/>
          </a:p>
        </p:txBody>
      </p:sp>
      <p:sp>
        <p:nvSpPr>
          <p:cNvPr id="7" name="Text 5"/>
          <p:cNvSpPr/>
          <p:nvPr/>
        </p:nvSpPr>
        <p:spPr>
          <a:xfrm>
            <a:off x="11704320" y="6601968"/>
            <a:ext cx="365760" cy="21945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8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6</a:t>
            </a:r>
            <a:endParaRPr lang="en-US" sz="850" dirty="0"/>
          </a:p>
        </p:txBody>
      </p:sp>
      <p:sp>
        <p:nvSpPr>
          <p:cNvPr id="8" name="Shape 6"/>
          <p:cNvSpPr/>
          <p:nvPr/>
        </p:nvSpPr>
        <p:spPr>
          <a:xfrm>
            <a:off x="320040" y="1234440"/>
            <a:ext cx="5394960" cy="3063240"/>
          </a:xfrm>
          <a:prstGeom prst="rect">
            <a:avLst/>
          </a:prstGeom>
          <a:solidFill>
            <a:srgbClr val="F4F6F9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9" name="Shape 7"/>
          <p:cNvSpPr/>
          <p:nvPr/>
        </p:nvSpPr>
        <p:spPr>
          <a:xfrm>
            <a:off x="320040" y="1234440"/>
            <a:ext cx="5394960" cy="54864"/>
          </a:xfrm>
          <a:prstGeom prst="rect">
            <a:avLst/>
          </a:prstGeom>
          <a:solidFill>
            <a:srgbClr val="0A1F3D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0" name="Text 8"/>
          <p:cNvSpPr/>
          <p:nvPr/>
        </p:nvSpPr>
        <p:spPr>
          <a:xfrm>
            <a:off x="457200" y="1325880"/>
            <a:ext cx="51206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0A1F3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📋  Reporte de Investigación</a:t>
            </a:r>
            <a:endParaRPr lang="en-US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Text 9"/>
          <p:cNvSpPr/>
          <p:nvPr/>
        </p:nvSpPr>
        <p:spPr>
          <a:xfrm>
            <a:off x="457200" y="1737360"/>
            <a:ext cx="51206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30000"/>
              </a:lnSpc>
              <a:buNone/>
            </a:pPr>
            <a:r>
              <a:rPr lang="en-US" sz="1200" b="1" dirty="0">
                <a:solidFill>
                  <a:srgbClr val="1A1A2E"/>
                </a:solidFill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Documento técnico completo con metodología, fuentes, análisis de evidencia y conclusiones. Incluye soportes documentales, fotográficos y periciales.</a:t>
            </a:r>
            <a:endParaRPr lang="en-US" sz="1200" b="1" dirty="0">
              <a:latin typeface="Abadi" panose="020B0604020104020204" pitchFamily="34" charset="0"/>
            </a:endParaRPr>
          </a:p>
        </p:txBody>
      </p:sp>
      <p:sp>
        <p:nvSpPr>
          <p:cNvPr id="12" name="Shape 10"/>
          <p:cNvSpPr/>
          <p:nvPr/>
        </p:nvSpPr>
        <p:spPr>
          <a:xfrm>
            <a:off x="475488" y="2496312"/>
            <a:ext cx="164592" cy="164592"/>
          </a:xfrm>
          <a:prstGeom prst="ellipse">
            <a:avLst/>
          </a:prstGeom>
          <a:solidFill>
            <a:srgbClr val="0A1F3D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3" name="Text 11"/>
          <p:cNvSpPr/>
          <p:nvPr/>
        </p:nvSpPr>
        <p:spPr>
          <a:xfrm>
            <a:off x="749808" y="2459736"/>
            <a:ext cx="48463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1A1A2E"/>
                </a:solidFill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Narrativa objetiva de hechos verificados</a:t>
            </a:r>
            <a:endParaRPr lang="en-US" sz="1200" b="1" dirty="0">
              <a:latin typeface="Abadi" panose="020B0604020104020204" pitchFamily="34" charset="0"/>
            </a:endParaRPr>
          </a:p>
        </p:txBody>
      </p:sp>
      <p:sp>
        <p:nvSpPr>
          <p:cNvPr id="14" name="Shape 12"/>
          <p:cNvSpPr/>
          <p:nvPr/>
        </p:nvSpPr>
        <p:spPr>
          <a:xfrm>
            <a:off x="475488" y="2916936"/>
            <a:ext cx="164592" cy="164592"/>
          </a:xfrm>
          <a:prstGeom prst="ellipse">
            <a:avLst/>
          </a:prstGeom>
          <a:solidFill>
            <a:srgbClr val="0A1F3D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5" name="Text 13"/>
          <p:cNvSpPr/>
          <p:nvPr/>
        </p:nvSpPr>
        <p:spPr>
          <a:xfrm>
            <a:off x="749808" y="2880360"/>
            <a:ext cx="48463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1A1A2E"/>
                </a:solidFill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Evidencias catalogadas con cadena de custodia</a:t>
            </a:r>
            <a:endParaRPr lang="en-US" sz="1200" b="1" dirty="0">
              <a:latin typeface="Abadi" panose="020B0604020104020204" pitchFamily="34" charset="0"/>
            </a:endParaRPr>
          </a:p>
        </p:txBody>
      </p:sp>
      <p:sp>
        <p:nvSpPr>
          <p:cNvPr id="16" name="Shape 14"/>
          <p:cNvSpPr/>
          <p:nvPr/>
        </p:nvSpPr>
        <p:spPr>
          <a:xfrm>
            <a:off x="475488" y="3337560"/>
            <a:ext cx="164592" cy="164592"/>
          </a:xfrm>
          <a:prstGeom prst="ellipse">
            <a:avLst/>
          </a:prstGeom>
          <a:solidFill>
            <a:srgbClr val="0A1F3D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7" name="Text 15"/>
          <p:cNvSpPr/>
          <p:nvPr/>
        </p:nvSpPr>
        <p:spPr>
          <a:xfrm>
            <a:off x="749808" y="3300984"/>
            <a:ext cx="48463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1A1A2E"/>
                </a:solidFill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Análisis de hipótesis y grado de certeza</a:t>
            </a:r>
            <a:endParaRPr lang="en-US" sz="1200" b="1" dirty="0">
              <a:latin typeface="Abadi" panose="020B0604020104020204" pitchFamily="34" charset="0"/>
            </a:endParaRPr>
          </a:p>
        </p:txBody>
      </p:sp>
      <p:sp>
        <p:nvSpPr>
          <p:cNvPr id="18" name="Shape 16"/>
          <p:cNvSpPr/>
          <p:nvPr/>
        </p:nvSpPr>
        <p:spPr>
          <a:xfrm>
            <a:off x="475488" y="3758184"/>
            <a:ext cx="164592" cy="164592"/>
          </a:xfrm>
          <a:prstGeom prst="ellipse">
            <a:avLst/>
          </a:prstGeom>
          <a:solidFill>
            <a:srgbClr val="0A1F3D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9" name="Text 17"/>
          <p:cNvSpPr/>
          <p:nvPr/>
        </p:nvSpPr>
        <p:spPr>
          <a:xfrm>
            <a:off x="749808" y="3721608"/>
            <a:ext cx="48463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1A1A2E"/>
                </a:solidFill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Conclusiones sustentadas y accionables</a:t>
            </a:r>
            <a:endParaRPr lang="en-US" sz="1200" b="1" dirty="0">
              <a:latin typeface="Abadi" panose="020B0604020104020204" pitchFamily="34" charset="0"/>
            </a:endParaRPr>
          </a:p>
        </p:txBody>
      </p:sp>
      <p:sp>
        <p:nvSpPr>
          <p:cNvPr id="20" name="Shape 18"/>
          <p:cNvSpPr/>
          <p:nvPr/>
        </p:nvSpPr>
        <p:spPr>
          <a:xfrm>
            <a:off x="6016752" y="1234440"/>
            <a:ext cx="5852160" cy="3063240"/>
          </a:xfrm>
          <a:prstGeom prst="rect">
            <a:avLst/>
          </a:prstGeom>
          <a:solidFill>
            <a:srgbClr val="D0DCF0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1" name="Shape 19"/>
          <p:cNvSpPr/>
          <p:nvPr/>
        </p:nvSpPr>
        <p:spPr>
          <a:xfrm>
            <a:off x="6016752" y="1234440"/>
            <a:ext cx="5852160" cy="54864"/>
          </a:xfrm>
          <a:prstGeom prst="rect">
            <a:avLst/>
          </a:prstGeom>
          <a:solidFill>
            <a:srgbClr val="1A3A6B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2" name="Text 20"/>
          <p:cNvSpPr/>
          <p:nvPr/>
        </p:nvSpPr>
        <p:spPr>
          <a:xfrm>
            <a:off x="6144768" y="1325880"/>
            <a:ext cx="55778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1A3A6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📊  Resumen Ejecutivo</a:t>
            </a:r>
            <a:endParaRPr lang="en-US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Text 21"/>
          <p:cNvSpPr/>
          <p:nvPr/>
        </p:nvSpPr>
        <p:spPr>
          <a:xfrm>
            <a:off x="6144768" y="1737360"/>
            <a:ext cx="55778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30000"/>
              </a:lnSpc>
              <a:buNone/>
            </a:pPr>
            <a:r>
              <a:rPr lang="en-US" sz="1200" b="1" dirty="0">
                <a:solidFill>
                  <a:srgbClr val="1A1A2E"/>
                </a:solidFill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Presentación ante dirección general, junta directiva, compliance o asesoría legal. Hallazgos críticos en formato de alto impacto para decisión inmediata.</a:t>
            </a:r>
            <a:endParaRPr lang="en-US" sz="1200" b="1" dirty="0">
              <a:latin typeface="Abadi" panose="020B0604020104020204" pitchFamily="34" charset="0"/>
            </a:endParaRPr>
          </a:p>
        </p:txBody>
      </p:sp>
      <p:sp>
        <p:nvSpPr>
          <p:cNvPr id="24" name="Shape 22"/>
          <p:cNvSpPr/>
          <p:nvPr/>
        </p:nvSpPr>
        <p:spPr>
          <a:xfrm>
            <a:off x="6172200" y="2496312"/>
            <a:ext cx="164592" cy="164592"/>
          </a:xfrm>
          <a:prstGeom prst="ellipse">
            <a:avLst/>
          </a:prstGeom>
          <a:solidFill>
            <a:srgbClr val="1A3A6B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5" name="Text 23"/>
          <p:cNvSpPr/>
          <p:nvPr/>
        </p:nvSpPr>
        <p:spPr>
          <a:xfrm>
            <a:off x="6446520" y="2459736"/>
            <a:ext cx="53035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1A1A2E"/>
                </a:solidFill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Presentación visual de hallazgos clave</a:t>
            </a:r>
            <a:endParaRPr lang="en-US" sz="1200" b="1" dirty="0">
              <a:latin typeface="Abadi" panose="020B0604020104020204" pitchFamily="34" charset="0"/>
            </a:endParaRPr>
          </a:p>
        </p:txBody>
      </p:sp>
      <p:sp>
        <p:nvSpPr>
          <p:cNvPr id="26" name="Shape 24"/>
          <p:cNvSpPr/>
          <p:nvPr/>
        </p:nvSpPr>
        <p:spPr>
          <a:xfrm>
            <a:off x="6172200" y="2916936"/>
            <a:ext cx="164592" cy="164592"/>
          </a:xfrm>
          <a:prstGeom prst="ellipse">
            <a:avLst/>
          </a:prstGeom>
          <a:solidFill>
            <a:srgbClr val="1A3A6B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7" name="Text 25"/>
          <p:cNvSpPr/>
          <p:nvPr/>
        </p:nvSpPr>
        <p:spPr>
          <a:xfrm>
            <a:off x="6446520" y="2880360"/>
            <a:ext cx="53035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1A1A2E"/>
                </a:solidFill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Mapa de involucrados y relaciones</a:t>
            </a:r>
            <a:endParaRPr lang="en-US" sz="1200" b="1" dirty="0">
              <a:latin typeface="Abadi" panose="020B0604020104020204" pitchFamily="34" charset="0"/>
            </a:endParaRPr>
          </a:p>
        </p:txBody>
      </p:sp>
      <p:sp>
        <p:nvSpPr>
          <p:cNvPr id="28" name="Shape 26"/>
          <p:cNvSpPr/>
          <p:nvPr/>
        </p:nvSpPr>
        <p:spPr>
          <a:xfrm>
            <a:off x="6172200" y="3337560"/>
            <a:ext cx="164592" cy="164592"/>
          </a:xfrm>
          <a:prstGeom prst="ellipse">
            <a:avLst/>
          </a:prstGeom>
          <a:solidFill>
            <a:srgbClr val="1A3A6B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9" name="Text 27"/>
          <p:cNvSpPr/>
          <p:nvPr/>
        </p:nvSpPr>
        <p:spPr>
          <a:xfrm>
            <a:off x="6446520" y="3300984"/>
            <a:ext cx="53035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1A1A2E"/>
                </a:solidFill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Línea de tiempo de los hechos</a:t>
            </a:r>
            <a:endParaRPr lang="en-US" sz="1200" b="1" dirty="0">
              <a:latin typeface="Abadi" panose="020B0604020104020204" pitchFamily="34" charset="0"/>
            </a:endParaRPr>
          </a:p>
        </p:txBody>
      </p:sp>
      <p:sp>
        <p:nvSpPr>
          <p:cNvPr id="30" name="Shape 28"/>
          <p:cNvSpPr/>
          <p:nvPr/>
        </p:nvSpPr>
        <p:spPr>
          <a:xfrm>
            <a:off x="6172200" y="3758184"/>
            <a:ext cx="164592" cy="164592"/>
          </a:xfrm>
          <a:prstGeom prst="ellipse">
            <a:avLst/>
          </a:prstGeom>
          <a:solidFill>
            <a:srgbClr val="1A3A6B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1" name="Text 29"/>
          <p:cNvSpPr/>
          <p:nvPr/>
        </p:nvSpPr>
        <p:spPr>
          <a:xfrm>
            <a:off x="6446520" y="3721608"/>
            <a:ext cx="53035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1A1A2E"/>
                </a:solidFill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Recomendaciones prioritarias inmediatas</a:t>
            </a:r>
            <a:endParaRPr lang="en-US" sz="1200" b="1" dirty="0">
              <a:latin typeface="Abadi" panose="020B0604020104020204" pitchFamily="34" charset="0"/>
            </a:endParaRPr>
          </a:p>
        </p:txBody>
      </p:sp>
      <p:sp>
        <p:nvSpPr>
          <p:cNvPr id="32" name="Shape 30"/>
          <p:cNvSpPr/>
          <p:nvPr/>
        </p:nvSpPr>
        <p:spPr>
          <a:xfrm>
            <a:off x="320040" y="4434840"/>
            <a:ext cx="11548872" cy="2011680"/>
          </a:xfrm>
          <a:prstGeom prst="rect">
            <a:avLst/>
          </a:prstGeom>
          <a:solidFill>
            <a:srgbClr val="FEF9E7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3" name="Shape 31"/>
          <p:cNvSpPr/>
          <p:nvPr/>
        </p:nvSpPr>
        <p:spPr>
          <a:xfrm>
            <a:off x="320040" y="4434840"/>
            <a:ext cx="11548872" cy="54864"/>
          </a:xfrm>
          <a:prstGeom prst="rect">
            <a:avLst/>
          </a:prstGeom>
          <a:solidFill>
            <a:srgbClr val="B8860B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4" name="Text 32"/>
          <p:cNvSpPr/>
          <p:nvPr/>
        </p:nvSpPr>
        <p:spPr>
          <a:xfrm>
            <a:off x="457200" y="4526280"/>
            <a:ext cx="112471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B886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🤝  Asesoramiento continuo y seguimiento del caso</a:t>
            </a:r>
            <a:endParaRPr lang="en-US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5" name="Text 33"/>
          <p:cNvSpPr/>
          <p:nvPr/>
        </p:nvSpPr>
        <p:spPr>
          <a:xfrm>
            <a:off x="457200" y="4937760"/>
            <a:ext cx="1124712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1A1A2E"/>
                </a:solidFill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La entrega del reporte no es el final del compromiso. Brindamos acompañamiento durante el proceso de decisión y las acciones derivadas.</a:t>
            </a:r>
            <a:endParaRPr lang="en-US" sz="1200" b="1" dirty="0">
              <a:latin typeface="Abadi" panose="020B0604020104020204" pitchFamily="34" charset="0"/>
            </a:endParaRPr>
          </a:p>
        </p:txBody>
      </p:sp>
      <p:sp>
        <p:nvSpPr>
          <p:cNvPr id="36" name="Shape 34"/>
          <p:cNvSpPr/>
          <p:nvPr/>
        </p:nvSpPr>
        <p:spPr>
          <a:xfrm>
            <a:off x="457200" y="5468112"/>
            <a:ext cx="3657600" cy="749808"/>
          </a:xfrm>
          <a:prstGeom prst="rect">
            <a:avLst/>
          </a:prstGeom>
          <a:solidFill>
            <a:srgbClr val="FFFFFF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7" name="Text 35"/>
          <p:cNvSpPr/>
          <p:nvPr/>
        </p:nvSpPr>
        <p:spPr>
          <a:xfrm>
            <a:off x="594360" y="5522976"/>
            <a:ext cx="338328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200" b="1" dirty="0">
                <a:solidFill>
                  <a:srgbClr val="1A1A2E"/>
                </a:solidFill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Soporte legal en procesos judiciales</a:t>
            </a:r>
            <a:endParaRPr lang="en-US" sz="1200" b="1" dirty="0">
              <a:latin typeface="Abadi" panose="020B0604020104020204" pitchFamily="34" charset="0"/>
            </a:endParaRPr>
          </a:p>
        </p:txBody>
      </p:sp>
      <p:sp>
        <p:nvSpPr>
          <p:cNvPr id="38" name="Shape 36"/>
          <p:cNvSpPr/>
          <p:nvPr/>
        </p:nvSpPr>
        <p:spPr>
          <a:xfrm>
            <a:off x="4297680" y="5468112"/>
            <a:ext cx="3657600" cy="749808"/>
          </a:xfrm>
          <a:prstGeom prst="rect">
            <a:avLst/>
          </a:prstGeom>
          <a:solidFill>
            <a:srgbClr val="FFFFFF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9" name="Text 37"/>
          <p:cNvSpPr/>
          <p:nvPr/>
        </p:nvSpPr>
        <p:spPr>
          <a:xfrm>
            <a:off x="4434840" y="5522976"/>
            <a:ext cx="338328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200" b="1" dirty="0">
                <a:solidFill>
                  <a:srgbClr val="1A1A2E"/>
                </a:solidFill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Apoyo en RR.HH. y compliance</a:t>
            </a:r>
            <a:endParaRPr lang="en-US" sz="1200" b="1" dirty="0">
              <a:latin typeface="Abadi" panose="020B0604020104020204" pitchFamily="34" charset="0"/>
            </a:endParaRPr>
          </a:p>
        </p:txBody>
      </p:sp>
      <p:sp>
        <p:nvSpPr>
          <p:cNvPr id="40" name="Shape 38"/>
          <p:cNvSpPr/>
          <p:nvPr/>
        </p:nvSpPr>
        <p:spPr>
          <a:xfrm>
            <a:off x="8138160" y="5468112"/>
            <a:ext cx="3657600" cy="749808"/>
          </a:xfrm>
          <a:prstGeom prst="rect">
            <a:avLst/>
          </a:prstGeom>
          <a:solidFill>
            <a:srgbClr val="FFFFFF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1" name="Text 39"/>
          <p:cNvSpPr/>
          <p:nvPr/>
        </p:nvSpPr>
        <p:spPr>
          <a:xfrm>
            <a:off x="8275320" y="5522976"/>
            <a:ext cx="338328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200" b="1" dirty="0">
                <a:solidFill>
                  <a:srgbClr val="1A1A2E"/>
                </a:solidFill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Monitoreo continuo de nuevos desarrollos</a:t>
            </a:r>
            <a:endParaRPr lang="en-US" sz="1200" b="1" dirty="0">
              <a:latin typeface="Abadi" panose="020B0604020104020204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320040" y="182880"/>
            <a:ext cx="9144000" cy="21945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300" dirty="0">
                <a:solidFill>
                  <a:srgbClr val="B886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PRINCIPIOS · CLIENTES</a:t>
            </a:r>
            <a:endParaRPr lang="en-US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Shape 1"/>
          <p:cNvSpPr/>
          <p:nvPr/>
        </p:nvSpPr>
        <p:spPr>
          <a:xfrm>
            <a:off x="320040" y="438912"/>
            <a:ext cx="11521440" cy="0"/>
          </a:xfrm>
          <a:prstGeom prst="line">
            <a:avLst/>
          </a:prstGeom>
          <a:noFill/>
          <a:ln w="12700">
            <a:solidFill>
              <a:srgbClr val="0A1F3D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4" name="Text 2"/>
          <p:cNvSpPr/>
          <p:nvPr/>
        </p:nvSpPr>
        <p:spPr>
          <a:xfrm>
            <a:off x="320040" y="530352"/>
            <a:ext cx="1152144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0A1F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Principios y clientes que atendemos</a:t>
            </a:r>
            <a:endParaRPr lang="en-US" sz="2600" dirty="0"/>
          </a:p>
        </p:txBody>
      </p:sp>
      <p:sp>
        <p:nvSpPr>
          <p:cNvPr id="5" name="Shape 3"/>
          <p:cNvSpPr/>
          <p:nvPr/>
        </p:nvSpPr>
        <p:spPr>
          <a:xfrm>
            <a:off x="0" y="6583680"/>
            <a:ext cx="12188952" cy="274320"/>
          </a:xfrm>
          <a:prstGeom prst="rect">
            <a:avLst/>
          </a:prstGeom>
          <a:solidFill>
            <a:srgbClr val="0A1F3D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6" name="Text 4"/>
          <p:cNvSpPr/>
          <p:nvPr/>
        </p:nvSpPr>
        <p:spPr>
          <a:xfrm>
            <a:off x="320040" y="6601968"/>
            <a:ext cx="8229600" cy="21945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8A9BB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Open Forum  ·  Investigaciones Corporativas  ·  Confidencial</a:t>
            </a:r>
            <a:endParaRPr lang="en-US" sz="850" dirty="0"/>
          </a:p>
        </p:txBody>
      </p:sp>
      <p:sp>
        <p:nvSpPr>
          <p:cNvPr id="7" name="Text 5"/>
          <p:cNvSpPr/>
          <p:nvPr/>
        </p:nvSpPr>
        <p:spPr>
          <a:xfrm>
            <a:off x="11704320" y="6601968"/>
            <a:ext cx="365760" cy="21945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8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7</a:t>
            </a:r>
            <a:endParaRPr lang="en-US" sz="850" dirty="0"/>
          </a:p>
        </p:txBody>
      </p:sp>
      <p:sp>
        <p:nvSpPr>
          <p:cNvPr id="8" name="Text 6"/>
          <p:cNvSpPr/>
          <p:nvPr/>
        </p:nvSpPr>
        <p:spPr>
          <a:xfrm>
            <a:off x="7854991" y="-5801"/>
            <a:ext cx="3986489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0A1F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Principios que guían cada investigación</a:t>
            </a:r>
            <a:endParaRPr lang="en-US" sz="1800" dirty="0"/>
          </a:p>
        </p:txBody>
      </p:sp>
      <p:sp>
        <p:nvSpPr>
          <p:cNvPr id="9" name="Shape 7"/>
          <p:cNvSpPr/>
          <p:nvPr/>
        </p:nvSpPr>
        <p:spPr>
          <a:xfrm>
            <a:off x="320040" y="1261872"/>
            <a:ext cx="2697480" cy="1234440"/>
          </a:xfrm>
          <a:prstGeom prst="rect">
            <a:avLst/>
          </a:prstGeom>
          <a:solidFill>
            <a:srgbClr val="F4F6F9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0" name="Shape 8"/>
          <p:cNvSpPr/>
          <p:nvPr/>
        </p:nvSpPr>
        <p:spPr>
          <a:xfrm>
            <a:off x="320040" y="1261872"/>
            <a:ext cx="2697480" cy="54864"/>
          </a:xfrm>
          <a:prstGeom prst="rect">
            <a:avLst/>
          </a:prstGeom>
          <a:solidFill>
            <a:srgbClr val="0A1F3D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1" name="Text 9"/>
          <p:cNvSpPr/>
          <p:nvPr/>
        </p:nvSpPr>
        <p:spPr>
          <a:xfrm>
            <a:off x="320040" y="1353312"/>
            <a:ext cx="269748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0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🔒</a:t>
            </a:r>
            <a:endParaRPr lang="en-US" sz="2000" dirty="0"/>
          </a:p>
        </p:txBody>
      </p:sp>
      <p:sp>
        <p:nvSpPr>
          <p:cNvPr id="12" name="Text 10"/>
          <p:cNvSpPr/>
          <p:nvPr/>
        </p:nvSpPr>
        <p:spPr>
          <a:xfrm>
            <a:off x="411480" y="1764792"/>
            <a:ext cx="2514600" cy="594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lnSpc>
                <a:spcPct val="115000"/>
              </a:lnSpc>
              <a:buNone/>
            </a:pPr>
            <a:r>
              <a:rPr lang="en-US" sz="1200" b="1" dirty="0">
                <a:solidFill>
                  <a:srgbClr val="1A1A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Confidencialidad absoluta</a:t>
            </a:r>
            <a:endParaRPr lang="en-US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Shape 11"/>
          <p:cNvSpPr/>
          <p:nvPr/>
        </p:nvSpPr>
        <p:spPr>
          <a:xfrm>
            <a:off x="3154680" y="1261872"/>
            <a:ext cx="2697480" cy="1234440"/>
          </a:xfrm>
          <a:prstGeom prst="rect">
            <a:avLst/>
          </a:prstGeom>
          <a:solidFill>
            <a:srgbClr val="F4F6F9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4" name="Shape 12"/>
          <p:cNvSpPr/>
          <p:nvPr/>
        </p:nvSpPr>
        <p:spPr>
          <a:xfrm>
            <a:off x="3154680" y="1261872"/>
            <a:ext cx="2697480" cy="54864"/>
          </a:xfrm>
          <a:prstGeom prst="rect">
            <a:avLst/>
          </a:prstGeom>
          <a:solidFill>
            <a:srgbClr val="0A1F3D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5" name="Text 13"/>
          <p:cNvSpPr/>
          <p:nvPr/>
        </p:nvSpPr>
        <p:spPr>
          <a:xfrm>
            <a:off x="3154680" y="1353312"/>
            <a:ext cx="269748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0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⚖️</a:t>
            </a:r>
            <a:endParaRPr lang="en-US" sz="2000" dirty="0"/>
          </a:p>
        </p:txBody>
      </p:sp>
      <p:sp>
        <p:nvSpPr>
          <p:cNvPr id="16" name="Text 14"/>
          <p:cNvSpPr/>
          <p:nvPr/>
        </p:nvSpPr>
        <p:spPr>
          <a:xfrm>
            <a:off x="3246120" y="1764792"/>
            <a:ext cx="2514600" cy="594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lnSpc>
                <a:spcPct val="115000"/>
              </a:lnSpc>
              <a:buNone/>
            </a:pPr>
            <a:r>
              <a:rPr lang="en-US" sz="1200" b="1" dirty="0">
                <a:solidFill>
                  <a:srgbClr val="1A1A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Objetividad e imparcialidad</a:t>
            </a:r>
            <a:endParaRPr lang="en-US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Shape 15"/>
          <p:cNvSpPr/>
          <p:nvPr/>
        </p:nvSpPr>
        <p:spPr>
          <a:xfrm>
            <a:off x="320040" y="2615184"/>
            <a:ext cx="2697480" cy="1234440"/>
          </a:xfrm>
          <a:prstGeom prst="rect">
            <a:avLst/>
          </a:prstGeom>
          <a:solidFill>
            <a:srgbClr val="F4F6F9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8" name="Shape 16"/>
          <p:cNvSpPr/>
          <p:nvPr/>
        </p:nvSpPr>
        <p:spPr>
          <a:xfrm>
            <a:off x="320040" y="2615184"/>
            <a:ext cx="2697480" cy="54864"/>
          </a:xfrm>
          <a:prstGeom prst="rect">
            <a:avLst/>
          </a:prstGeom>
          <a:solidFill>
            <a:srgbClr val="0A1F3D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9" name="Text 17"/>
          <p:cNvSpPr/>
          <p:nvPr/>
        </p:nvSpPr>
        <p:spPr>
          <a:xfrm>
            <a:off x="320040" y="2706624"/>
            <a:ext cx="269748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0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📜</a:t>
            </a:r>
            <a:endParaRPr lang="en-US" sz="2000" dirty="0"/>
          </a:p>
        </p:txBody>
      </p:sp>
      <p:sp>
        <p:nvSpPr>
          <p:cNvPr id="20" name="Text 18"/>
          <p:cNvSpPr/>
          <p:nvPr/>
        </p:nvSpPr>
        <p:spPr>
          <a:xfrm>
            <a:off x="411480" y="3118104"/>
            <a:ext cx="2514600" cy="594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lnSpc>
                <a:spcPct val="115000"/>
              </a:lnSpc>
              <a:buNone/>
            </a:pPr>
            <a:r>
              <a:rPr lang="en-US" sz="1200" b="1" dirty="0">
                <a:solidFill>
                  <a:srgbClr val="1A1A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Legalidad y cadena de custodia</a:t>
            </a:r>
            <a:endParaRPr lang="en-US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1" name="Shape 19"/>
          <p:cNvSpPr/>
          <p:nvPr/>
        </p:nvSpPr>
        <p:spPr>
          <a:xfrm>
            <a:off x="3154680" y="2615184"/>
            <a:ext cx="2697480" cy="1234440"/>
          </a:xfrm>
          <a:prstGeom prst="rect">
            <a:avLst/>
          </a:prstGeom>
          <a:solidFill>
            <a:srgbClr val="F4F6F9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2" name="Shape 20"/>
          <p:cNvSpPr/>
          <p:nvPr/>
        </p:nvSpPr>
        <p:spPr>
          <a:xfrm>
            <a:off x="3154680" y="2615184"/>
            <a:ext cx="2697480" cy="54864"/>
          </a:xfrm>
          <a:prstGeom prst="rect">
            <a:avLst/>
          </a:prstGeom>
          <a:solidFill>
            <a:srgbClr val="0A1F3D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3" name="Text 21"/>
          <p:cNvSpPr/>
          <p:nvPr/>
        </p:nvSpPr>
        <p:spPr>
          <a:xfrm>
            <a:off x="3154680" y="2706624"/>
            <a:ext cx="269748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0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🎓</a:t>
            </a:r>
            <a:endParaRPr lang="en-US" sz="2000" dirty="0"/>
          </a:p>
        </p:txBody>
      </p:sp>
      <p:sp>
        <p:nvSpPr>
          <p:cNvPr id="24" name="Text 22"/>
          <p:cNvSpPr/>
          <p:nvPr/>
        </p:nvSpPr>
        <p:spPr>
          <a:xfrm>
            <a:off x="3246120" y="3118104"/>
            <a:ext cx="2514600" cy="594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lnSpc>
                <a:spcPct val="115000"/>
              </a:lnSpc>
              <a:buNone/>
            </a:pPr>
            <a:r>
              <a:rPr lang="en-US" sz="1200" b="1" dirty="0">
                <a:solidFill>
                  <a:srgbClr val="1A1A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Competencia técnica verificada</a:t>
            </a:r>
            <a:endParaRPr lang="en-US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5" name="Shape 23"/>
          <p:cNvSpPr/>
          <p:nvPr/>
        </p:nvSpPr>
        <p:spPr>
          <a:xfrm>
            <a:off x="320040" y="3968496"/>
            <a:ext cx="2697480" cy="1234440"/>
          </a:xfrm>
          <a:prstGeom prst="rect">
            <a:avLst/>
          </a:prstGeom>
          <a:solidFill>
            <a:srgbClr val="F4F6F9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6" name="Shape 24"/>
          <p:cNvSpPr/>
          <p:nvPr/>
        </p:nvSpPr>
        <p:spPr>
          <a:xfrm>
            <a:off x="320040" y="3968496"/>
            <a:ext cx="2697480" cy="54864"/>
          </a:xfrm>
          <a:prstGeom prst="rect">
            <a:avLst/>
          </a:prstGeom>
          <a:solidFill>
            <a:srgbClr val="0A1F3D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7" name="Text 25"/>
          <p:cNvSpPr/>
          <p:nvPr/>
        </p:nvSpPr>
        <p:spPr>
          <a:xfrm>
            <a:off x="320040" y="4059936"/>
            <a:ext cx="269748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0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🔍</a:t>
            </a:r>
            <a:endParaRPr lang="en-US" sz="2000" dirty="0"/>
          </a:p>
        </p:txBody>
      </p:sp>
      <p:sp>
        <p:nvSpPr>
          <p:cNvPr id="28" name="Text 26"/>
          <p:cNvSpPr/>
          <p:nvPr/>
        </p:nvSpPr>
        <p:spPr>
          <a:xfrm>
            <a:off x="411480" y="4471416"/>
            <a:ext cx="2514600" cy="594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lnSpc>
                <a:spcPct val="115000"/>
              </a:lnSpc>
              <a:buNone/>
            </a:pPr>
            <a:r>
              <a:rPr lang="en-US" sz="1200" b="1" dirty="0">
                <a:solidFill>
                  <a:srgbClr val="1A1A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Transparencia metodológica</a:t>
            </a:r>
            <a:endParaRPr lang="en-US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9" name="Shape 27"/>
          <p:cNvSpPr/>
          <p:nvPr/>
        </p:nvSpPr>
        <p:spPr>
          <a:xfrm>
            <a:off x="3154680" y="3968496"/>
            <a:ext cx="2697480" cy="1234440"/>
          </a:xfrm>
          <a:prstGeom prst="rect">
            <a:avLst/>
          </a:prstGeom>
          <a:solidFill>
            <a:srgbClr val="F4F6F9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0" name="Shape 28"/>
          <p:cNvSpPr/>
          <p:nvPr/>
        </p:nvSpPr>
        <p:spPr>
          <a:xfrm>
            <a:off x="3154680" y="3968496"/>
            <a:ext cx="2697480" cy="54864"/>
          </a:xfrm>
          <a:prstGeom prst="rect">
            <a:avLst/>
          </a:prstGeom>
          <a:solidFill>
            <a:srgbClr val="0A1F3D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1" name="Text 29"/>
          <p:cNvSpPr/>
          <p:nvPr/>
        </p:nvSpPr>
        <p:spPr>
          <a:xfrm>
            <a:off x="3154680" y="4059936"/>
            <a:ext cx="269748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0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🛡</a:t>
            </a:r>
            <a:endParaRPr lang="en-US" sz="2000" dirty="0"/>
          </a:p>
        </p:txBody>
      </p:sp>
      <p:sp>
        <p:nvSpPr>
          <p:cNvPr id="32" name="Text 30"/>
          <p:cNvSpPr/>
          <p:nvPr/>
        </p:nvSpPr>
        <p:spPr>
          <a:xfrm>
            <a:off x="3246120" y="4471416"/>
            <a:ext cx="2514600" cy="594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lnSpc>
                <a:spcPct val="115000"/>
              </a:lnSpc>
              <a:buNone/>
            </a:pPr>
            <a:r>
              <a:rPr lang="en-US" sz="1200" b="1" dirty="0">
                <a:solidFill>
                  <a:srgbClr val="1A1A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Protección de inocentes</a:t>
            </a:r>
            <a:endParaRPr lang="en-US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3" name="Shape 31"/>
          <p:cNvSpPr/>
          <p:nvPr/>
        </p:nvSpPr>
        <p:spPr>
          <a:xfrm>
            <a:off x="320040" y="5321808"/>
            <a:ext cx="2697480" cy="1234440"/>
          </a:xfrm>
          <a:prstGeom prst="rect">
            <a:avLst/>
          </a:prstGeom>
          <a:solidFill>
            <a:srgbClr val="F4F6F9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4" name="Shape 32"/>
          <p:cNvSpPr/>
          <p:nvPr/>
        </p:nvSpPr>
        <p:spPr>
          <a:xfrm>
            <a:off x="320040" y="5321808"/>
            <a:ext cx="2697480" cy="54864"/>
          </a:xfrm>
          <a:prstGeom prst="rect">
            <a:avLst/>
          </a:prstGeom>
          <a:solidFill>
            <a:srgbClr val="0A1F3D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5" name="Text 33"/>
          <p:cNvSpPr/>
          <p:nvPr/>
        </p:nvSpPr>
        <p:spPr>
          <a:xfrm>
            <a:off x="320040" y="5413248"/>
            <a:ext cx="269748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0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✅</a:t>
            </a:r>
            <a:endParaRPr lang="en-US" sz="2000" dirty="0"/>
          </a:p>
        </p:txBody>
      </p:sp>
      <p:sp>
        <p:nvSpPr>
          <p:cNvPr id="36" name="Text 34"/>
          <p:cNvSpPr/>
          <p:nvPr/>
        </p:nvSpPr>
        <p:spPr>
          <a:xfrm>
            <a:off x="411480" y="5824728"/>
            <a:ext cx="2514600" cy="594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lnSpc>
                <a:spcPct val="115000"/>
              </a:lnSpc>
              <a:buNone/>
            </a:pPr>
            <a:r>
              <a:rPr lang="en-US" sz="1200" b="1" dirty="0">
                <a:solidFill>
                  <a:srgbClr val="1A1A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No daño colateral</a:t>
            </a:r>
            <a:endParaRPr lang="en-US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7" name="Shape 35"/>
          <p:cNvSpPr/>
          <p:nvPr/>
        </p:nvSpPr>
        <p:spPr>
          <a:xfrm>
            <a:off x="3154680" y="5321808"/>
            <a:ext cx="2697480" cy="1234440"/>
          </a:xfrm>
          <a:prstGeom prst="rect">
            <a:avLst/>
          </a:prstGeom>
          <a:solidFill>
            <a:srgbClr val="F4F6F9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8" name="Shape 36"/>
          <p:cNvSpPr/>
          <p:nvPr/>
        </p:nvSpPr>
        <p:spPr>
          <a:xfrm>
            <a:off x="3154680" y="5321808"/>
            <a:ext cx="2697480" cy="54864"/>
          </a:xfrm>
          <a:prstGeom prst="rect">
            <a:avLst/>
          </a:prstGeom>
          <a:solidFill>
            <a:srgbClr val="0A1F3D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9" name="Text 37"/>
          <p:cNvSpPr/>
          <p:nvPr/>
        </p:nvSpPr>
        <p:spPr>
          <a:xfrm>
            <a:off x="3154680" y="5413248"/>
            <a:ext cx="269748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0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🏢</a:t>
            </a:r>
            <a:endParaRPr lang="en-US" sz="2000" dirty="0"/>
          </a:p>
        </p:txBody>
      </p:sp>
      <p:sp>
        <p:nvSpPr>
          <p:cNvPr id="40" name="Text 38"/>
          <p:cNvSpPr/>
          <p:nvPr/>
        </p:nvSpPr>
        <p:spPr>
          <a:xfrm>
            <a:off x="3246120" y="5824728"/>
            <a:ext cx="2514600" cy="594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lnSpc>
                <a:spcPct val="115000"/>
              </a:lnSpc>
              <a:buNone/>
            </a:pPr>
            <a:r>
              <a:rPr lang="en-US" sz="1200" b="1" dirty="0">
                <a:solidFill>
                  <a:srgbClr val="1A1A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Continuidad del negocio</a:t>
            </a:r>
            <a:endParaRPr lang="en-US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1" name="Shape 39"/>
          <p:cNvSpPr/>
          <p:nvPr/>
        </p:nvSpPr>
        <p:spPr>
          <a:xfrm>
            <a:off x="6144768" y="1097280"/>
            <a:ext cx="0" cy="5349240"/>
          </a:xfrm>
          <a:prstGeom prst="line">
            <a:avLst/>
          </a:prstGeom>
          <a:noFill/>
          <a:ln w="6350">
            <a:solidFill>
              <a:srgbClr val="F4F6F9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42" name="Text 40"/>
          <p:cNvSpPr/>
          <p:nvPr/>
        </p:nvSpPr>
        <p:spPr>
          <a:xfrm>
            <a:off x="6309360" y="566928"/>
            <a:ext cx="557784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0A1F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¿A quién servimos?</a:t>
            </a:r>
            <a:endParaRPr lang="en-US" sz="1800" dirty="0"/>
          </a:p>
        </p:txBody>
      </p:sp>
      <p:sp>
        <p:nvSpPr>
          <p:cNvPr id="43" name="Shape 41"/>
          <p:cNvSpPr/>
          <p:nvPr/>
        </p:nvSpPr>
        <p:spPr>
          <a:xfrm>
            <a:off x="6309360" y="1261872"/>
            <a:ext cx="5577840" cy="384048"/>
          </a:xfrm>
          <a:prstGeom prst="rect">
            <a:avLst/>
          </a:prstGeom>
          <a:solidFill>
            <a:srgbClr val="0A1F3D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4" name="Text 42"/>
          <p:cNvSpPr/>
          <p:nvPr/>
        </p:nvSpPr>
        <p:spPr>
          <a:xfrm>
            <a:off x="6446520" y="1261872"/>
            <a:ext cx="530352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Sector Privado</a:t>
            </a:r>
            <a:endParaRPr lang="en-US" sz="1300" dirty="0"/>
          </a:p>
        </p:txBody>
      </p:sp>
      <p:sp>
        <p:nvSpPr>
          <p:cNvPr id="45" name="Shape 43"/>
          <p:cNvSpPr/>
          <p:nvPr/>
        </p:nvSpPr>
        <p:spPr>
          <a:xfrm>
            <a:off x="6309360" y="1645920"/>
            <a:ext cx="5577840" cy="1325880"/>
          </a:xfrm>
          <a:prstGeom prst="rect">
            <a:avLst/>
          </a:prstGeom>
          <a:solidFill>
            <a:srgbClr val="F4F6F9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6" name="Shape 44"/>
          <p:cNvSpPr/>
          <p:nvPr/>
        </p:nvSpPr>
        <p:spPr>
          <a:xfrm>
            <a:off x="6446520" y="1737360"/>
            <a:ext cx="146304" cy="146304"/>
          </a:xfrm>
          <a:prstGeom prst="ellipse">
            <a:avLst/>
          </a:prstGeom>
          <a:solidFill>
            <a:srgbClr val="0A1F3D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7" name="Text 45"/>
          <p:cNvSpPr/>
          <p:nvPr/>
        </p:nvSpPr>
        <p:spPr>
          <a:xfrm>
            <a:off x="6693408" y="1700784"/>
            <a:ext cx="507492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1A1A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Empresas multinacionales y pymes</a:t>
            </a:r>
            <a:endParaRPr 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8" name="Shape 46"/>
          <p:cNvSpPr/>
          <p:nvPr/>
        </p:nvSpPr>
        <p:spPr>
          <a:xfrm>
            <a:off x="6446520" y="2039112"/>
            <a:ext cx="146304" cy="146304"/>
          </a:xfrm>
          <a:prstGeom prst="ellipse">
            <a:avLst/>
          </a:prstGeom>
          <a:solidFill>
            <a:srgbClr val="0A1F3D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9" name="Text 47"/>
          <p:cNvSpPr/>
          <p:nvPr/>
        </p:nvSpPr>
        <p:spPr>
          <a:xfrm>
            <a:off x="6693408" y="2002536"/>
            <a:ext cx="507492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1A1A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Fondos de inversión y capital privado</a:t>
            </a:r>
            <a:endParaRPr 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0" name="Shape 48"/>
          <p:cNvSpPr/>
          <p:nvPr/>
        </p:nvSpPr>
        <p:spPr>
          <a:xfrm>
            <a:off x="6446520" y="2340864"/>
            <a:ext cx="146304" cy="146304"/>
          </a:xfrm>
          <a:prstGeom prst="ellipse">
            <a:avLst/>
          </a:prstGeom>
          <a:solidFill>
            <a:srgbClr val="0A1F3D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51" name="Text 49"/>
          <p:cNvSpPr/>
          <p:nvPr/>
        </p:nvSpPr>
        <p:spPr>
          <a:xfrm>
            <a:off x="6693408" y="2304288"/>
            <a:ext cx="507492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1A1A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Instituciones financieras y bancarias</a:t>
            </a:r>
            <a:endParaRPr 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2" name="Shape 50"/>
          <p:cNvSpPr/>
          <p:nvPr/>
        </p:nvSpPr>
        <p:spPr>
          <a:xfrm>
            <a:off x="6446520" y="2642616"/>
            <a:ext cx="146304" cy="146304"/>
          </a:xfrm>
          <a:prstGeom prst="ellipse">
            <a:avLst/>
          </a:prstGeom>
          <a:solidFill>
            <a:srgbClr val="0A1F3D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53" name="Text 51"/>
          <p:cNvSpPr/>
          <p:nvPr/>
        </p:nvSpPr>
        <p:spPr>
          <a:xfrm>
            <a:off x="6693408" y="2606040"/>
            <a:ext cx="507492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1A1A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Empresas en procesos de M&amp;A</a:t>
            </a:r>
            <a:endParaRPr 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4" name="Shape 52"/>
          <p:cNvSpPr/>
          <p:nvPr/>
        </p:nvSpPr>
        <p:spPr>
          <a:xfrm>
            <a:off x="6309360" y="3054096"/>
            <a:ext cx="5577840" cy="384048"/>
          </a:xfrm>
          <a:prstGeom prst="rect">
            <a:avLst/>
          </a:prstGeom>
          <a:solidFill>
            <a:srgbClr val="0E5E6F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55" name="Text 53"/>
          <p:cNvSpPr/>
          <p:nvPr/>
        </p:nvSpPr>
        <p:spPr>
          <a:xfrm>
            <a:off x="6446520" y="3054096"/>
            <a:ext cx="530352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Sector Institucional</a:t>
            </a:r>
            <a:endParaRPr lang="en-US" sz="1300" dirty="0"/>
          </a:p>
        </p:txBody>
      </p:sp>
      <p:sp>
        <p:nvSpPr>
          <p:cNvPr id="56" name="Shape 54"/>
          <p:cNvSpPr/>
          <p:nvPr/>
        </p:nvSpPr>
        <p:spPr>
          <a:xfrm>
            <a:off x="6309360" y="3438144"/>
            <a:ext cx="5577840" cy="1325880"/>
          </a:xfrm>
          <a:prstGeom prst="rect">
            <a:avLst/>
          </a:prstGeom>
          <a:solidFill>
            <a:srgbClr val="F4F6F9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57" name="Shape 55"/>
          <p:cNvSpPr/>
          <p:nvPr/>
        </p:nvSpPr>
        <p:spPr>
          <a:xfrm>
            <a:off x="6446520" y="3529584"/>
            <a:ext cx="146304" cy="146304"/>
          </a:xfrm>
          <a:prstGeom prst="ellipse">
            <a:avLst/>
          </a:prstGeom>
          <a:solidFill>
            <a:srgbClr val="0E5E6F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58" name="Text 56"/>
          <p:cNvSpPr/>
          <p:nvPr/>
        </p:nvSpPr>
        <p:spPr>
          <a:xfrm>
            <a:off x="6693408" y="3493008"/>
            <a:ext cx="507492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1A1A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Organismos públicos descentralizados</a:t>
            </a:r>
            <a:endParaRPr 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9" name="Shape 57"/>
          <p:cNvSpPr/>
          <p:nvPr/>
        </p:nvSpPr>
        <p:spPr>
          <a:xfrm>
            <a:off x="6446520" y="3831336"/>
            <a:ext cx="146304" cy="146304"/>
          </a:xfrm>
          <a:prstGeom prst="ellipse">
            <a:avLst/>
          </a:prstGeom>
          <a:solidFill>
            <a:srgbClr val="0E5E6F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60" name="Text 58"/>
          <p:cNvSpPr/>
          <p:nvPr/>
        </p:nvSpPr>
        <p:spPr>
          <a:xfrm>
            <a:off x="6693408" y="3794760"/>
            <a:ext cx="507492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1A1A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Cámaras de comercio e industria</a:t>
            </a:r>
            <a:endParaRPr 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1" name="Shape 59"/>
          <p:cNvSpPr/>
          <p:nvPr/>
        </p:nvSpPr>
        <p:spPr>
          <a:xfrm>
            <a:off x="6446520" y="4133088"/>
            <a:ext cx="146304" cy="146304"/>
          </a:xfrm>
          <a:prstGeom prst="ellipse">
            <a:avLst/>
          </a:prstGeom>
          <a:solidFill>
            <a:srgbClr val="0E5E6F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62" name="Text 60"/>
          <p:cNvSpPr/>
          <p:nvPr/>
        </p:nvSpPr>
        <p:spPr>
          <a:xfrm>
            <a:off x="6693408" y="4096512"/>
            <a:ext cx="507492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1A1A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Estudios jurídicos con litigios complejos</a:t>
            </a:r>
            <a:endParaRPr 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3" name="Shape 61"/>
          <p:cNvSpPr/>
          <p:nvPr/>
        </p:nvSpPr>
        <p:spPr>
          <a:xfrm>
            <a:off x="6446520" y="4434840"/>
            <a:ext cx="146304" cy="146304"/>
          </a:xfrm>
          <a:prstGeom prst="ellipse">
            <a:avLst/>
          </a:prstGeom>
          <a:solidFill>
            <a:srgbClr val="0E5E6F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64" name="Text 62"/>
          <p:cNvSpPr/>
          <p:nvPr/>
        </p:nvSpPr>
        <p:spPr>
          <a:xfrm>
            <a:off x="6693408" y="4398264"/>
            <a:ext cx="507492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1A1A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Aseguradoras y reaseguradoras</a:t>
            </a:r>
            <a:endParaRPr 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5" name="Shape 63"/>
          <p:cNvSpPr/>
          <p:nvPr/>
        </p:nvSpPr>
        <p:spPr>
          <a:xfrm>
            <a:off x="6309360" y="4846320"/>
            <a:ext cx="5577840" cy="384048"/>
          </a:xfrm>
          <a:prstGeom prst="rect">
            <a:avLst/>
          </a:prstGeom>
          <a:solidFill>
            <a:srgbClr val="B8860B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66" name="Text 64"/>
          <p:cNvSpPr/>
          <p:nvPr/>
        </p:nvSpPr>
        <p:spPr>
          <a:xfrm>
            <a:off x="6446520" y="4846320"/>
            <a:ext cx="530352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Personas de alto perfil</a:t>
            </a:r>
            <a:endParaRPr lang="en-US" sz="1300" dirty="0"/>
          </a:p>
        </p:txBody>
      </p:sp>
      <p:sp>
        <p:nvSpPr>
          <p:cNvPr id="67" name="Shape 65"/>
          <p:cNvSpPr/>
          <p:nvPr/>
        </p:nvSpPr>
        <p:spPr>
          <a:xfrm>
            <a:off x="6309360" y="5230368"/>
            <a:ext cx="5577840" cy="1325880"/>
          </a:xfrm>
          <a:prstGeom prst="rect">
            <a:avLst/>
          </a:prstGeom>
          <a:solidFill>
            <a:srgbClr val="F4F6F9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68" name="Shape 66"/>
          <p:cNvSpPr/>
          <p:nvPr/>
        </p:nvSpPr>
        <p:spPr>
          <a:xfrm>
            <a:off x="6446520" y="5321808"/>
            <a:ext cx="146304" cy="146304"/>
          </a:xfrm>
          <a:prstGeom prst="ellipse">
            <a:avLst/>
          </a:prstGeom>
          <a:solidFill>
            <a:srgbClr val="B8860B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69" name="Text 67"/>
          <p:cNvSpPr/>
          <p:nvPr/>
        </p:nvSpPr>
        <p:spPr>
          <a:xfrm>
            <a:off x="6693408" y="5285232"/>
            <a:ext cx="507492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1A1A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Directivos, CEOs y juntas directivas</a:t>
            </a:r>
            <a:endParaRPr 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0" name="Shape 68"/>
          <p:cNvSpPr/>
          <p:nvPr/>
        </p:nvSpPr>
        <p:spPr>
          <a:xfrm>
            <a:off x="6446520" y="5623560"/>
            <a:ext cx="146304" cy="146304"/>
          </a:xfrm>
          <a:prstGeom prst="ellipse">
            <a:avLst/>
          </a:prstGeom>
          <a:solidFill>
            <a:srgbClr val="B8860B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71" name="Text 69"/>
          <p:cNvSpPr/>
          <p:nvPr/>
        </p:nvSpPr>
        <p:spPr>
          <a:xfrm>
            <a:off x="6693408" y="5586984"/>
            <a:ext cx="507492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1A1A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Accionistas en disputa</a:t>
            </a:r>
            <a:endParaRPr 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2" name="Shape 70"/>
          <p:cNvSpPr/>
          <p:nvPr/>
        </p:nvSpPr>
        <p:spPr>
          <a:xfrm>
            <a:off x="6446520" y="5925312"/>
            <a:ext cx="146304" cy="146304"/>
          </a:xfrm>
          <a:prstGeom prst="ellipse">
            <a:avLst/>
          </a:prstGeom>
          <a:solidFill>
            <a:srgbClr val="B8860B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73" name="Text 71"/>
          <p:cNvSpPr/>
          <p:nvPr/>
        </p:nvSpPr>
        <p:spPr>
          <a:xfrm>
            <a:off x="6693408" y="5888736"/>
            <a:ext cx="507492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1A1A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Figuras públicas con exposición reputacional</a:t>
            </a:r>
            <a:endParaRPr 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4" name="Shape 72"/>
          <p:cNvSpPr/>
          <p:nvPr/>
        </p:nvSpPr>
        <p:spPr>
          <a:xfrm>
            <a:off x="6446520" y="6227064"/>
            <a:ext cx="146304" cy="146304"/>
          </a:xfrm>
          <a:prstGeom prst="ellipse">
            <a:avLst/>
          </a:prstGeom>
          <a:solidFill>
            <a:srgbClr val="B8860B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75" name="Text 73"/>
          <p:cNvSpPr/>
          <p:nvPr/>
        </p:nvSpPr>
        <p:spPr>
          <a:xfrm>
            <a:off x="6693408" y="6190488"/>
            <a:ext cx="507492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1A1A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Inversores en due diligence privado</a:t>
            </a:r>
            <a:endParaRPr 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320040" y="182880"/>
            <a:ext cx="9144000" cy="21945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300" dirty="0">
                <a:solidFill>
                  <a:srgbClr val="B886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DIFERENCIADORES</a:t>
            </a:r>
            <a:endParaRPr lang="en-US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Shape 1"/>
          <p:cNvSpPr/>
          <p:nvPr/>
        </p:nvSpPr>
        <p:spPr>
          <a:xfrm>
            <a:off x="320040" y="438912"/>
            <a:ext cx="11521440" cy="0"/>
          </a:xfrm>
          <a:prstGeom prst="line">
            <a:avLst/>
          </a:prstGeom>
          <a:noFill/>
          <a:ln w="12700">
            <a:solidFill>
              <a:srgbClr val="0A1F3D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4" name="Text 2"/>
          <p:cNvSpPr/>
          <p:nvPr/>
        </p:nvSpPr>
        <p:spPr>
          <a:xfrm>
            <a:off x="320040" y="530352"/>
            <a:ext cx="1152144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0A1F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Por qué Open Forum</a:t>
            </a:r>
            <a:endParaRPr lang="en-US" sz="2600" dirty="0"/>
          </a:p>
        </p:txBody>
      </p:sp>
      <p:sp>
        <p:nvSpPr>
          <p:cNvPr id="5" name="Shape 3"/>
          <p:cNvSpPr/>
          <p:nvPr/>
        </p:nvSpPr>
        <p:spPr>
          <a:xfrm>
            <a:off x="0" y="6583680"/>
            <a:ext cx="12188952" cy="274320"/>
          </a:xfrm>
          <a:prstGeom prst="rect">
            <a:avLst/>
          </a:prstGeom>
          <a:solidFill>
            <a:srgbClr val="0A1F3D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6" name="Text 4"/>
          <p:cNvSpPr/>
          <p:nvPr/>
        </p:nvSpPr>
        <p:spPr>
          <a:xfrm>
            <a:off x="320040" y="6601968"/>
            <a:ext cx="8229600" cy="21945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8A9BB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Open Forum  ·  Investigaciones Corporativas  ·  Confidencial</a:t>
            </a:r>
            <a:endParaRPr lang="en-US" sz="850" dirty="0"/>
          </a:p>
        </p:txBody>
      </p:sp>
      <p:sp>
        <p:nvSpPr>
          <p:cNvPr id="7" name="Text 5"/>
          <p:cNvSpPr/>
          <p:nvPr/>
        </p:nvSpPr>
        <p:spPr>
          <a:xfrm>
            <a:off x="11704320" y="6601968"/>
            <a:ext cx="365760" cy="21945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8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8</a:t>
            </a:r>
            <a:endParaRPr lang="en-US" sz="850" dirty="0"/>
          </a:p>
        </p:txBody>
      </p:sp>
      <p:sp>
        <p:nvSpPr>
          <p:cNvPr id="8" name="Shape 6"/>
          <p:cNvSpPr/>
          <p:nvPr/>
        </p:nvSpPr>
        <p:spPr>
          <a:xfrm>
            <a:off x="320040" y="1234440"/>
            <a:ext cx="5577840" cy="411480"/>
          </a:xfrm>
          <a:prstGeom prst="rect">
            <a:avLst/>
          </a:prstGeom>
          <a:solidFill>
            <a:srgbClr val="7B1A1A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9" name="Text 7"/>
          <p:cNvSpPr/>
          <p:nvPr/>
        </p:nvSpPr>
        <p:spPr>
          <a:xfrm>
            <a:off x="320040" y="1234440"/>
            <a:ext cx="557784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Lo que hacen otros</a:t>
            </a:r>
            <a:endParaRPr lang="en-US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Shape 8"/>
          <p:cNvSpPr/>
          <p:nvPr/>
        </p:nvSpPr>
        <p:spPr>
          <a:xfrm>
            <a:off x="6035040" y="1234440"/>
            <a:ext cx="5833872" cy="411480"/>
          </a:xfrm>
          <a:prstGeom prst="rect">
            <a:avLst/>
          </a:prstGeom>
          <a:solidFill>
            <a:srgbClr val="0A1F3D"/>
          </a:solidFill>
          <a:ln/>
        </p:spPr>
        <p:txBody>
          <a:bodyPr/>
          <a:lstStyle/>
          <a:p>
            <a:endParaRPr lang="en-US" sz="1600"/>
          </a:p>
        </p:txBody>
      </p:sp>
      <p:sp>
        <p:nvSpPr>
          <p:cNvPr id="11" name="Text 9"/>
          <p:cNvSpPr/>
          <p:nvPr/>
        </p:nvSpPr>
        <p:spPr>
          <a:xfrm>
            <a:off x="6035040" y="1234440"/>
            <a:ext cx="5833872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Lo que hace Open Forum</a:t>
            </a:r>
            <a:endParaRPr lang="en-US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Shape 10"/>
          <p:cNvSpPr/>
          <p:nvPr/>
        </p:nvSpPr>
        <p:spPr>
          <a:xfrm>
            <a:off x="320040" y="1783080"/>
            <a:ext cx="5577840" cy="749808"/>
          </a:xfrm>
          <a:prstGeom prst="rect">
            <a:avLst/>
          </a:prstGeom>
          <a:solidFill>
            <a:srgbClr val="FDF5F5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3" name="Text 11"/>
          <p:cNvSpPr/>
          <p:nvPr/>
        </p:nvSpPr>
        <p:spPr>
          <a:xfrm>
            <a:off x="457200" y="1856232"/>
            <a:ext cx="5303520" cy="60350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400" b="1" dirty="0">
                <a:solidFill>
                  <a:srgbClr val="7B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✗  Seguridad física con función investigativa secundaria</a:t>
            </a:r>
            <a:endParaRPr lang="en-US" sz="1400" b="1" dirty="0"/>
          </a:p>
        </p:txBody>
      </p:sp>
      <p:sp>
        <p:nvSpPr>
          <p:cNvPr id="14" name="Shape 12"/>
          <p:cNvSpPr/>
          <p:nvPr/>
        </p:nvSpPr>
        <p:spPr>
          <a:xfrm>
            <a:off x="6035040" y="1783080"/>
            <a:ext cx="5833872" cy="749808"/>
          </a:xfrm>
          <a:prstGeom prst="rect">
            <a:avLst/>
          </a:prstGeom>
          <a:solidFill>
            <a:srgbClr val="F4F6F9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5" name="Text 13"/>
          <p:cNvSpPr/>
          <p:nvPr/>
        </p:nvSpPr>
        <p:spPr>
          <a:xfrm>
            <a:off x="6172200" y="1856232"/>
            <a:ext cx="5559552" cy="60350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400" b="1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  Equipo dedicado exclusivamente a investigación e inteligencia corporativa</a:t>
            </a:r>
            <a:endParaRPr lang="en-US" sz="1400" b="1" dirty="0"/>
          </a:p>
        </p:txBody>
      </p:sp>
      <p:sp>
        <p:nvSpPr>
          <p:cNvPr id="16" name="Shape 14"/>
          <p:cNvSpPr/>
          <p:nvPr/>
        </p:nvSpPr>
        <p:spPr>
          <a:xfrm>
            <a:off x="320040" y="2587752"/>
            <a:ext cx="5577840" cy="749808"/>
          </a:xfrm>
          <a:prstGeom prst="rect">
            <a:avLst/>
          </a:prstGeom>
          <a:solidFill>
            <a:srgbClr val="FDF0F0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7" name="Text 15"/>
          <p:cNvSpPr/>
          <p:nvPr/>
        </p:nvSpPr>
        <p:spPr>
          <a:xfrm>
            <a:off x="457200" y="2660904"/>
            <a:ext cx="5303520" cy="60350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400" b="1" dirty="0">
                <a:solidFill>
                  <a:srgbClr val="7B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✗  Investigadores de campo sin formación forense académica</a:t>
            </a:r>
            <a:endParaRPr lang="en-US" sz="1400" b="1" dirty="0"/>
          </a:p>
        </p:txBody>
      </p:sp>
      <p:sp>
        <p:nvSpPr>
          <p:cNvPr id="18" name="Shape 16"/>
          <p:cNvSpPr/>
          <p:nvPr/>
        </p:nvSpPr>
        <p:spPr>
          <a:xfrm>
            <a:off x="6035040" y="2587752"/>
            <a:ext cx="5833872" cy="749808"/>
          </a:xfrm>
          <a:prstGeom prst="rect">
            <a:avLst/>
          </a:prstGeom>
          <a:solidFill>
            <a:srgbClr val="F0F4F9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9" name="Text 17"/>
          <p:cNvSpPr/>
          <p:nvPr/>
        </p:nvSpPr>
        <p:spPr>
          <a:xfrm>
            <a:off x="6172200" y="2660904"/>
            <a:ext cx="5559552" cy="60350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400" b="1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  Profesionales con trayectoria federal y formación en criminalística y criminología</a:t>
            </a:r>
            <a:endParaRPr lang="en-US" sz="1400" b="1" dirty="0"/>
          </a:p>
        </p:txBody>
      </p:sp>
      <p:sp>
        <p:nvSpPr>
          <p:cNvPr id="20" name="Shape 18"/>
          <p:cNvSpPr/>
          <p:nvPr/>
        </p:nvSpPr>
        <p:spPr>
          <a:xfrm>
            <a:off x="320040" y="3392424"/>
            <a:ext cx="5577840" cy="749808"/>
          </a:xfrm>
          <a:prstGeom prst="rect">
            <a:avLst/>
          </a:prstGeom>
          <a:solidFill>
            <a:srgbClr val="FDF5F5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1" name="Text 19"/>
          <p:cNvSpPr/>
          <p:nvPr/>
        </p:nvSpPr>
        <p:spPr>
          <a:xfrm>
            <a:off x="457200" y="3465576"/>
            <a:ext cx="5303520" cy="60350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400" b="1" dirty="0">
                <a:solidFill>
                  <a:srgbClr val="7B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✗  Reportes genéricos sin soporte probatorio sólido</a:t>
            </a:r>
            <a:endParaRPr lang="en-US" sz="1400" b="1" dirty="0"/>
          </a:p>
        </p:txBody>
      </p:sp>
      <p:sp>
        <p:nvSpPr>
          <p:cNvPr id="22" name="Shape 20"/>
          <p:cNvSpPr/>
          <p:nvPr/>
        </p:nvSpPr>
        <p:spPr>
          <a:xfrm>
            <a:off x="6035040" y="3392424"/>
            <a:ext cx="5833872" cy="749808"/>
          </a:xfrm>
          <a:prstGeom prst="rect">
            <a:avLst/>
          </a:prstGeom>
          <a:solidFill>
            <a:srgbClr val="F4F6F9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3" name="Text 21"/>
          <p:cNvSpPr/>
          <p:nvPr/>
        </p:nvSpPr>
        <p:spPr>
          <a:xfrm>
            <a:off x="6172200" y="3465576"/>
            <a:ext cx="5559552" cy="60350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400" b="1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  Reportes forenses con cadena de custodia y sustento legal riguroso</a:t>
            </a:r>
            <a:endParaRPr lang="en-US" sz="1400" b="1" dirty="0"/>
          </a:p>
        </p:txBody>
      </p:sp>
      <p:sp>
        <p:nvSpPr>
          <p:cNvPr id="24" name="Shape 22"/>
          <p:cNvSpPr/>
          <p:nvPr/>
        </p:nvSpPr>
        <p:spPr>
          <a:xfrm>
            <a:off x="320040" y="4197096"/>
            <a:ext cx="5577840" cy="749808"/>
          </a:xfrm>
          <a:prstGeom prst="rect">
            <a:avLst/>
          </a:prstGeom>
          <a:solidFill>
            <a:srgbClr val="FDF0F0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5" name="Text 23"/>
          <p:cNvSpPr/>
          <p:nvPr/>
        </p:nvSpPr>
        <p:spPr>
          <a:xfrm>
            <a:off x="457200" y="4270248"/>
            <a:ext cx="5303520" cy="60350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400" b="1" dirty="0">
                <a:solidFill>
                  <a:srgbClr val="7B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✗  Sin análisis financiero o digital integrado</a:t>
            </a:r>
            <a:endParaRPr lang="en-US" sz="1400" b="1" dirty="0"/>
          </a:p>
        </p:txBody>
      </p:sp>
      <p:sp>
        <p:nvSpPr>
          <p:cNvPr id="26" name="Shape 24"/>
          <p:cNvSpPr/>
          <p:nvPr/>
        </p:nvSpPr>
        <p:spPr>
          <a:xfrm>
            <a:off x="6035040" y="4197096"/>
            <a:ext cx="5833872" cy="749808"/>
          </a:xfrm>
          <a:prstGeom prst="rect">
            <a:avLst/>
          </a:prstGeom>
          <a:solidFill>
            <a:srgbClr val="F0F4F9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7" name="Text 25"/>
          <p:cNvSpPr/>
          <p:nvPr/>
        </p:nvSpPr>
        <p:spPr>
          <a:xfrm>
            <a:off x="6172200" y="4270248"/>
            <a:ext cx="5559552" cy="60350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400" b="1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  Análisis multidimensional: financiero, digital, relacional y de comportamiento</a:t>
            </a:r>
            <a:endParaRPr lang="en-US" sz="1400" b="1" dirty="0"/>
          </a:p>
        </p:txBody>
      </p:sp>
      <p:sp>
        <p:nvSpPr>
          <p:cNvPr id="28" name="Shape 26"/>
          <p:cNvSpPr/>
          <p:nvPr/>
        </p:nvSpPr>
        <p:spPr>
          <a:xfrm>
            <a:off x="320040" y="5001768"/>
            <a:ext cx="5577840" cy="749808"/>
          </a:xfrm>
          <a:prstGeom prst="rect">
            <a:avLst/>
          </a:prstGeom>
          <a:solidFill>
            <a:srgbClr val="FDF5F5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9" name="Text 27"/>
          <p:cNvSpPr/>
          <p:nvPr/>
        </p:nvSpPr>
        <p:spPr>
          <a:xfrm>
            <a:off x="457200" y="5074920"/>
            <a:ext cx="5303520" cy="60350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400" b="1" dirty="0">
                <a:solidFill>
                  <a:srgbClr val="7B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✗  Entrega del informe sin acompañamiento posterior</a:t>
            </a:r>
            <a:endParaRPr lang="en-US" sz="1400" b="1" dirty="0"/>
          </a:p>
        </p:txBody>
      </p:sp>
      <p:sp>
        <p:nvSpPr>
          <p:cNvPr id="30" name="Shape 28"/>
          <p:cNvSpPr/>
          <p:nvPr/>
        </p:nvSpPr>
        <p:spPr>
          <a:xfrm>
            <a:off x="6035040" y="5001768"/>
            <a:ext cx="5833872" cy="749808"/>
          </a:xfrm>
          <a:prstGeom prst="rect">
            <a:avLst/>
          </a:prstGeom>
          <a:solidFill>
            <a:srgbClr val="F4F6F9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1" name="Text 29"/>
          <p:cNvSpPr/>
          <p:nvPr/>
        </p:nvSpPr>
        <p:spPr>
          <a:xfrm>
            <a:off x="6172200" y="5074920"/>
            <a:ext cx="5559552" cy="60350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400" b="1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  Seguimiento activo durante decisiones y acciones derivadas</a:t>
            </a:r>
            <a:endParaRPr lang="en-US" sz="1400" b="1" dirty="0"/>
          </a:p>
        </p:txBody>
      </p:sp>
      <p:sp>
        <p:nvSpPr>
          <p:cNvPr id="32" name="Shape 30"/>
          <p:cNvSpPr/>
          <p:nvPr/>
        </p:nvSpPr>
        <p:spPr>
          <a:xfrm>
            <a:off x="320040" y="5806440"/>
            <a:ext cx="5577840" cy="749808"/>
          </a:xfrm>
          <a:prstGeom prst="rect">
            <a:avLst/>
          </a:prstGeom>
          <a:solidFill>
            <a:srgbClr val="FDF0F0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3" name="Text 31"/>
          <p:cNvSpPr/>
          <p:nvPr/>
        </p:nvSpPr>
        <p:spPr>
          <a:xfrm>
            <a:off x="457200" y="5879592"/>
            <a:ext cx="5303520" cy="60350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400" b="1" dirty="0">
                <a:solidFill>
                  <a:srgbClr val="7B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✗  Metodología rígida igual para todos los casos</a:t>
            </a:r>
            <a:endParaRPr lang="en-US" sz="1400" b="1" dirty="0"/>
          </a:p>
        </p:txBody>
      </p:sp>
      <p:sp>
        <p:nvSpPr>
          <p:cNvPr id="34" name="Shape 32"/>
          <p:cNvSpPr/>
          <p:nvPr/>
        </p:nvSpPr>
        <p:spPr>
          <a:xfrm>
            <a:off x="6035040" y="5806440"/>
            <a:ext cx="5833872" cy="749808"/>
          </a:xfrm>
          <a:prstGeom prst="rect">
            <a:avLst/>
          </a:prstGeom>
          <a:solidFill>
            <a:srgbClr val="F0F4F9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5" name="Text 33"/>
          <p:cNvSpPr/>
          <p:nvPr/>
        </p:nvSpPr>
        <p:spPr>
          <a:xfrm>
            <a:off x="6172200" y="5879592"/>
            <a:ext cx="5559552" cy="60350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400" b="1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  Diseño del proceso investigativo a la medida de cada caso</a:t>
            </a:r>
            <a:endParaRPr lang="en-US" sz="1400" b="1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320040" y="182880"/>
            <a:ext cx="9144000" cy="21945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300" dirty="0">
                <a:solidFill>
                  <a:srgbClr val="B886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PROCESO DE CONTRATACIÓN</a:t>
            </a:r>
            <a:endParaRPr lang="en-US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Shape 1"/>
          <p:cNvSpPr/>
          <p:nvPr/>
        </p:nvSpPr>
        <p:spPr>
          <a:xfrm>
            <a:off x="320040" y="438912"/>
            <a:ext cx="11521440" cy="0"/>
          </a:xfrm>
          <a:prstGeom prst="line">
            <a:avLst/>
          </a:prstGeom>
          <a:noFill/>
          <a:ln w="12700">
            <a:solidFill>
              <a:srgbClr val="0A1F3D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4" name="Text 2"/>
          <p:cNvSpPr/>
          <p:nvPr/>
        </p:nvSpPr>
        <p:spPr>
          <a:xfrm>
            <a:off x="320040" y="530352"/>
            <a:ext cx="1152144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0A1F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Cómo iniciar una investigación con Open Forum</a:t>
            </a:r>
            <a:endParaRPr lang="en-US" sz="2600" dirty="0"/>
          </a:p>
        </p:txBody>
      </p:sp>
      <p:sp>
        <p:nvSpPr>
          <p:cNvPr id="5" name="Shape 3"/>
          <p:cNvSpPr/>
          <p:nvPr/>
        </p:nvSpPr>
        <p:spPr>
          <a:xfrm>
            <a:off x="0" y="6583680"/>
            <a:ext cx="12188952" cy="274320"/>
          </a:xfrm>
          <a:prstGeom prst="rect">
            <a:avLst/>
          </a:prstGeom>
          <a:solidFill>
            <a:srgbClr val="0A1F3D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6" name="Text 4"/>
          <p:cNvSpPr/>
          <p:nvPr/>
        </p:nvSpPr>
        <p:spPr>
          <a:xfrm>
            <a:off x="320040" y="6601968"/>
            <a:ext cx="8229600" cy="21945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8A9BB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Open Forum  ·  Investigaciones Corporativas  ·  Confidencial</a:t>
            </a:r>
            <a:endParaRPr lang="en-US" sz="850" dirty="0"/>
          </a:p>
        </p:txBody>
      </p:sp>
      <p:sp>
        <p:nvSpPr>
          <p:cNvPr id="7" name="Text 5"/>
          <p:cNvSpPr/>
          <p:nvPr/>
        </p:nvSpPr>
        <p:spPr>
          <a:xfrm>
            <a:off x="11704320" y="6601968"/>
            <a:ext cx="365760" cy="21945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8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9</a:t>
            </a:r>
            <a:endParaRPr lang="en-US" sz="850" dirty="0"/>
          </a:p>
        </p:txBody>
      </p:sp>
      <p:sp>
        <p:nvSpPr>
          <p:cNvPr id="8" name="Shape 6"/>
          <p:cNvSpPr/>
          <p:nvPr/>
        </p:nvSpPr>
        <p:spPr>
          <a:xfrm>
            <a:off x="804672" y="3657600"/>
            <a:ext cx="10561320" cy="0"/>
          </a:xfrm>
          <a:prstGeom prst="line">
            <a:avLst/>
          </a:prstGeom>
          <a:noFill/>
          <a:ln w="19050">
            <a:solidFill>
              <a:srgbClr val="F4F6F9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9" name="Shape 7"/>
          <p:cNvSpPr/>
          <p:nvPr/>
        </p:nvSpPr>
        <p:spPr>
          <a:xfrm>
            <a:off x="621792" y="3200400"/>
            <a:ext cx="1005840" cy="1005840"/>
          </a:xfrm>
          <a:prstGeom prst="ellipse">
            <a:avLst/>
          </a:prstGeom>
          <a:solidFill>
            <a:srgbClr val="0A1F3D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0" name="Text 8"/>
          <p:cNvSpPr/>
          <p:nvPr/>
        </p:nvSpPr>
        <p:spPr>
          <a:xfrm>
            <a:off x="621792" y="3200400"/>
            <a:ext cx="1005840" cy="10058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</a:t>
            </a:r>
            <a:endParaRPr lang="en-US" sz="2600" dirty="0"/>
          </a:p>
        </p:txBody>
      </p:sp>
      <p:sp>
        <p:nvSpPr>
          <p:cNvPr id="11" name="Shape 9"/>
          <p:cNvSpPr/>
          <p:nvPr/>
        </p:nvSpPr>
        <p:spPr>
          <a:xfrm>
            <a:off x="320040" y="4343400"/>
            <a:ext cx="2103120" cy="2157984"/>
          </a:xfrm>
          <a:prstGeom prst="rect">
            <a:avLst/>
          </a:prstGeom>
          <a:solidFill>
            <a:srgbClr val="F4F6F9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2" name="Shape 10"/>
          <p:cNvSpPr/>
          <p:nvPr/>
        </p:nvSpPr>
        <p:spPr>
          <a:xfrm>
            <a:off x="320040" y="4343400"/>
            <a:ext cx="2103120" cy="54864"/>
          </a:xfrm>
          <a:prstGeom prst="rect">
            <a:avLst/>
          </a:prstGeom>
          <a:solidFill>
            <a:srgbClr val="0A1F3D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3" name="Text 11"/>
          <p:cNvSpPr/>
          <p:nvPr/>
        </p:nvSpPr>
        <p:spPr>
          <a:xfrm>
            <a:off x="411480" y="4434840"/>
            <a:ext cx="192024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1150" b="1" dirty="0">
                <a:solidFill>
                  <a:srgbClr val="0A1F3D"/>
                </a:solidFill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Consulta inicial confidencial</a:t>
            </a:r>
            <a:endParaRPr lang="en-US" sz="1150" b="1" dirty="0">
              <a:latin typeface="Abadi" panose="020B0604020104020204" pitchFamily="34" charset="0"/>
            </a:endParaRPr>
          </a:p>
        </p:txBody>
      </p:sp>
      <p:sp>
        <p:nvSpPr>
          <p:cNvPr id="14" name="Text 12"/>
          <p:cNvSpPr/>
          <p:nvPr/>
        </p:nvSpPr>
        <p:spPr>
          <a:xfrm>
            <a:off x="411480" y="5074920"/>
            <a:ext cx="1920240" cy="13258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5000"/>
              </a:lnSpc>
              <a:buNone/>
            </a:pPr>
            <a:r>
              <a:rPr lang="en-US" sz="1000" b="1" dirty="0">
                <a:solidFill>
                  <a:srgbClr val="4A5568"/>
                </a:solidFill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El cliente contacta a Open Forum. Sin documentación ni compromiso. Reserva absoluta desde el primer contacto.</a:t>
            </a:r>
            <a:endParaRPr lang="en-US" sz="1000" b="1" dirty="0">
              <a:latin typeface="Abadi" panose="020B0604020104020204" pitchFamily="34" charset="0"/>
            </a:endParaRPr>
          </a:p>
        </p:txBody>
      </p:sp>
      <p:sp>
        <p:nvSpPr>
          <p:cNvPr id="15" name="Text 13"/>
          <p:cNvSpPr/>
          <p:nvPr/>
        </p:nvSpPr>
        <p:spPr>
          <a:xfrm>
            <a:off x="182880" y="1848171"/>
            <a:ext cx="2423160" cy="685799"/>
          </a:xfrm>
          <a:prstGeom prst="rect">
            <a:avLst/>
          </a:prstGeom>
          <a:solidFill>
            <a:schemeClr val="bg1"/>
          </a:solidFill>
          <a:ln/>
        </p:spPr>
        <p:txBody>
          <a:bodyPr wrap="square" rtlCol="0" anchor="b"/>
          <a:lstStyle/>
          <a:p>
            <a:pPr marL="0" indent="0" algn="ctr">
              <a:lnSpc>
                <a:spcPct val="115000"/>
              </a:lnSpc>
              <a:buNone/>
            </a:pPr>
            <a:r>
              <a:rPr lang="en-US" sz="1400" b="1" dirty="0">
                <a:solidFill>
                  <a:srgbClr val="0A1F3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Consulta inicial confidencial</a:t>
            </a:r>
            <a:endParaRPr lang="en-US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Shape 14"/>
          <p:cNvSpPr/>
          <p:nvPr/>
        </p:nvSpPr>
        <p:spPr>
          <a:xfrm>
            <a:off x="2862072" y="3200400"/>
            <a:ext cx="1005840" cy="1005840"/>
          </a:xfrm>
          <a:prstGeom prst="ellipse">
            <a:avLst/>
          </a:prstGeom>
          <a:solidFill>
            <a:srgbClr val="1A3A6B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7" name="Text 15"/>
          <p:cNvSpPr/>
          <p:nvPr/>
        </p:nvSpPr>
        <p:spPr>
          <a:xfrm>
            <a:off x="2862072" y="3200400"/>
            <a:ext cx="1005840" cy="10058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</a:t>
            </a:r>
            <a:endParaRPr lang="en-US" sz="2600" dirty="0"/>
          </a:p>
        </p:txBody>
      </p:sp>
      <p:sp>
        <p:nvSpPr>
          <p:cNvPr id="18" name="Shape 16"/>
          <p:cNvSpPr/>
          <p:nvPr/>
        </p:nvSpPr>
        <p:spPr>
          <a:xfrm>
            <a:off x="2560320" y="4343400"/>
            <a:ext cx="2103120" cy="2157984"/>
          </a:xfrm>
          <a:prstGeom prst="rect">
            <a:avLst/>
          </a:prstGeom>
          <a:solidFill>
            <a:srgbClr val="F4F6F9"/>
          </a:solidFill>
          <a:ln/>
        </p:spPr>
        <p:txBody>
          <a:bodyPr/>
          <a:lstStyle/>
          <a:p>
            <a:endParaRPr lang="en-US" b="1">
              <a:latin typeface="Abadi" panose="020B0604020104020204" pitchFamily="34" charset="0"/>
            </a:endParaRPr>
          </a:p>
        </p:txBody>
      </p:sp>
      <p:sp>
        <p:nvSpPr>
          <p:cNvPr id="19" name="Shape 17"/>
          <p:cNvSpPr/>
          <p:nvPr/>
        </p:nvSpPr>
        <p:spPr>
          <a:xfrm>
            <a:off x="2560320" y="4343400"/>
            <a:ext cx="2103120" cy="54864"/>
          </a:xfrm>
          <a:prstGeom prst="rect">
            <a:avLst/>
          </a:prstGeom>
          <a:solidFill>
            <a:srgbClr val="1A3A6B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0" name="Text 18"/>
          <p:cNvSpPr/>
          <p:nvPr/>
        </p:nvSpPr>
        <p:spPr>
          <a:xfrm>
            <a:off x="2651760" y="4434840"/>
            <a:ext cx="192024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1150" b="1" dirty="0">
                <a:solidFill>
                  <a:srgbClr val="0A1F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Reunión de briefing y evaluación</a:t>
            </a:r>
            <a:endParaRPr lang="en-US" sz="1150" dirty="0"/>
          </a:p>
        </p:txBody>
      </p:sp>
      <p:sp>
        <p:nvSpPr>
          <p:cNvPr id="21" name="Text 19"/>
          <p:cNvSpPr/>
          <p:nvPr/>
        </p:nvSpPr>
        <p:spPr>
          <a:xfrm>
            <a:off x="2651760" y="5074920"/>
            <a:ext cx="1920240" cy="13258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5000"/>
              </a:lnSpc>
              <a:buNone/>
            </a:pPr>
            <a:r>
              <a:rPr lang="en-US" sz="1000" b="1" dirty="0">
                <a:solidFill>
                  <a:srgbClr val="4A5568"/>
                </a:solidFill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Bajo NDA, el equipo escucha, evalúa el caso y define el alcance preliminar de la investigación.</a:t>
            </a:r>
            <a:endParaRPr lang="en-US" sz="1000" b="1" dirty="0">
              <a:latin typeface="Abadi" panose="020B0604020104020204" pitchFamily="34" charset="0"/>
            </a:endParaRPr>
          </a:p>
        </p:txBody>
      </p:sp>
      <p:sp>
        <p:nvSpPr>
          <p:cNvPr id="22" name="Text 20"/>
          <p:cNvSpPr/>
          <p:nvPr/>
        </p:nvSpPr>
        <p:spPr>
          <a:xfrm>
            <a:off x="2400300" y="1956817"/>
            <a:ext cx="2423160" cy="685800"/>
          </a:xfrm>
          <a:prstGeom prst="rect">
            <a:avLst/>
          </a:prstGeom>
          <a:solidFill>
            <a:schemeClr val="bg1"/>
          </a:solidFill>
          <a:ln/>
        </p:spPr>
        <p:txBody>
          <a:bodyPr wrap="square" rtlCol="0" anchor="b"/>
          <a:lstStyle/>
          <a:p>
            <a:pPr marL="0" indent="0" algn="ctr">
              <a:lnSpc>
                <a:spcPct val="115000"/>
              </a:lnSpc>
              <a:buNone/>
            </a:pPr>
            <a:r>
              <a:rPr lang="en-US" sz="1400" b="1" dirty="0">
                <a:solidFill>
                  <a:srgbClr val="0A1F3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Reunión de briefing y evaluación</a:t>
            </a:r>
            <a:endParaRPr lang="en-US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Shape 21"/>
          <p:cNvSpPr/>
          <p:nvPr/>
        </p:nvSpPr>
        <p:spPr>
          <a:xfrm>
            <a:off x="5102352" y="3200400"/>
            <a:ext cx="1005840" cy="1005840"/>
          </a:xfrm>
          <a:prstGeom prst="ellipse">
            <a:avLst/>
          </a:prstGeom>
          <a:solidFill>
            <a:srgbClr val="0E5E6F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4" name="Text 22"/>
          <p:cNvSpPr/>
          <p:nvPr/>
        </p:nvSpPr>
        <p:spPr>
          <a:xfrm>
            <a:off x="5102352" y="3200400"/>
            <a:ext cx="1005840" cy="10058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</a:t>
            </a:r>
            <a:endParaRPr lang="en-US" sz="2600" dirty="0"/>
          </a:p>
        </p:txBody>
      </p:sp>
      <p:sp>
        <p:nvSpPr>
          <p:cNvPr id="25" name="Shape 23"/>
          <p:cNvSpPr/>
          <p:nvPr/>
        </p:nvSpPr>
        <p:spPr>
          <a:xfrm>
            <a:off x="4800600" y="4343400"/>
            <a:ext cx="2103120" cy="2157984"/>
          </a:xfrm>
          <a:prstGeom prst="rect">
            <a:avLst/>
          </a:prstGeom>
          <a:solidFill>
            <a:srgbClr val="F4F6F9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6" name="Shape 24"/>
          <p:cNvSpPr/>
          <p:nvPr/>
        </p:nvSpPr>
        <p:spPr>
          <a:xfrm>
            <a:off x="4800600" y="4343400"/>
            <a:ext cx="2103120" cy="54864"/>
          </a:xfrm>
          <a:prstGeom prst="rect">
            <a:avLst/>
          </a:prstGeom>
          <a:solidFill>
            <a:srgbClr val="0E5E6F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7" name="Text 25"/>
          <p:cNvSpPr/>
          <p:nvPr/>
        </p:nvSpPr>
        <p:spPr>
          <a:xfrm>
            <a:off x="4892040" y="4434840"/>
            <a:ext cx="192024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1150" b="1" dirty="0">
                <a:solidFill>
                  <a:srgbClr val="0A1F3D"/>
                </a:solidFill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Propuesta técnica y económica</a:t>
            </a:r>
            <a:endParaRPr lang="en-US" sz="1150" b="1" dirty="0">
              <a:latin typeface="Abadi" panose="020B0604020104020204" pitchFamily="34" charset="0"/>
            </a:endParaRPr>
          </a:p>
        </p:txBody>
      </p:sp>
      <p:sp>
        <p:nvSpPr>
          <p:cNvPr id="28" name="Text 26"/>
          <p:cNvSpPr/>
          <p:nvPr/>
        </p:nvSpPr>
        <p:spPr>
          <a:xfrm>
            <a:off x="4892040" y="5074920"/>
            <a:ext cx="1920240" cy="13258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5000"/>
              </a:lnSpc>
              <a:buNone/>
            </a:pPr>
            <a:r>
              <a:rPr lang="en-US" sz="1000" b="1" dirty="0">
                <a:solidFill>
                  <a:srgbClr val="4A5568"/>
                </a:solidFill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Propuesta formal con alcance, metodología, equipo asignado, plazos y costos. Sin cargos ocultos.</a:t>
            </a:r>
            <a:endParaRPr lang="en-US" sz="1000" b="1" dirty="0">
              <a:latin typeface="Abadi" panose="020B0604020104020204" pitchFamily="34" charset="0"/>
            </a:endParaRPr>
          </a:p>
        </p:txBody>
      </p:sp>
      <p:sp>
        <p:nvSpPr>
          <p:cNvPr id="29" name="Text 27"/>
          <p:cNvSpPr/>
          <p:nvPr/>
        </p:nvSpPr>
        <p:spPr>
          <a:xfrm>
            <a:off x="4480560" y="927575"/>
            <a:ext cx="2423160" cy="1719072"/>
          </a:xfrm>
          <a:prstGeom prst="rect">
            <a:avLst/>
          </a:prstGeom>
          <a:solidFill>
            <a:schemeClr val="bg1"/>
          </a:solidFill>
          <a:ln/>
        </p:spPr>
        <p:txBody>
          <a:bodyPr wrap="square" rtlCol="0" anchor="b"/>
          <a:lstStyle/>
          <a:p>
            <a:pPr marL="0" indent="0" algn="ctr">
              <a:lnSpc>
                <a:spcPct val="115000"/>
              </a:lnSpc>
              <a:buNone/>
            </a:pPr>
            <a:r>
              <a:rPr lang="en-US" sz="1400" b="1" dirty="0">
                <a:solidFill>
                  <a:srgbClr val="0A1F3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Propuesta técnica y económica</a:t>
            </a:r>
            <a:endParaRPr lang="en-US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0" name="Shape 28"/>
          <p:cNvSpPr/>
          <p:nvPr/>
        </p:nvSpPr>
        <p:spPr>
          <a:xfrm>
            <a:off x="7342632" y="3200400"/>
            <a:ext cx="1005840" cy="1005840"/>
          </a:xfrm>
          <a:prstGeom prst="ellipse">
            <a:avLst/>
          </a:prstGeom>
          <a:solidFill>
            <a:srgbClr val="B8860B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1" name="Text 29"/>
          <p:cNvSpPr/>
          <p:nvPr/>
        </p:nvSpPr>
        <p:spPr>
          <a:xfrm>
            <a:off x="7342632" y="3200400"/>
            <a:ext cx="1005840" cy="10058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</a:t>
            </a:r>
            <a:endParaRPr lang="en-US" sz="2600" dirty="0"/>
          </a:p>
        </p:txBody>
      </p:sp>
      <p:sp>
        <p:nvSpPr>
          <p:cNvPr id="32" name="Shape 30"/>
          <p:cNvSpPr/>
          <p:nvPr/>
        </p:nvSpPr>
        <p:spPr>
          <a:xfrm>
            <a:off x="7040880" y="4343400"/>
            <a:ext cx="2103120" cy="2157984"/>
          </a:xfrm>
          <a:prstGeom prst="rect">
            <a:avLst/>
          </a:prstGeom>
          <a:solidFill>
            <a:srgbClr val="F4F6F9"/>
          </a:solidFill>
          <a:ln/>
        </p:spPr>
        <p:txBody>
          <a:bodyPr/>
          <a:lstStyle/>
          <a:p>
            <a:endParaRPr lang="en-US" b="1">
              <a:latin typeface="Abadi" panose="020B0604020104020204" pitchFamily="34" charset="0"/>
            </a:endParaRPr>
          </a:p>
        </p:txBody>
      </p:sp>
      <p:sp>
        <p:nvSpPr>
          <p:cNvPr id="33" name="Shape 31"/>
          <p:cNvSpPr/>
          <p:nvPr/>
        </p:nvSpPr>
        <p:spPr>
          <a:xfrm>
            <a:off x="7040880" y="4343400"/>
            <a:ext cx="2103120" cy="54864"/>
          </a:xfrm>
          <a:prstGeom prst="rect">
            <a:avLst/>
          </a:prstGeom>
          <a:solidFill>
            <a:srgbClr val="B8860B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4" name="Text 32"/>
          <p:cNvSpPr/>
          <p:nvPr/>
        </p:nvSpPr>
        <p:spPr>
          <a:xfrm>
            <a:off x="7132320" y="4434840"/>
            <a:ext cx="192024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1150" b="1" dirty="0">
                <a:solidFill>
                  <a:srgbClr val="0A1F3D"/>
                </a:solidFill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Aprobación e inicio</a:t>
            </a:r>
            <a:endParaRPr lang="en-US" sz="1150" b="1" dirty="0">
              <a:latin typeface="Abadi" panose="020B0604020104020204" pitchFamily="34" charset="0"/>
            </a:endParaRPr>
          </a:p>
        </p:txBody>
      </p:sp>
      <p:sp>
        <p:nvSpPr>
          <p:cNvPr id="35" name="Text 33"/>
          <p:cNvSpPr/>
          <p:nvPr/>
        </p:nvSpPr>
        <p:spPr>
          <a:xfrm>
            <a:off x="7132320" y="5074920"/>
            <a:ext cx="1920240" cy="13258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5000"/>
              </a:lnSpc>
              <a:buNone/>
            </a:pPr>
            <a:r>
              <a:rPr lang="en-US" sz="1000" b="1" dirty="0">
                <a:solidFill>
                  <a:srgbClr val="4A5568"/>
                </a:solidFill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Con los acuerdos formalizados, el equipo inicia de inmediato. Actualizaciones periódicas al cliente.</a:t>
            </a:r>
            <a:endParaRPr lang="en-US" sz="1000" b="1" dirty="0">
              <a:latin typeface="Abadi" panose="020B0604020104020204" pitchFamily="34" charset="0"/>
            </a:endParaRPr>
          </a:p>
        </p:txBody>
      </p:sp>
      <p:sp>
        <p:nvSpPr>
          <p:cNvPr id="36" name="Text 34"/>
          <p:cNvSpPr/>
          <p:nvPr/>
        </p:nvSpPr>
        <p:spPr>
          <a:xfrm>
            <a:off x="6880860" y="1179576"/>
            <a:ext cx="2423160" cy="1303020"/>
          </a:xfrm>
          <a:prstGeom prst="rect">
            <a:avLst/>
          </a:prstGeom>
          <a:solidFill>
            <a:schemeClr val="bg1"/>
          </a:solidFill>
          <a:ln/>
        </p:spPr>
        <p:txBody>
          <a:bodyPr wrap="square" rtlCol="0" anchor="b"/>
          <a:lstStyle/>
          <a:p>
            <a:pPr marL="0" indent="0" algn="ctr">
              <a:lnSpc>
                <a:spcPct val="115000"/>
              </a:lnSpc>
              <a:buNone/>
            </a:pPr>
            <a:r>
              <a:rPr lang="en-US" sz="1400" b="1" dirty="0">
                <a:solidFill>
                  <a:srgbClr val="0A1F3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Aprobación e inicio</a:t>
            </a:r>
            <a:endParaRPr lang="en-US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7" name="Shape 35"/>
          <p:cNvSpPr/>
          <p:nvPr/>
        </p:nvSpPr>
        <p:spPr>
          <a:xfrm>
            <a:off x="9582912" y="3200400"/>
            <a:ext cx="1005840" cy="1005840"/>
          </a:xfrm>
          <a:prstGeom prst="ellipse">
            <a:avLst/>
          </a:prstGeom>
          <a:solidFill>
            <a:srgbClr val="1A5C2A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8" name="Text 36"/>
          <p:cNvSpPr/>
          <p:nvPr/>
        </p:nvSpPr>
        <p:spPr>
          <a:xfrm>
            <a:off x="9582912" y="3200400"/>
            <a:ext cx="1005840" cy="10058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</a:t>
            </a:r>
            <a:endParaRPr lang="en-US" sz="2600" dirty="0"/>
          </a:p>
        </p:txBody>
      </p:sp>
      <p:sp>
        <p:nvSpPr>
          <p:cNvPr id="39" name="Shape 37"/>
          <p:cNvSpPr/>
          <p:nvPr/>
        </p:nvSpPr>
        <p:spPr>
          <a:xfrm>
            <a:off x="9281160" y="4343400"/>
            <a:ext cx="2103120" cy="2157984"/>
          </a:xfrm>
          <a:prstGeom prst="rect">
            <a:avLst/>
          </a:prstGeom>
          <a:solidFill>
            <a:srgbClr val="F4F6F9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0" name="Shape 38"/>
          <p:cNvSpPr/>
          <p:nvPr/>
        </p:nvSpPr>
        <p:spPr>
          <a:xfrm>
            <a:off x="9281160" y="4343400"/>
            <a:ext cx="2103120" cy="54864"/>
          </a:xfrm>
          <a:prstGeom prst="rect">
            <a:avLst/>
          </a:prstGeom>
          <a:solidFill>
            <a:srgbClr val="1A5C2A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1" name="Text 39"/>
          <p:cNvSpPr/>
          <p:nvPr/>
        </p:nvSpPr>
        <p:spPr>
          <a:xfrm>
            <a:off x="9372600" y="4434840"/>
            <a:ext cx="192024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1150" b="1" dirty="0">
                <a:solidFill>
                  <a:srgbClr val="0A1F3D"/>
                </a:solidFill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Entrega y acompañamiento</a:t>
            </a:r>
            <a:endParaRPr lang="en-US" sz="1150" b="1" dirty="0">
              <a:latin typeface="Abadi" panose="020B0604020104020204" pitchFamily="34" charset="0"/>
            </a:endParaRPr>
          </a:p>
        </p:txBody>
      </p:sp>
      <p:sp>
        <p:nvSpPr>
          <p:cNvPr id="42" name="Text 40"/>
          <p:cNvSpPr/>
          <p:nvPr/>
        </p:nvSpPr>
        <p:spPr>
          <a:xfrm>
            <a:off x="9372600" y="5074920"/>
            <a:ext cx="1920240" cy="13258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5000"/>
              </a:lnSpc>
              <a:buNone/>
            </a:pPr>
            <a:r>
              <a:rPr lang="en-US" sz="1000" b="1" dirty="0">
                <a:solidFill>
                  <a:srgbClr val="4A5568"/>
                </a:solidFill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Entregables presentados según lo acordado. Equipo disponible para asesoramiento en acciones derivadas.</a:t>
            </a:r>
            <a:endParaRPr lang="en-US" sz="1000" b="1" dirty="0">
              <a:latin typeface="Abadi" panose="020B0604020104020204" pitchFamily="34" charset="0"/>
            </a:endParaRPr>
          </a:p>
        </p:txBody>
      </p:sp>
      <p:sp>
        <p:nvSpPr>
          <p:cNvPr id="43" name="Text 41"/>
          <p:cNvSpPr/>
          <p:nvPr/>
        </p:nvSpPr>
        <p:spPr>
          <a:xfrm>
            <a:off x="9166860" y="740811"/>
            <a:ext cx="2423160" cy="1719072"/>
          </a:xfrm>
          <a:prstGeom prst="rect">
            <a:avLst/>
          </a:prstGeom>
          <a:solidFill>
            <a:schemeClr val="bg1"/>
          </a:solidFill>
          <a:ln/>
        </p:spPr>
        <p:txBody>
          <a:bodyPr wrap="square" rtlCol="0" anchor="b"/>
          <a:lstStyle/>
          <a:p>
            <a:pPr marL="0" indent="0" algn="ctr">
              <a:lnSpc>
                <a:spcPct val="115000"/>
              </a:lnSpc>
              <a:buNone/>
            </a:pPr>
            <a:r>
              <a:rPr lang="en-US" sz="1400" b="1" dirty="0">
                <a:solidFill>
                  <a:srgbClr val="0A1F3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Entrega y acompañamiento</a:t>
            </a:r>
            <a:endParaRPr lang="en-US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4" name="Shape 42"/>
          <p:cNvSpPr/>
          <p:nvPr/>
        </p:nvSpPr>
        <p:spPr>
          <a:xfrm>
            <a:off x="320040" y="6446520"/>
            <a:ext cx="11521440" cy="0"/>
          </a:xfrm>
          <a:prstGeom prst="rect">
            <a:avLst/>
          </a:prstGeom>
          <a:solidFill>
            <a:srgbClr val="FEF9E7"/>
          </a:solidFill>
          <a:ln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rgbClr val="0A1F3D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" name="Shape 1"/>
          <p:cNvSpPr/>
          <p:nvPr/>
        </p:nvSpPr>
        <p:spPr>
          <a:xfrm>
            <a:off x="0" y="0"/>
            <a:ext cx="164592" cy="6858000"/>
          </a:xfrm>
          <a:prstGeom prst="rect">
            <a:avLst/>
          </a:prstGeom>
          <a:solidFill>
            <a:srgbClr val="B8860B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" name="Shape 2"/>
          <p:cNvSpPr/>
          <p:nvPr/>
        </p:nvSpPr>
        <p:spPr>
          <a:xfrm>
            <a:off x="8229600" y="-914400"/>
            <a:ext cx="5029200" cy="5029200"/>
          </a:xfrm>
          <a:prstGeom prst="ellipse">
            <a:avLst/>
          </a:prstGeom>
          <a:solidFill>
            <a:srgbClr val="1A3A6B"/>
          </a:solidFill>
          <a:ln w="12700">
            <a:solidFill>
              <a:srgbClr val="1A3A6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5" name="Shape 3"/>
          <p:cNvSpPr/>
          <p:nvPr/>
        </p:nvSpPr>
        <p:spPr>
          <a:xfrm>
            <a:off x="9601200" y="4114800"/>
            <a:ext cx="3200400" cy="3200400"/>
          </a:xfrm>
          <a:prstGeom prst="ellipse">
            <a:avLst/>
          </a:prstGeom>
          <a:solidFill>
            <a:srgbClr val="0E5E6F"/>
          </a:solidFill>
          <a:ln w="12700">
            <a:solidFill>
              <a:srgbClr val="0E5E6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6" name="Text 4"/>
          <p:cNvSpPr/>
          <p:nvPr/>
        </p:nvSpPr>
        <p:spPr>
          <a:xfrm>
            <a:off x="365760" y="365760"/>
            <a:ext cx="73152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kern="0" spc="800" dirty="0">
                <a:solidFill>
                  <a:srgbClr val="B8860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OPEN FORUM</a:t>
            </a:r>
            <a:endParaRPr lang="en-US" sz="1500" dirty="0"/>
          </a:p>
        </p:txBody>
      </p:sp>
      <p:sp>
        <p:nvSpPr>
          <p:cNvPr id="7" name="Text 5"/>
          <p:cNvSpPr/>
          <p:nvPr/>
        </p:nvSpPr>
        <p:spPr>
          <a:xfrm>
            <a:off x="365760" y="914400"/>
            <a:ext cx="7772400" cy="2194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08000"/>
              </a:lnSpc>
              <a:buNone/>
            </a:pPr>
            <a:r>
              <a:rPr lang="en-US" sz="4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La decisión correcta,</a:t>
            </a:r>
            <a:endParaRPr lang="en-US" sz="4400" dirty="0"/>
          </a:p>
          <a:p>
            <a:pPr marL="0" indent="0">
              <a:lnSpc>
                <a:spcPct val="108000"/>
              </a:lnSpc>
              <a:buNone/>
            </a:pPr>
            <a:r>
              <a:rPr lang="en-US" sz="4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 el momento correcto.</a:t>
            </a:r>
            <a:endParaRPr lang="en-US" sz="4400" dirty="0"/>
          </a:p>
        </p:txBody>
      </p:sp>
      <p:sp>
        <p:nvSpPr>
          <p:cNvPr id="8" name="Shape 6"/>
          <p:cNvSpPr/>
          <p:nvPr/>
        </p:nvSpPr>
        <p:spPr>
          <a:xfrm>
            <a:off x="365760" y="3218688"/>
            <a:ext cx="6858000" cy="0"/>
          </a:xfrm>
          <a:prstGeom prst="line">
            <a:avLst/>
          </a:prstGeom>
          <a:noFill/>
          <a:ln w="19050">
            <a:solidFill>
              <a:srgbClr val="B8860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9" name="Text 7"/>
          <p:cNvSpPr/>
          <p:nvPr/>
        </p:nvSpPr>
        <p:spPr>
          <a:xfrm>
            <a:off x="365760" y="3383280"/>
            <a:ext cx="777240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F4F6F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Inteligencia aplicada. Evidencia que decide. Resultados que protegen.</a:t>
            </a:r>
            <a:endParaRPr lang="en-US" sz="1500" dirty="0"/>
          </a:p>
        </p:txBody>
      </p:sp>
      <p:sp>
        <p:nvSpPr>
          <p:cNvPr id="10" name="Text 8"/>
          <p:cNvSpPr/>
          <p:nvPr/>
        </p:nvSpPr>
        <p:spPr>
          <a:xfrm>
            <a:off x="365760" y="4005072"/>
            <a:ext cx="7772400" cy="12344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40000"/>
              </a:lnSpc>
              <a:buNone/>
            </a:pPr>
            <a:r>
              <a:rPr lang="en-US" sz="1250" dirty="0">
                <a:solidFill>
                  <a:srgbClr val="8A9BB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 esperamos que la situación escale para intervenir. Podemos actuar preventivamente, identificar riesgos antes de que se materialicen, o construir el caso desde sus inicios. En cualquiera de esos momentos, el equipo de Open Forum está listo.</a:t>
            </a:r>
            <a:endParaRPr lang="en-US" sz="1250" dirty="0"/>
          </a:p>
        </p:txBody>
      </p:sp>
      <p:sp>
        <p:nvSpPr>
          <p:cNvPr id="11" name="Shape 9"/>
          <p:cNvSpPr/>
          <p:nvPr/>
        </p:nvSpPr>
        <p:spPr>
          <a:xfrm>
            <a:off x="365760" y="5394960"/>
            <a:ext cx="5029200" cy="658368"/>
          </a:xfrm>
          <a:prstGeom prst="rect">
            <a:avLst/>
          </a:prstGeom>
          <a:solidFill>
            <a:srgbClr val="B8860B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2" name="Text 10"/>
          <p:cNvSpPr/>
          <p:nvPr/>
        </p:nvSpPr>
        <p:spPr>
          <a:xfrm>
            <a:off x="365760" y="5394960"/>
            <a:ext cx="5029200" cy="6583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⚡  Respuesta urgente en 24–72 horas</a:t>
            </a:r>
            <a:endParaRPr lang="en-US" sz="1400" dirty="0"/>
          </a:p>
        </p:txBody>
      </p:sp>
      <p:sp>
        <p:nvSpPr>
          <p:cNvPr id="13" name="Shape 11"/>
          <p:cNvSpPr/>
          <p:nvPr/>
        </p:nvSpPr>
        <p:spPr>
          <a:xfrm>
            <a:off x="365760" y="6144768"/>
            <a:ext cx="7772400" cy="457200"/>
          </a:xfrm>
          <a:prstGeom prst="rect">
            <a:avLst/>
          </a:prstGeom>
          <a:solidFill>
            <a:srgbClr val="1A3A6B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4" name="Text 12"/>
          <p:cNvSpPr/>
          <p:nvPr/>
        </p:nvSpPr>
        <p:spPr>
          <a:xfrm>
            <a:off x="365760" y="6144768"/>
            <a:ext cx="77724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Open Forum — Investigaciones e Inteligencia Corporativa  ·  Contáctenos hoy</a:t>
            </a:r>
            <a:endParaRPr lang="en-US" sz="11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1369</Words>
  <Application>Microsoft Office PowerPoint</Application>
  <PresentationFormat>Panorámica</PresentationFormat>
  <Paragraphs>239</Paragraphs>
  <Slides>10</Slides>
  <Notes>10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10</vt:i4>
      </vt:variant>
    </vt:vector>
  </HeadingPairs>
  <TitlesOfParts>
    <vt:vector size="14" baseType="lpstr">
      <vt:lpstr>Abadi</vt:lpstr>
      <vt:lpstr>Arial</vt:lpstr>
      <vt:lpstr>Calibri</vt:lpstr>
      <vt:lpstr>Office Theme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Pedro Barrueco Perez</cp:lastModifiedBy>
  <cp:revision>3</cp:revision>
  <dcterms:created xsi:type="dcterms:W3CDTF">2026-08-12T01:48:28Z</dcterms:created>
  <dcterms:modified xsi:type="dcterms:W3CDTF">2026-08-12T02:03:41Z</dcterms:modified>
</cp:coreProperties>
</file>