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B6F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77" d="100"/>
          <a:sy n="77" d="100"/>
        </p:scale>
        <p:origin x="662" y="-3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1183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026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0262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9875520" y="-1463040"/>
            <a:ext cx="5029200" cy="5029200"/>
          </a:xfrm>
          <a:prstGeom prst="ellipse">
            <a:avLst/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10607040" y="-822960"/>
            <a:ext cx="3108960" cy="3108960"/>
          </a:xfrm>
          <a:prstGeom prst="ellipse">
            <a:avLst/>
          </a:prstGeom>
          <a:solidFill>
            <a:srgbClr val="3A424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-1280160" y="4754880"/>
            <a:ext cx="3840480" cy="3840480"/>
          </a:xfrm>
          <a:prstGeom prst="ellipse">
            <a:avLst/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822960" y="196596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C97D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EVALUACIÓN INTEGRAL DEL PROGRAMA DE PROTECCIÓN DE ACTIVOS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777240" y="2331720"/>
            <a:ext cx="1033272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Protección de Activos 360</a:t>
            </a:r>
            <a:endParaRPr lang="en-US" sz="5400" dirty="0"/>
          </a:p>
        </p:txBody>
      </p:sp>
      <p:sp>
        <p:nvSpPr>
          <p:cNvPr id="8" name="Text 6"/>
          <p:cNvSpPr/>
          <p:nvPr/>
        </p:nvSpPr>
        <p:spPr>
          <a:xfrm>
            <a:off x="822960" y="3520440"/>
            <a:ext cx="9601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DADDE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Assessment, Intelligence &amp; Transformation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822960" y="4251960"/>
            <a:ext cx="80467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DADDE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¿Tiene su organización un verdadero programa de Protección de Activos, o solamente medidas de seguridad que operan de forma aislada?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822960" y="626364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76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Asset Protection Management Assessment  |  Presentación ejecutiva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97D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· CONCEPTO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49224"/>
            <a:ext cx="107899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36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Un servicio de asesoramiento para medir madurez real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48640" y="1600200"/>
            <a:ext cx="640080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25000"/>
              </a:lnSpc>
              <a:buNone/>
            </a:pPr>
            <a:r>
              <a:rPr lang="en-US" sz="1400" b="1" dirty="0">
                <a:solidFill>
                  <a:srgbClr val="6E76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El Asset Protection Management Assessment evalúa el nivel de madurez, efectividad e integración del programa de Protección de Activos de una organización — no solo identifica vulnerabilidades, sino que determina si la empresa realmente entiende y gestiona su riesgo.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7269480" y="1371600"/>
            <a:ext cx="4343400" cy="4846320"/>
          </a:xfrm>
          <a:prstGeom prst="roundRect">
            <a:avLst>
              <a:gd name="adj" fmla="val 1684"/>
            </a:avLst>
          </a:prstGeom>
          <a:solidFill>
            <a:schemeClr val="bg1">
              <a:lumMod val="75000"/>
            </a:schemeClr>
          </a:solidFill>
          <a:ln/>
        </p:spPr>
        <p:txBody>
          <a:bodyPr/>
          <a:lstStyle/>
          <a:p>
            <a:endParaRPr lang="en-US" b="1">
              <a:latin typeface="Abadi" panose="020B0604020104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7635240" y="160020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2E36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¿QUÉ PROTEGE?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7635240" y="2057400"/>
            <a:ext cx="384048" cy="384048"/>
          </a:xfrm>
          <a:prstGeom prst="roundRect">
            <a:avLst>
              <a:gd name="adj" fmla="val 119048"/>
            </a:avLst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7635240" y="20574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8156448" y="2075688"/>
            <a:ext cx="3291840" cy="36576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A1F23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Personas</a:t>
            </a:r>
            <a:endParaRPr lang="en-US" sz="1250" b="1" dirty="0">
              <a:latin typeface="Abadi" panose="020B0604020104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7635240" y="2638044"/>
            <a:ext cx="384048" cy="384048"/>
          </a:xfrm>
          <a:prstGeom prst="roundRect">
            <a:avLst>
              <a:gd name="adj" fmla="val 119048"/>
            </a:avLst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7635240" y="263804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8156448" y="2656332"/>
            <a:ext cx="3291840" cy="36576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A1F23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Instalaciones</a:t>
            </a:r>
            <a:endParaRPr lang="en-US" sz="1250" b="1" dirty="0">
              <a:latin typeface="Abadi" panose="020B0604020104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7635240" y="3218688"/>
            <a:ext cx="384048" cy="384048"/>
          </a:xfrm>
          <a:prstGeom prst="roundRect">
            <a:avLst>
              <a:gd name="adj" fmla="val 119048"/>
            </a:avLst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7635240" y="3218688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8156448" y="3236976"/>
            <a:ext cx="3291840" cy="36576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A1F23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Efectivo, inventario y bienes</a:t>
            </a:r>
            <a:endParaRPr lang="en-US" sz="1250" b="1" dirty="0">
              <a:latin typeface="Abadi" panose="020B0604020104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7635240" y="3799332"/>
            <a:ext cx="384048" cy="384048"/>
          </a:xfrm>
          <a:prstGeom prst="roundRect">
            <a:avLst>
              <a:gd name="adj" fmla="val 119048"/>
            </a:avLst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7635240" y="3799332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8156448" y="3817620"/>
            <a:ext cx="3291840" cy="36576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A1F23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Información y propiedad intelectual</a:t>
            </a:r>
            <a:endParaRPr lang="en-US" sz="1250" b="1" dirty="0">
              <a:latin typeface="Abadi" panose="020B0604020104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7635240" y="4379976"/>
            <a:ext cx="384048" cy="384048"/>
          </a:xfrm>
          <a:prstGeom prst="roundRect">
            <a:avLst>
              <a:gd name="adj" fmla="val 119048"/>
            </a:avLst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7635240" y="437997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400" dirty="0"/>
          </a:p>
        </p:txBody>
      </p:sp>
      <p:sp>
        <p:nvSpPr>
          <p:cNvPr id="21" name="Text 19"/>
          <p:cNvSpPr/>
          <p:nvPr/>
        </p:nvSpPr>
        <p:spPr>
          <a:xfrm>
            <a:off x="8156448" y="4398264"/>
            <a:ext cx="3291840" cy="36576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A1F23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Operaciones y procesos críticos</a:t>
            </a:r>
            <a:endParaRPr lang="en-US" sz="1250" b="1" dirty="0">
              <a:latin typeface="Abadi" panose="020B0604020104020204" pitchFamily="3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7635240" y="4960620"/>
            <a:ext cx="384048" cy="384048"/>
          </a:xfrm>
          <a:prstGeom prst="roundRect">
            <a:avLst>
              <a:gd name="adj" fmla="val 119048"/>
            </a:avLst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7635240" y="496062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8156448" y="4978908"/>
            <a:ext cx="3291840" cy="36576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A1F23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Marca y reputación</a:t>
            </a:r>
            <a:endParaRPr lang="en-US" sz="1250" b="1" dirty="0">
              <a:latin typeface="Abadi" panose="020B0604020104020204" pitchFamily="34" charset="0"/>
            </a:endParaRPr>
          </a:p>
        </p:txBody>
      </p:sp>
      <p:sp>
        <p:nvSpPr>
          <p:cNvPr id="25" name="Shape 23"/>
          <p:cNvSpPr/>
          <p:nvPr/>
        </p:nvSpPr>
        <p:spPr>
          <a:xfrm>
            <a:off x="7635240" y="5541264"/>
            <a:ext cx="384048" cy="384048"/>
          </a:xfrm>
          <a:prstGeom prst="roundRect">
            <a:avLst>
              <a:gd name="adj" fmla="val 119048"/>
            </a:avLst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7635240" y="554126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8156448" y="5559552"/>
            <a:ext cx="3291840" cy="36576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A1F23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Continuidad del negocio</a:t>
            </a:r>
            <a:endParaRPr lang="en-US" sz="1250" b="1" dirty="0">
              <a:latin typeface="Abadi" panose="020B0604020104020204" pitchFamily="34" charset="0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548640" y="3575304"/>
            <a:ext cx="128016" cy="128016"/>
          </a:xfrm>
          <a:prstGeom prst="ellipse">
            <a:avLst/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841248" y="3465576"/>
            <a:ext cx="6126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Entiende adecuadamente su exposición al riesgo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0" name="Shape 28"/>
          <p:cNvSpPr/>
          <p:nvPr/>
        </p:nvSpPr>
        <p:spPr>
          <a:xfrm>
            <a:off x="548640" y="3995928"/>
            <a:ext cx="128016" cy="128016"/>
          </a:xfrm>
          <a:prstGeom prst="ellipse">
            <a:avLst/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841248" y="3886200"/>
            <a:ext cx="6126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Cuenta con una estructura de gobierno apropiada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2" name="Shape 30"/>
          <p:cNvSpPr/>
          <p:nvPr/>
        </p:nvSpPr>
        <p:spPr>
          <a:xfrm>
            <a:off x="548640" y="4416552"/>
            <a:ext cx="128016" cy="128016"/>
          </a:xfrm>
          <a:prstGeom prst="ellipse">
            <a:avLst/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31"/>
          <p:cNvSpPr/>
          <p:nvPr/>
        </p:nvSpPr>
        <p:spPr>
          <a:xfrm>
            <a:off x="841248" y="4306824"/>
            <a:ext cx="6126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Posee personal con las competencias necesarias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4" name="Shape 32"/>
          <p:cNvSpPr/>
          <p:nvPr/>
        </p:nvSpPr>
        <p:spPr>
          <a:xfrm>
            <a:off x="548640" y="4837176"/>
            <a:ext cx="128016" cy="128016"/>
          </a:xfrm>
          <a:prstGeom prst="ellipse">
            <a:avLst/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Text 33"/>
          <p:cNvSpPr/>
          <p:nvPr/>
        </p:nvSpPr>
        <p:spPr>
          <a:xfrm>
            <a:off x="841248" y="4727448"/>
            <a:ext cx="6126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Genera datos confiables y los convierte en decisiones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6" name="Shape 34"/>
          <p:cNvSpPr/>
          <p:nvPr/>
        </p:nvSpPr>
        <p:spPr>
          <a:xfrm>
            <a:off x="548640" y="5257800"/>
            <a:ext cx="128016" cy="128016"/>
          </a:xfrm>
          <a:prstGeom prst="ellipse">
            <a:avLst/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7" name="Text 35"/>
          <p:cNvSpPr/>
          <p:nvPr/>
        </p:nvSpPr>
        <p:spPr>
          <a:xfrm>
            <a:off x="841248" y="5148072"/>
            <a:ext cx="6126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Mide la efectividad de sus controles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8" name="Shape 36"/>
          <p:cNvSpPr/>
          <p:nvPr/>
        </p:nvSpPr>
        <p:spPr>
          <a:xfrm>
            <a:off x="548640" y="5678424"/>
            <a:ext cx="128016" cy="128016"/>
          </a:xfrm>
          <a:prstGeom prst="ellipse">
            <a:avLst/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9" name="Text 37"/>
          <p:cNvSpPr/>
          <p:nvPr/>
        </p:nvSpPr>
        <p:spPr>
          <a:xfrm>
            <a:off x="841248" y="5568696"/>
            <a:ext cx="6126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Usa apropiadamente tecnología, sistemas e IA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40" name="Text 38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E76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026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97D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· PROPUESTA DE VALOR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07899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 pregunta que la dirección necesita responder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508760"/>
            <a:ext cx="9144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DADDE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La evaluación permite a la dirección conocer: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548640" y="2057400"/>
            <a:ext cx="5349240" cy="777240"/>
          </a:xfrm>
          <a:prstGeom prst="roundRect">
            <a:avLst>
              <a:gd name="adj" fmla="val 7059"/>
            </a:avLst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713232" y="2221992"/>
            <a:ext cx="457200" cy="457200"/>
          </a:xfrm>
          <a:prstGeom prst="roundRect">
            <a:avLst>
              <a:gd name="adj" fmla="val 100000"/>
            </a:avLst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713232" y="222199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0262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325880" y="2112264"/>
            <a:ext cx="4434840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Qué activos y procesos están realmente expuestos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6172200" y="2057400"/>
            <a:ext cx="5349240" cy="777240"/>
          </a:xfrm>
          <a:prstGeom prst="roundRect">
            <a:avLst>
              <a:gd name="adj" fmla="val 7059"/>
            </a:avLst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6336792" y="2221992"/>
            <a:ext cx="457200" cy="457200"/>
          </a:xfrm>
          <a:prstGeom prst="roundRect">
            <a:avLst>
              <a:gd name="adj" fmla="val 100000"/>
            </a:avLst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6336792" y="222199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0262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6949440" y="2112264"/>
            <a:ext cx="4434840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Qué controles existen y cuáles funcionan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548640" y="2990088"/>
            <a:ext cx="5349240" cy="777240"/>
          </a:xfrm>
          <a:prstGeom prst="roundRect">
            <a:avLst>
              <a:gd name="adj" fmla="val 7059"/>
            </a:avLst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713232" y="3154680"/>
            <a:ext cx="457200" cy="457200"/>
          </a:xfrm>
          <a:prstGeom prst="roundRect">
            <a:avLst>
              <a:gd name="adj" fmla="val 100000"/>
            </a:avLst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713232" y="315468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0262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1325880" y="3044952"/>
            <a:ext cx="4434840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Dónde se encuentran las principales brechas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6172200" y="2990088"/>
            <a:ext cx="5349240" cy="777240"/>
          </a:xfrm>
          <a:prstGeom prst="roundRect">
            <a:avLst>
              <a:gd name="adj" fmla="val 7059"/>
            </a:avLst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6336792" y="3154680"/>
            <a:ext cx="457200" cy="457200"/>
          </a:xfrm>
          <a:prstGeom prst="roundRect">
            <a:avLst>
              <a:gd name="adj" fmla="val 100000"/>
            </a:avLst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6336792" y="315468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0262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6949440" y="3044952"/>
            <a:ext cx="4434840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Qué riesgos no están siendo detectados o medidos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548640" y="3922776"/>
            <a:ext cx="5349240" cy="777240"/>
          </a:xfrm>
          <a:prstGeom prst="roundRect">
            <a:avLst>
              <a:gd name="adj" fmla="val 7059"/>
            </a:avLst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Shape 20"/>
          <p:cNvSpPr/>
          <p:nvPr/>
        </p:nvSpPr>
        <p:spPr>
          <a:xfrm>
            <a:off x="713232" y="4087368"/>
            <a:ext cx="457200" cy="457200"/>
          </a:xfrm>
          <a:prstGeom prst="roundRect">
            <a:avLst>
              <a:gd name="adj" fmla="val 100000"/>
            </a:avLst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713232" y="40873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0262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1325880" y="3977640"/>
            <a:ext cx="4434840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Si la estructura organizacional es proporcional al riesgo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5" name="Shape 23"/>
          <p:cNvSpPr/>
          <p:nvPr/>
        </p:nvSpPr>
        <p:spPr>
          <a:xfrm>
            <a:off x="6172200" y="3922776"/>
            <a:ext cx="5349240" cy="777240"/>
          </a:xfrm>
          <a:prstGeom prst="roundRect">
            <a:avLst>
              <a:gd name="adj" fmla="val 7059"/>
            </a:avLst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Shape 24"/>
          <p:cNvSpPr/>
          <p:nvPr/>
        </p:nvSpPr>
        <p:spPr>
          <a:xfrm>
            <a:off x="6336792" y="4087368"/>
            <a:ext cx="457200" cy="457200"/>
          </a:xfrm>
          <a:prstGeom prst="roundRect">
            <a:avLst>
              <a:gd name="adj" fmla="val 100000"/>
            </a:avLst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6336792" y="40873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0262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6949440" y="3977640"/>
            <a:ext cx="4434840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Si la inversión en seguridad produce resultados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548640" y="4855464"/>
            <a:ext cx="5349240" cy="777240"/>
          </a:xfrm>
          <a:prstGeom prst="roundRect">
            <a:avLst>
              <a:gd name="adj" fmla="val 7059"/>
            </a:avLst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0" name="Shape 28"/>
          <p:cNvSpPr/>
          <p:nvPr/>
        </p:nvSpPr>
        <p:spPr>
          <a:xfrm>
            <a:off x="713232" y="5020056"/>
            <a:ext cx="457200" cy="457200"/>
          </a:xfrm>
          <a:prstGeom prst="roundRect">
            <a:avLst>
              <a:gd name="adj" fmla="val 100000"/>
            </a:avLst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713232" y="502005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0262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</a:t>
            </a:r>
            <a:endParaRPr lang="en-US" sz="1600" dirty="0"/>
          </a:p>
        </p:txBody>
      </p:sp>
      <p:sp>
        <p:nvSpPr>
          <p:cNvPr id="32" name="Text 30"/>
          <p:cNvSpPr/>
          <p:nvPr/>
        </p:nvSpPr>
        <p:spPr>
          <a:xfrm>
            <a:off x="1325880" y="4910328"/>
            <a:ext cx="4434840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Qué acciones deben priorizarse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3" name="Shape 31"/>
          <p:cNvSpPr/>
          <p:nvPr/>
        </p:nvSpPr>
        <p:spPr>
          <a:xfrm>
            <a:off x="6172200" y="4855464"/>
            <a:ext cx="5349240" cy="777240"/>
          </a:xfrm>
          <a:prstGeom prst="roundRect">
            <a:avLst>
              <a:gd name="adj" fmla="val 7059"/>
            </a:avLst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4" name="Shape 32"/>
          <p:cNvSpPr/>
          <p:nvPr/>
        </p:nvSpPr>
        <p:spPr>
          <a:xfrm>
            <a:off x="6336792" y="5020056"/>
            <a:ext cx="457200" cy="457200"/>
          </a:xfrm>
          <a:prstGeom prst="roundRect">
            <a:avLst>
              <a:gd name="adj" fmla="val 100000"/>
            </a:avLst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Text 33"/>
          <p:cNvSpPr/>
          <p:nvPr/>
        </p:nvSpPr>
        <p:spPr>
          <a:xfrm>
            <a:off x="6336792" y="502005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0262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</a:t>
            </a:r>
            <a:endParaRPr lang="en-US" sz="1600" dirty="0"/>
          </a:p>
        </p:txBody>
      </p:sp>
      <p:sp>
        <p:nvSpPr>
          <p:cNvPr id="36" name="Text 34"/>
          <p:cNvSpPr/>
          <p:nvPr/>
        </p:nvSpPr>
        <p:spPr>
          <a:xfrm>
            <a:off x="6949440" y="4910328"/>
            <a:ext cx="4434840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Qué tecnología puede integrarse o aprovecharse mejor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7" name="Text 35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E76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97D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· FUNDAMENTO METODOLÓGICO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07899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36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Un marco combinado, no una sola norma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50876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6E768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ISO 31000 es el marco conductor porque integra el riesgo con el gobierno, la cultura, la toma de decisiones y la creación de valor. Es una guía de referencia, no una norma certificable.</a:t>
            </a:r>
            <a:endParaRPr lang="en-US" sz="1350" b="1" dirty="0">
              <a:latin typeface="Abadi" panose="020B0604020104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548640" y="2423160"/>
            <a:ext cx="2084832" cy="3291840"/>
          </a:xfrm>
          <a:prstGeom prst="roundRect">
            <a:avLst>
              <a:gd name="adj" fmla="val 3509"/>
            </a:avLst>
          </a:prstGeom>
          <a:solidFill>
            <a:schemeClr val="bg1">
              <a:lumMod val="75000"/>
            </a:schemeClr>
          </a:solidFill>
          <a:ln/>
        </p:spPr>
        <p:txBody>
          <a:bodyPr/>
          <a:lstStyle/>
          <a:p>
            <a:endParaRPr lang="en-US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713232" y="2651760"/>
            <a:ext cx="365760" cy="365760"/>
          </a:xfrm>
          <a:prstGeom prst="ellipse">
            <a:avLst/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713232" y="3154680"/>
            <a:ext cx="1755648" cy="59436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36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ISO 31000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13232" y="3794760"/>
            <a:ext cx="1755648" cy="182880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b="1" dirty="0">
                <a:solidFill>
                  <a:srgbClr val="6E76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Gobierno del riesgo, cultura y creación de valor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2816352" y="2423160"/>
            <a:ext cx="2084832" cy="3291840"/>
          </a:xfrm>
          <a:prstGeom prst="roundRect">
            <a:avLst>
              <a:gd name="adj" fmla="val 3509"/>
            </a:avLst>
          </a:prstGeom>
          <a:solidFill>
            <a:schemeClr val="bg1">
              <a:lumMod val="75000"/>
            </a:schemeClr>
          </a:solidFill>
          <a:ln/>
        </p:spPr>
        <p:txBody>
          <a:bodyPr/>
          <a:lstStyle/>
          <a:p>
            <a:endParaRPr lang="en-US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2980944" y="2651760"/>
            <a:ext cx="365760" cy="365760"/>
          </a:xfrm>
          <a:prstGeom prst="ellipse">
            <a:avLst/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2980944" y="3154680"/>
            <a:ext cx="1755648" cy="59436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36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ESRM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2980944" y="3794760"/>
            <a:ext cx="1755648" cy="182880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b="1" dirty="0">
                <a:solidFill>
                  <a:srgbClr val="6E76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Enterprise Security Risk Management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5084064" y="2423160"/>
            <a:ext cx="2084832" cy="3291840"/>
          </a:xfrm>
          <a:prstGeom prst="roundRect">
            <a:avLst>
              <a:gd name="adj" fmla="val 3509"/>
            </a:avLst>
          </a:prstGeom>
          <a:solidFill>
            <a:schemeClr val="bg1">
              <a:lumMod val="75000"/>
            </a:schemeClr>
          </a:solidFill>
          <a:ln/>
        </p:spPr>
        <p:txBody>
          <a:bodyPr/>
          <a:lstStyle/>
          <a:p>
            <a:endParaRPr lang="en-US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5248656" y="2651760"/>
            <a:ext cx="365760" cy="365760"/>
          </a:xfrm>
          <a:prstGeom prst="ellipse">
            <a:avLst/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5248656" y="3154680"/>
            <a:ext cx="1755648" cy="59436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36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CPTED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5248656" y="3794760"/>
            <a:ext cx="1755648" cy="182880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b="1" dirty="0">
                <a:solidFill>
                  <a:srgbClr val="6E76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Prevención situacional del delito por diseño ambiental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7351776" y="2423160"/>
            <a:ext cx="2084832" cy="3291840"/>
          </a:xfrm>
          <a:prstGeom prst="roundRect">
            <a:avLst>
              <a:gd name="adj" fmla="val 3509"/>
            </a:avLst>
          </a:prstGeom>
          <a:solidFill>
            <a:schemeClr val="bg1">
              <a:lumMod val="75000"/>
            </a:schemeClr>
          </a:solidFill>
          <a:ln/>
        </p:spPr>
        <p:txBody>
          <a:bodyPr/>
          <a:lstStyle/>
          <a:p>
            <a:endParaRPr lang="en-US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7516368" y="2651760"/>
            <a:ext cx="365760" cy="365760"/>
          </a:xfrm>
          <a:prstGeom prst="ellipse">
            <a:avLst/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7516368" y="3154680"/>
            <a:ext cx="1755648" cy="59436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36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ACFE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7516368" y="3794760"/>
            <a:ext cx="1755648" cy="182880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b="1" dirty="0">
                <a:solidFill>
                  <a:srgbClr val="6E76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Prevención y detección de fraude ocupacional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9619488" y="2423160"/>
            <a:ext cx="2084832" cy="3291840"/>
          </a:xfrm>
          <a:prstGeom prst="roundRect">
            <a:avLst>
              <a:gd name="adj" fmla="val 3509"/>
            </a:avLst>
          </a:prstGeom>
          <a:solidFill>
            <a:schemeClr val="bg1">
              <a:lumMod val="75000"/>
            </a:schemeClr>
          </a:solidFill>
          <a:ln/>
        </p:spPr>
        <p:txBody>
          <a:bodyPr/>
          <a:lstStyle/>
          <a:p>
            <a:endParaRPr lang="en-US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9784080" y="2651760"/>
            <a:ext cx="365760" cy="365760"/>
          </a:xfrm>
          <a:prstGeom prst="ellipse">
            <a:avLst/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9784080" y="3154680"/>
            <a:ext cx="1755648" cy="59436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36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NIST AI RMF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9784080" y="3794760"/>
            <a:ext cx="1755648" cy="182880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b="1" dirty="0">
                <a:solidFill>
                  <a:srgbClr val="6E76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Govern · Map · Measure · Manage para el uso de IA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E76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97D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· ALCANCE DEL ASSESSMENT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0789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36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Diez dominios de evaluación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572768"/>
            <a:ext cx="5349240" cy="658368"/>
          </a:xfrm>
          <a:prstGeom prst="roundRect">
            <a:avLst>
              <a:gd name="adj" fmla="val 8333"/>
            </a:avLst>
          </a:prstGeom>
          <a:solidFill>
            <a:schemeClr val="bg1">
              <a:lumMod val="75000"/>
            </a:schemeClr>
          </a:solidFill>
          <a:ln w="12700">
            <a:solidFill>
              <a:srgbClr val="DADDE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685800" y="1572768"/>
            <a:ext cx="5486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97D3C"/>
                </a:solidFill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1280160" y="1572768"/>
            <a:ext cx="44348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A1F23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Gobierno y estructura de Protección de Activos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48640" y="2359152"/>
            <a:ext cx="5349240" cy="658368"/>
          </a:xfrm>
          <a:prstGeom prst="roundRect">
            <a:avLst>
              <a:gd name="adj" fmla="val 8333"/>
            </a:avLst>
          </a:prstGeom>
          <a:solidFill>
            <a:schemeClr val="bg1">
              <a:lumMod val="85000"/>
            </a:schemeClr>
          </a:solidFill>
          <a:ln w="12700">
            <a:solidFill>
              <a:srgbClr val="DADDE0"/>
            </a:solidFill>
            <a:prstDash val="solid"/>
          </a:ln>
        </p:spPr>
        <p:txBody>
          <a:bodyPr/>
          <a:lstStyle/>
          <a:p>
            <a:endParaRPr lang="en-US" sz="1400" b="1">
              <a:latin typeface="Abadi" panose="020B0604020104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685800" y="2359152"/>
            <a:ext cx="5486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97D3C"/>
                </a:solidFill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1280160" y="2359152"/>
            <a:ext cx="44348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A1F23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Capital humano y </a:t>
            </a:r>
            <a:r>
              <a:rPr lang="en-US" sz="1400" b="1" dirty="0">
                <a:solidFill>
                  <a:srgbClr val="1A1F23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competencias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548640" y="3145536"/>
            <a:ext cx="5349240" cy="658368"/>
          </a:xfrm>
          <a:prstGeom prst="roundRect">
            <a:avLst>
              <a:gd name="adj" fmla="val 8333"/>
            </a:avLst>
          </a:prstGeom>
          <a:solidFill>
            <a:schemeClr val="bg1">
              <a:lumMod val="75000"/>
            </a:schemeClr>
          </a:solidFill>
          <a:ln w="12700">
            <a:solidFill>
              <a:srgbClr val="DADDE0"/>
            </a:solidFill>
            <a:prstDash val="solid"/>
          </a:ln>
        </p:spPr>
        <p:txBody>
          <a:bodyPr/>
          <a:lstStyle/>
          <a:p>
            <a:endParaRPr lang="en-US" sz="1400" b="1">
              <a:latin typeface="Abadi" panose="020B0604020104020204" pitchFamily="34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685800" y="3145536"/>
            <a:ext cx="5486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97D3C"/>
                </a:solidFill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1280160" y="3145536"/>
            <a:ext cx="44348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A1F23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Gestión e inteligencia de riesgos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548640" y="3931920"/>
            <a:ext cx="5349240" cy="658368"/>
          </a:xfrm>
          <a:prstGeom prst="roundRect">
            <a:avLst>
              <a:gd name="adj" fmla="val 8333"/>
            </a:avLst>
          </a:prstGeom>
          <a:solidFill>
            <a:schemeClr val="bg1">
              <a:lumMod val="85000"/>
            </a:schemeClr>
          </a:solidFill>
          <a:ln w="12700">
            <a:solidFill>
              <a:srgbClr val="DADDE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685800" y="3931920"/>
            <a:ext cx="5486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97D3C"/>
                </a:solidFill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1280160" y="3931920"/>
            <a:ext cx="44348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A1F23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KPI, KRI y medición del desempeño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548640" y="4718304"/>
            <a:ext cx="5349240" cy="658368"/>
          </a:xfrm>
          <a:prstGeom prst="roundRect">
            <a:avLst>
              <a:gd name="adj" fmla="val 8333"/>
            </a:avLst>
          </a:prstGeom>
          <a:solidFill>
            <a:schemeClr val="bg1">
              <a:lumMod val="75000"/>
            </a:schemeClr>
          </a:solidFill>
          <a:ln w="12700">
            <a:solidFill>
              <a:srgbClr val="DADDE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685800" y="4718304"/>
            <a:ext cx="5486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97D3C"/>
                </a:solidFill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1280160" y="4718304"/>
            <a:ext cx="44348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A1F23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Sistemas operacionales y ecosistema de datos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6172200" y="1572768"/>
            <a:ext cx="5349240" cy="658368"/>
          </a:xfrm>
          <a:prstGeom prst="roundRect">
            <a:avLst>
              <a:gd name="adj" fmla="val 8333"/>
            </a:avLst>
          </a:prstGeom>
          <a:solidFill>
            <a:schemeClr val="bg1">
              <a:lumMod val="85000"/>
            </a:schemeClr>
          </a:solidFill>
          <a:ln w="12700">
            <a:solidFill>
              <a:srgbClr val="DADDE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6309360" y="1572768"/>
            <a:ext cx="5486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97D3C"/>
                </a:solidFill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06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6903720" y="1572768"/>
            <a:ext cx="44348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A1F23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Políticas, procesos, procedimientos y capacitación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6172200" y="2359152"/>
            <a:ext cx="5349240" cy="658368"/>
          </a:xfrm>
          <a:prstGeom prst="roundRect">
            <a:avLst>
              <a:gd name="adj" fmla="val 8333"/>
            </a:avLst>
          </a:prstGeom>
          <a:solidFill>
            <a:schemeClr val="bg1">
              <a:lumMod val="75000"/>
            </a:schemeClr>
          </a:solidFill>
          <a:ln w="12700">
            <a:solidFill>
              <a:srgbClr val="DADDE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6309360" y="2359152"/>
            <a:ext cx="5486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97D3C"/>
                </a:solidFill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07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6903720" y="2359152"/>
            <a:ext cx="44348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A1F23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Prevención de pérdidas, fraude y riesgo interno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25" name="Shape 23"/>
          <p:cNvSpPr/>
          <p:nvPr/>
        </p:nvSpPr>
        <p:spPr>
          <a:xfrm>
            <a:off x="6172200" y="3145536"/>
            <a:ext cx="5349240" cy="658368"/>
          </a:xfrm>
          <a:prstGeom prst="roundRect">
            <a:avLst>
              <a:gd name="adj" fmla="val 8333"/>
            </a:avLst>
          </a:prstGeom>
          <a:solidFill>
            <a:schemeClr val="bg1">
              <a:lumMod val="85000"/>
            </a:schemeClr>
          </a:solidFill>
          <a:ln w="12700">
            <a:solidFill>
              <a:srgbClr val="DADDE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6309360" y="3145536"/>
            <a:ext cx="5486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97D3C"/>
                </a:solidFill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08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6903720" y="3145536"/>
            <a:ext cx="44348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A1F23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Seguridad física, electrónica y CPTED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6172200" y="3931920"/>
            <a:ext cx="5349240" cy="658368"/>
          </a:xfrm>
          <a:prstGeom prst="roundRect">
            <a:avLst>
              <a:gd name="adj" fmla="val 8333"/>
            </a:avLst>
          </a:prstGeom>
          <a:solidFill>
            <a:schemeClr val="bg1">
              <a:lumMod val="75000"/>
            </a:schemeClr>
          </a:solidFill>
          <a:ln w="12700">
            <a:solidFill>
              <a:srgbClr val="DADDE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6309360" y="3931920"/>
            <a:ext cx="5486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97D3C"/>
                </a:solidFill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09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6903720" y="3931920"/>
            <a:ext cx="44348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A1F23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Investigación, incidentes y aprendizaje organizacional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31" name="Shape 29"/>
          <p:cNvSpPr/>
          <p:nvPr/>
        </p:nvSpPr>
        <p:spPr>
          <a:xfrm>
            <a:off x="6172200" y="4718304"/>
            <a:ext cx="5349240" cy="658368"/>
          </a:xfrm>
          <a:prstGeom prst="roundRect">
            <a:avLst>
              <a:gd name="adj" fmla="val 8333"/>
            </a:avLst>
          </a:prstGeom>
          <a:solidFill>
            <a:schemeClr val="bg1">
              <a:lumMod val="85000"/>
            </a:schemeClr>
          </a:solidFill>
          <a:ln w="12700">
            <a:solidFill>
              <a:srgbClr val="DADDE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2" name="Text 30"/>
          <p:cNvSpPr/>
          <p:nvPr/>
        </p:nvSpPr>
        <p:spPr>
          <a:xfrm>
            <a:off x="6309360" y="4718304"/>
            <a:ext cx="5486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97D3C"/>
                </a:solidFill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10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6903720" y="4718304"/>
            <a:ext cx="44348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A1F23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Inteligencia artificial y analítica avanzada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34" name="Text 32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E76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97D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PROFUNDIDAD ANALÍTICA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07899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36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Más allá del checklist tradicional de seguridad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874520"/>
            <a:ext cx="3520440" cy="4206240"/>
          </a:xfrm>
          <a:prstGeom prst="roundRect">
            <a:avLst>
              <a:gd name="adj" fmla="val 2078"/>
            </a:avLst>
          </a:prstGeom>
          <a:solidFill>
            <a:schemeClr val="tx1"/>
          </a:solidFill>
          <a:ln/>
          <a:effectLst>
            <a:outerShdw blurRad="101600" dist="38100" dir="5400000" algn="bl" rotWithShape="0">
              <a:srgbClr val="1B2A4A">
                <a:alpha val="15000"/>
              </a:srgbClr>
            </a:outerShdw>
          </a:effectLst>
        </p:spPr>
        <p:txBody>
          <a:bodyPr/>
          <a:lstStyle/>
          <a:p>
            <a:endParaRPr lang="en-US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822960" y="2148840"/>
            <a:ext cx="502920" cy="502920"/>
          </a:xfrm>
          <a:prstGeom prst="ellipse">
            <a:avLst/>
          </a:prstGeom>
          <a:solidFill>
            <a:srgbClr val="BB6F3B"/>
          </a:solidFill>
          <a:ln/>
        </p:spPr>
        <p:txBody>
          <a:bodyPr/>
          <a:lstStyle/>
          <a:p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 4"/>
          <p:cNvSpPr/>
          <p:nvPr/>
        </p:nvSpPr>
        <p:spPr>
          <a:xfrm>
            <a:off x="822960" y="21488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822960" y="2788920"/>
            <a:ext cx="2971800" cy="548640"/>
          </a:xfrm>
          <a:prstGeom prst="rect">
            <a:avLst/>
          </a:prstGeom>
          <a:solidFill>
            <a:schemeClr val="tx1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Riesgo e inteligencia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822960" y="3337560"/>
            <a:ext cx="2971800" cy="2651760"/>
          </a:xfrm>
          <a:prstGeom prst="rect">
            <a:avLst/>
          </a:prstGeom>
          <a:solidFill>
            <a:schemeClr val="tx1"/>
          </a:solidFill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Activos críticos, amenazas, vulnerabilidades, riesgo inherente y residual — con incidentes, pérdidas y auditorías, no solo matrices subjetivas.</a:t>
            </a:r>
            <a:endParaRPr lang="en-U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4297680" y="1874520"/>
            <a:ext cx="3520440" cy="4206240"/>
          </a:xfrm>
          <a:prstGeom prst="roundRect">
            <a:avLst>
              <a:gd name="adj" fmla="val 2078"/>
            </a:avLst>
          </a:prstGeom>
          <a:solidFill>
            <a:schemeClr val="tx1"/>
          </a:solidFill>
          <a:ln/>
          <a:effectLst>
            <a:outerShdw blurRad="101600" dist="38100" dir="5400000" algn="bl" rotWithShape="0">
              <a:srgbClr val="1B2A4A">
                <a:alpha val="15000"/>
              </a:srgbClr>
            </a:outerShdw>
          </a:effectLst>
        </p:spPr>
        <p:txBody>
          <a:bodyPr/>
          <a:lstStyle/>
          <a:p>
            <a:endParaRPr lang="en-US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4572000" y="2148840"/>
            <a:ext cx="502920" cy="502920"/>
          </a:xfrm>
          <a:prstGeom prst="ellipse">
            <a:avLst/>
          </a:prstGeom>
          <a:solidFill>
            <a:srgbClr val="BB6F3B"/>
          </a:solidFill>
          <a:ln/>
        </p:spPr>
        <p:txBody>
          <a:bodyPr/>
          <a:lstStyle/>
          <a:p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 9"/>
          <p:cNvSpPr/>
          <p:nvPr/>
        </p:nvSpPr>
        <p:spPr>
          <a:xfrm>
            <a:off x="4572000" y="21488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2" name="Text 10"/>
          <p:cNvSpPr/>
          <p:nvPr/>
        </p:nvSpPr>
        <p:spPr>
          <a:xfrm>
            <a:off x="4572000" y="2788920"/>
            <a:ext cx="2971800" cy="548640"/>
          </a:xfrm>
          <a:prstGeom prst="rect">
            <a:avLst/>
          </a:prstGeom>
          <a:solidFill>
            <a:schemeClr val="tx1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Fraude y riesgo interno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4572000" y="3337560"/>
            <a:ext cx="2971800" cy="2651760"/>
          </a:xfrm>
          <a:prstGeom prst="rect">
            <a:avLst/>
          </a:prstGeom>
          <a:solidFill>
            <a:schemeClr val="tx1"/>
          </a:solidFill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Robo, colusión, corrupción, conflictos de interés y manipulación de inventarios, evaluados con controles preventivos, detectivos, investigativos y correctivos.</a:t>
            </a:r>
            <a:endParaRPr lang="en-U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8046720" y="1874520"/>
            <a:ext cx="3520440" cy="4206240"/>
          </a:xfrm>
          <a:prstGeom prst="roundRect">
            <a:avLst>
              <a:gd name="adj" fmla="val 2078"/>
            </a:avLst>
          </a:prstGeom>
          <a:solidFill>
            <a:schemeClr val="tx1"/>
          </a:solidFill>
          <a:ln/>
          <a:effectLst>
            <a:outerShdw blurRad="101600" dist="38100" dir="5400000" algn="bl" rotWithShape="0">
              <a:srgbClr val="1B2A4A">
                <a:alpha val="15000"/>
              </a:srgbClr>
            </a:outerShdw>
          </a:effectLst>
        </p:spPr>
        <p:txBody>
          <a:bodyPr/>
          <a:lstStyle/>
          <a:p>
            <a:endParaRPr lang="en-US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8321040" y="2148840"/>
            <a:ext cx="502920" cy="502920"/>
          </a:xfrm>
          <a:prstGeom prst="ellipse">
            <a:avLst/>
          </a:prstGeom>
          <a:solidFill>
            <a:srgbClr val="BB6F3B"/>
          </a:solidFill>
          <a:ln/>
        </p:spPr>
        <p:txBody>
          <a:bodyPr/>
          <a:lstStyle/>
          <a:p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 14"/>
          <p:cNvSpPr/>
          <p:nvPr/>
        </p:nvSpPr>
        <p:spPr>
          <a:xfrm>
            <a:off x="8321040" y="21488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7" name="Text 15"/>
          <p:cNvSpPr/>
          <p:nvPr/>
        </p:nvSpPr>
        <p:spPr>
          <a:xfrm>
            <a:off x="8321040" y="2788920"/>
            <a:ext cx="2971800" cy="548640"/>
          </a:xfrm>
          <a:prstGeom prst="rect">
            <a:avLst/>
          </a:prstGeom>
          <a:solidFill>
            <a:schemeClr val="tx1"/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Datos y tecnología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8321040" y="3337560"/>
            <a:ext cx="2971800" cy="2651760"/>
          </a:xfrm>
          <a:prstGeom prst="rect">
            <a:avLst/>
          </a:prstGeom>
          <a:solidFill>
            <a:schemeClr val="tx1"/>
          </a:solidFill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Mapa del ecosistema de sistemas (CCTV, GPS, ERP, líneas de denuncia, BI) y matriz de brechas tecnológicas, incluyendo oportunidades y riesgos de IA.</a:t>
            </a:r>
            <a:endParaRPr lang="en-U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E76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97D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· METODOLOGÍA DE EJECUCIÓN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0789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2E36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Cinco fases, de la preparación al plan de mejora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1234440" y="2331720"/>
            <a:ext cx="9692640" cy="0"/>
          </a:xfrm>
          <a:prstGeom prst="line">
            <a:avLst/>
          </a:prstGeom>
          <a:noFill/>
          <a:ln w="38100">
            <a:solidFill>
              <a:srgbClr val="DADDE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1225296" y="1965960"/>
            <a:ext cx="731520" cy="731520"/>
          </a:xfrm>
          <a:prstGeom prst="ellipse">
            <a:avLst/>
          </a:prstGeom>
          <a:solidFill>
            <a:srgbClr val="BB6F3B"/>
          </a:solidFill>
          <a:ln w="381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1225296" y="196596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548640" y="2926080"/>
            <a:ext cx="2084832" cy="594360"/>
          </a:xfrm>
          <a:prstGeom prst="rect">
            <a:avLst/>
          </a:prstGeom>
          <a:solidFill>
            <a:schemeClr val="bg1">
              <a:lumMod val="5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Preparación y alcance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548640" y="3474720"/>
            <a:ext cx="2084832" cy="1463040"/>
          </a:xfrm>
          <a:prstGeom prst="rect">
            <a:avLst/>
          </a:prstGeom>
          <a:solidFill>
            <a:schemeClr val="bg1">
              <a:lumMod val="5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Reunión ejecutiva, objetivos, ubicaciones y criterios de evaluación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9" name="Shape 7"/>
          <p:cNvSpPr/>
          <p:nvPr/>
        </p:nvSpPr>
        <p:spPr>
          <a:xfrm>
            <a:off x="3493008" y="1965960"/>
            <a:ext cx="731520" cy="731520"/>
          </a:xfrm>
          <a:prstGeom prst="ellipse">
            <a:avLst/>
          </a:prstGeom>
          <a:solidFill>
            <a:srgbClr val="BB6F3B"/>
          </a:solidFill>
          <a:ln w="381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3493008" y="196596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11" name="Text 9"/>
          <p:cNvSpPr/>
          <p:nvPr/>
        </p:nvSpPr>
        <p:spPr>
          <a:xfrm>
            <a:off x="2816352" y="2926080"/>
            <a:ext cx="2084832" cy="594360"/>
          </a:xfrm>
          <a:prstGeom prst="rect">
            <a:avLst/>
          </a:prstGeom>
          <a:solidFill>
            <a:schemeClr val="bg1">
              <a:lumMod val="5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Revisión documental </a:t>
            </a:r>
          </a:p>
          <a:p>
            <a:pPr marL="0" indent="0" algn="ctr">
              <a:buNone/>
            </a:pPr>
            <a:r>
              <a:rPr lang="en-US" sz="13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y de datos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2816352" y="3474720"/>
            <a:ext cx="2084832" cy="1463040"/>
          </a:xfrm>
          <a:prstGeom prst="rect">
            <a:avLst/>
          </a:prstGeom>
          <a:solidFill>
            <a:schemeClr val="bg1">
              <a:lumMod val="5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Organigramas, políticas, incidentes, auditorías, KPI/KRI, contratos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13" name="Shape 11"/>
          <p:cNvSpPr/>
          <p:nvPr/>
        </p:nvSpPr>
        <p:spPr>
          <a:xfrm>
            <a:off x="5760720" y="1965960"/>
            <a:ext cx="731520" cy="731520"/>
          </a:xfrm>
          <a:prstGeom prst="ellipse">
            <a:avLst/>
          </a:prstGeom>
          <a:solidFill>
            <a:srgbClr val="BB6F3B"/>
          </a:solidFill>
          <a:ln w="381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5760720" y="196596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15" name="Text 13"/>
          <p:cNvSpPr/>
          <p:nvPr/>
        </p:nvSpPr>
        <p:spPr>
          <a:xfrm>
            <a:off x="5084064" y="2926080"/>
            <a:ext cx="2084832" cy="594360"/>
          </a:xfrm>
          <a:prstGeom prst="rect">
            <a:avLst/>
          </a:prstGeom>
          <a:solidFill>
            <a:schemeClr val="bg1">
              <a:lumMod val="5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Trabajo de campo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5084064" y="3474720"/>
            <a:ext cx="2084832" cy="1463040"/>
          </a:xfrm>
          <a:prstGeom prst="rect">
            <a:avLst/>
          </a:prstGeom>
          <a:solidFill>
            <a:schemeClr val="bg1">
              <a:lumMod val="5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Entrevistas, focus groups, inspecciones y pruebas de controles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17" name="Shape 15"/>
          <p:cNvSpPr/>
          <p:nvPr/>
        </p:nvSpPr>
        <p:spPr>
          <a:xfrm>
            <a:off x="8028432" y="1965960"/>
            <a:ext cx="731520" cy="731520"/>
          </a:xfrm>
          <a:prstGeom prst="ellipse">
            <a:avLst/>
          </a:prstGeom>
          <a:solidFill>
            <a:srgbClr val="BB6F3B"/>
          </a:solidFill>
          <a:ln w="381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8028432" y="196596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19" name="Text 17"/>
          <p:cNvSpPr/>
          <p:nvPr/>
        </p:nvSpPr>
        <p:spPr>
          <a:xfrm>
            <a:off x="7351776" y="2926080"/>
            <a:ext cx="2084832" cy="594360"/>
          </a:xfrm>
          <a:prstGeom prst="rect">
            <a:avLst/>
          </a:prstGeom>
          <a:solidFill>
            <a:schemeClr val="bg1">
              <a:lumMod val="5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Análisis de madurez</a:t>
            </a:r>
          </a:p>
          <a:p>
            <a:pPr marL="0" indent="0" algn="ctr">
              <a:buNone/>
            </a:pPr>
            <a:r>
              <a:rPr lang="en-US" sz="13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y brechas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7351776" y="3474720"/>
            <a:ext cx="2084832" cy="1463040"/>
          </a:xfrm>
          <a:prstGeom prst="rect">
            <a:avLst/>
          </a:prstGeom>
          <a:solidFill>
            <a:schemeClr val="bg1">
              <a:lumMod val="5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Calificación por dominio, sustentada con evidencia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21" name="Shape 19"/>
          <p:cNvSpPr/>
          <p:nvPr/>
        </p:nvSpPr>
        <p:spPr>
          <a:xfrm>
            <a:off x="10296144" y="1965960"/>
            <a:ext cx="731520" cy="731520"/>
          </a:xfrm>
          <a:prstGeom prst="ellipse">
            <a:avLst/>
          </a:prstGeom>
          <a:solidFill>
            <a:srgbClr val="BB6F3B"/>
          </a:solidFill>
          <a:ln w="381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10296144" y="196596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23" name="Text 21"/>
          <p:cNvSpPr/>
          <p:nvPr/>
        </p:nvSpPr>
        <p:spPr>
          <a:xfrm>
            <a:off x="9619488" y="2926080"/>
            <a:ext cx="2084832" cy="594360"/>
          </a:xfrm>
          <a:prstGeom prst="rect">
            <a:avLst/>
          </a:prstGeom>
          <a:solidFill>
            <a:schemeClr val="bg1">
              <a:lumMod val="5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Diseño del plan de mejora</a:t>
            </a:r>
            <a:endParaRPr lang="en-US" sz="1300" dirty="0"/>
          </a:p>
        </p:txBody>
      </p:sp>
      <p:sp>
        <p:nvSpPr>
          <p:cNvPr id="24" name="Text 22"/>
          <p:cNvSpPr/>
          <p:nvPr/>
        </p:nvSpPr>
        <p:spPr>
          <a:xfrm>
            <a:off x="9619488" y="3474720"/>
            <a:ext cx="2084832" cy="1463040"/>
          </a:xfrm>
          <a:prstGeom prst="rect">
            <a:avLst/>
          </a:prstGeom>
          <a:solidFill>
            <a:schemeClr val="bg1">
              <a:lumMod val="5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Priorización por riesgo, impacto, costo y tiempo de implementación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25" name="Shape 23"/>
          <p:cNvSpPr/>
          <p:nvPr/>
        </p:nvSpPr>
        <p:spPr>
          <a:xfrm>
            <a:off x="548640" y="5166360"/>
            <a:ext cx="11155680" cy="868680"/>
          </a:xfrm>
          <a:prstGeom prst="roundRect">
            <a:avLst>
              <a:gd name="adj" fmla="val 6316"/>
            </a:avLst>
          </a:prstGeom>
          <a:solidFill>
            <a:schemeClr val="bg1">
              <a:lumMod val="75000"/>
            </a:scheme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822960" y="5166360"/>
            <a:ext cx="105156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i="1" dirty="0">
                <a:solidFill>
                  <a:srgbClr val="2E36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La calificación de madurez debe sustentarse con evidencia — no depender únicamente de entrevistas o percepciones.</a:t>
            </a:r>
            <a:endParaRPr lang="en-US" sz="1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 25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E76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2026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97D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4 · CALIFICACIÓN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0789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Escala de madurez por dominio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515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DADDE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Marco ilustrativo de 6 niveles — a validar y calibrar con el cliente para cada dominio.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548640" y="4389120"/>
            <a:ext cx="1706880" cy="1463040"/>
          </a:xfrm>
          <a:prstGeom prst="rect">
            <a:avLst/>
          </a:prstGeom>
          <a:solidFill>
            <a:srgbClr val="4A525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548640" y="4005072"/>
            <a:ext cx="1706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C97D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502920" y="5897880"/>
            <a:ext cx="1798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Inexistente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2392680" y="3886200"/>
            <a:ext cx="1706880" cy="1965960"/>
          </a:xfrm>
          <a:prstGeom prst="rect">
            <a:avLst/>
          </a:prstGeom>
          <a:solidFill>
            <a:srgbClr val="4A525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2392680" y="3502152"/>
            <a:ext cx="1706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C97D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2346960" y="5897880"/>
            <a:ext cx="1798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Inicial / Ad-hoc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4236720" y="3383280"/>
            <a:ext cx="1706880" cy="2468880"/>
          </a:xfrm>
          <a:prstGeom prst="rect">
            <a:avLst/>
          </a:prstGeom>
          <a:solidFill>
            <a:srgbClr val="59636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4236720" y="2999232"/>
            <a:ext cx="1706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C97D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4191000" y="5897880"/>
            <a:ext cx="1798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Básico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6080760" y="2880360"/>
            <a:ext cx="1706880" cy="2971800"/>
          </a:xfrm>
          <a:prstGeom prst="rect">
            <a:avLst/>
          </a:prstGeom>
          <a:solidFill>
            <a:srgbClr val="68737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6080760" y="2496312"/>
            <a:ext cx="1706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C97D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6035040" y="5897880"/>
            <a:ext cx="1798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Definido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7924800" y="2377440"/>
            <a:ext cx="1706880" cy="3474720"/>
          </a:xfrm>
          <a:prstGeom prst="rect">
            <a:avLst/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7924800" y="1993392"/>
            <a:ext cx="1706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C97D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7879080" y="5897880"/>
            <a:ext cx="1798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Gestionado y medido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9768840" y="1874520"/>
            <a:ext cx="1706880" cy="3977640"/>
          </a:xfrm>
          <a:prstGeom prst="rect">
            <a:avLst/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9768840" y="1490472"/>
            <a:ext cx="1706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C97D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9723120" y="5897880"/>
            <a:ext cx="1798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Optimizado</a:t>
            </a:r>
            <a:endParaRPr lang="en-US" sz="1050" dirty="0"/>
          </a:p>
        </p:txBody>
      </p:sp>
      <p:sp>
        <p:nvSpPr>
          <p:cNvPr id="23" name="Text 21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E76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97D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 · ENTREGABLES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0789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36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Qué recibe la organización</a:t>
            </a:r>
            <a:endParaRPr lang="en-US" sz="2800" dirty="0"/>
          </a:p>
        </p:txBody>
      </p:sp>
      <p:sp>
        <p:nvSpPr>
          <p:cNvPr id="5" name="Text 3"/>
          <p:cNvSpPr/>
          <p:nvPr/>
        </p:nvSpPr>
        <p:spPr>
          <a:xfrm>
            <a:off x="877824" y="1600200"/>
            <a:ext cx="3191256" cy="64008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endParaRPr lang="en-US" sz="1150" dirty="0">
              <a:solidFill>
                <a:srgbClr val="1A1F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Executive Risk Brief para la alta dirección</a:t>
            </a:r>
            <a:endParaRPr lang="en-US" sz="1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5"/>
          <p:cNvSpPr/>
          <p:nvPr/>
        </p:nvSpPr>
        <p:spPr>
          <a:xfrm>
            <a:off x="4581144" y="1600200"/>
            <a:ext cx="3191256" cy="64008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Informe integral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 del Assessment</a:t>
            </a:r>
            <a:endParaRPr lang="en-US" sz="1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 7"/>
          <p:cNvSpPr/>
          <p:nvPr/>
        </p:nvSpPr>
        <p:spPr>
          <a:xfrm>
            <a:off x="8284464" y="1600200"/>
            <a:ext cx="3191256" cy="64008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endParaRPr lang="en-US" sz="1150" dirty="0">
              <a:solidFill>
                <a:srgbClr val="1A1F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Asset Protection Maturity Scorecard</a:t>
            </a:r>
            <a:endParaRPr lang="en-US" sz="1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 9"/>
          <p:cNvSpPr/>
          <p:nvPr/>
        </p:nvSpPr>
        <p:spPr>
          <a:xfrm>
            <a:off x="877824" y="2496312"/>
            <a:ext cx="3191256" cy="64008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endParaRPr lang="en-US" sz="1150" dirty="0">
              <a:solidFill>
                <a:srgbClr val="1A1F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Heatmap de riesgos y brechas</a:t>
            </a:r>
            <a:endParaRPr lang="en-US" sz="1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 11"/>
          <p:cNvSpPr/>
          <p:nvPr/>
        </p:nvSpPr>
        <p:spPr>
          <a:xfrm>
            <a:off x="4581144" y="2496312"/>
            <a:ext cx="3191256" cy="64008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endParaRPr lang="en-US" sz="1150" dirty="0">
              <a:solidFill>
                <a:srgbClr val="1A1F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150" dirty="0" err="1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Matriz</a:t>
            </a: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150" dirty="0" err="1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competencias</a:t>
            </a: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 del capital humano</a:t>
            </a:r>
            <a:endParaRPr lang="en-US" sz="1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 13"/>
          <p:cNvSpPr/>
          <p:nvPr/>
        </p:nvSpPr>
        <p:spPr>
          <a:xfrm>
            <a:off x="8284464" y="2496312"/>
            <a:ext cx="3191256" cy="64008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endParaRPr lang="en-US" sz="1150" dirty="0">
              <a:solidFill>
                <a:srgbClr val="1A1F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150" dirty="0" err="1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Catálogo</a:t>
            </a: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 recomendado de KPI, KRI y KCI</a:t>
            </a:r>
            <a:endParaRPr lang="en-US" sz="1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 15"/>
          <p:cNvSpPr/>
          <p:nvPr/>
        </p:nvSpPr>
        <p:spPr>
          <a:xfrm>
            <a:off x="877824" y="3392424"/>
            <a:ext cx="3191256" cy="64008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Mapa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 de sistemas, datos e integraciones</a:t>
            </a:r>
            <a:endParaRPr lang="en-US" sz="1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 17"/>
          <p:cNvSpPr/>
          <p:nvPr/>
        </p:nvSpPr>
        <p:spPr>
          <a:xfrm>
            <a:off x="4581144" y="3392424"/>
            <a:ext cx="3191256" cy="64008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endParaRPr lang="en-US" sz="1150" dirty="0">
              <a:solidFill>
                <a:srgbClr val="1A1F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150" dirty="0" err="1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Evaluación</a:t>
            </a: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 de políticas, procedimientos y SOP</a:t>
            </a:r>
            <a:endParaRPr lang="en-US" sz="1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 19"/>
          <p:cNvSpPr/>
          <p:nvPr/>
        </p:nvSpPr>
        <p:spPr>
          <a:xfrm>
            <a:off x="8284464" y="3392424"/>
            <a:ext cx="3191256" cy="64008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endParaRPr lang="en-US" sz="1150" dirty="0">
              <a:solidFill>
                <a:srgbClr val="1A1F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150" dirty="0" err="1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Evaluación</a:t>
            </a: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 antifraude e insider risk</a:t>
            </a:r>
            <a:endParaRPr lang="en-US" sz="1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 21"/>
          <p:cNvSpPr/>
          <p:nvPr/>
        </p:nvSpPr>
        <p:spPr>
          <a:xfrm>
            <a:off x="877824" y="4288536"/>
            <a:ext cx="3191256" cy="64008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Evaluación CPTED y de 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150" dirty="0" err="1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seguridad</a:t>
            </a: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 física/electrónica</a:t>
            </a:r>
            <a:endParaRPr lang="en-US" sz="1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 23"/>
          <p:cNvSpPr/>
          <p:nvPr/>
        </p:nvSpPr>
        <p:spPr>
          <a:xfrm>
            <a:off x="4581144" y="4288536"/>
            <a:ext cx="3191256" cy="64008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endParaRPr lang="en-US" sz="1150" dirty="0">
              <a:solidFill>
                <a:srgbClr val="1A1F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Roadmap de 30, 90, 180 y 365 días</a:t>
            </a:r>
            <a:endParaRPr lang="en-US" sz="1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 25"/>
          <p:cNvSpPr/>
          <p:nvPr/>
        </p:nvSpPr>
        <p:spPr>
          <a:xfrm>
            <a:off x="8284464" y="4288536"/>
            <a:ext cx="3191256" cy="64008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endParaRPr lang="en-US" sz="1150" dirty="0">
              <a:solidFill>
                <a:srgbClr val="1A1F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Business case para inversiones prioritarias</a:t>
            </a:r>
            <a:endParaRPr lang="en-US" sz="1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 27"/>
          <p:cNvSpPr/>
          <p:nvPr/>
        </p:nvSpPr>
        <p:spPr>
          <a:xfrm>
            <a:off x="877824" y="5184648"/>
            <a:ext cx="3191256" cy="64008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Modelo de 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150" dirty="0" err="1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gobierno</a:t>
            </a: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 y RACI</a:t>
            </a:r>
            <a:endParaRPr lang="en-US" sz="1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3" name="Grupo 32">
            <a:extLst>
              <a:ext uri="{FF2B5EF4-FFF2-40B4-BE49-F238E27FC236}">
                <a16:creationId xmlns:a16="http://schemas.microsoft.com/office/drawing/2014/main" id="{5F9112BF-61DD-C9F4-3296-F132CBA05CBF}"/>
              </a:ext>
            </a:extLst>
          </p:cNvPr>
          <p:cNvGrpSpPr/>
          <p:nvPr/>
        </p:nvGrpSpPr>
        <p:grpSpPr>
          <a:xfrm>
            <a:off x="548640" y="1819656"/>
            <a:ext cx="7607808" cy="3785616"/>
            <a:chOff x="548640" y="1618488"/>
            <a:chExt cx="7607808" cy="3785616"/>
          </a:xfrm>
        </p:grpSpPr>
        <p:sp>
          <p:nvSpPr>
            <p:cNvPr id="4" name="Shape 2"/>
            <p:cNvSpPr/>
            <p:nvPr/>
          </p:nvSpPr>
          <p:spPr>
            <a:xfrm>
              <a:off x="548640" y="1618488"/>
              <a:ext cx="201168" cy="201168"/>
            </a:xfrm>
            <a:prstGeom prst="ellipse">
              <a:avLst/>
            </a:prstGeom>
            <a:solidFill>
              <a:srgbClr val="C97D3C"/>
            </a:solidFill>
            <a:ln/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Shape 4"/>
            <p:cNvSpPr/>
            <p:nvPr/>
          </p:nvSpPr>
          <p:spPr>
            <a:xfrm>
              <a:off x="4251960" y="1618488"/>
              <a:ext cx="201168" cy="201168"/>
            </a:xfrm>
            <a:prstGeom prst="ellipse">
              <a:avLst/>
            </a:prstGeom>
            <a:solidFill>
              <a:srgbClr val="C97D3C"/>
            </a:solidFill>
            <a:ln/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Shape 6"/>
            <p:cNvSpPr/>
            <p:nvPr/>
          </p:nvSpPr>
          <p:spPr>
            <a:xfrm>
              <a:off x="7955280" y="1618488"/>
              <a:ext cx="201168" cy="201168"/>
            </a:xfrm>
            <a:prstGeom prst="ellipse">
              <a:avLst/>
            </a:prstGeom>
            <a:solidFill>
              <a:srgbClr val="C97D3C"/>
            </a:solidFill>
            <a:ln/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Shape 8"/>
            <p:cNvSpPr/>
            <p:nvPr/>
          </p:nvSpPr>
          <p:spPr>
            <a:xfrm>
              <a:off x="548640" y="2514600"/>
              <a:ext cx="201168" cy="201168"/>
            </a:xfrm>
            <a:prstGeom prst="ellipse">
              <a:avLst/>
            </a:prstGeom>
            <a:solidFill>
              <a:srgbClr val="C97D3C"/>
            </a:solidFill>
            <a:ln/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Shape 10"/>
            <p:cNvSpPr/>
            <p:nvPr/>
          </p:nvSpPr>
          <p:spPr>
            <a:xfrm>
              <a:off x="4251960" y="2514600"/>
              <a:ext cx="201168" cy="201168"/>
            </a:xfrm>
            <a:prstGeom prst="ellipse">
              <a:avLst/>
            </a:prstGeom>
            <a:solidFill>
              <a:srgbClr val="C97D3C"/>
            </a:solidFill>
            <a:ln/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Shape 12"/>
            <p:cNvSpPr/>
            <p:nvPr/>
          </p:nvSpPr>
          <p:spPr>
            <a:xfrm>
              <a:off x="7955280" y="2514600"/>
              <a:ext cx="201168" cy="201168"/>
            </a:xfrm>
            <a:prstGeom prst="ellipse">
              <a:avLst/>
            </a:prstGeom>
            <a:solidFill>
              <a:srgbClr val="C97D3C"/>
            </a:solidFill>
            <a:ln/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Shape 14"/>
            <p:cNvSpPr/>
            <p:nvPr/>
          </p:nvSpPr>
          <p:spPr>
            <a:xfrm>
              <a:off x="548640" y="3410712"/>
              <a:ext cx="201168" cy="201168"/>
            </a:xfrm>
            <a:prstGeom prst="ellipse">
              <a:avLst/>
            </a:prstGeom>
            <a:solidFill>
              <a:srgbClr val="C97D3C"/>
            </a:solidFill>
            <a:ln/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Shape 16"/>
            <p:cNvSpPr/>
            <p:nvPr/>
          </p:nvSpPr>
          <p:spPr>
            <a:xfrm>
              <a:off x="4251960" y="3410712"/>
              <a:ext cx="201168" cy="201168"/>
            </a:xfrm>
            <a:prstGeom prst="ellipse">
              <a:avLst/>
            </a:prstGeom>
            <a:solidFill>
              <a:srgbClr val="C97D3C"/>
            </a:solidFill>
            <a:ln/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Shape 18"/>
            <p:cNvSpPr/>
            <p:nvPr/>
          </p:nvSpPr>
          <p:spPr>
            <a:xfrm>
              <a:off x="7955280" y="3410712"/>
              <a:ext cx="201168" cy="201168"/>
            </a:xfrm>
            <a:prstGeom prst="ellipse">
              <a:avLst/>
            </a:prstGeom>
            <a:solidFill>
              <a:srgbClr val="C97D3C"/>
            </a:solidFill>
            <a:ln/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Shape 20"/>
            <p:cNvSpPr/>
            <p:nvPr/>
          </p:nvSpPr>
          <p:spPr>
            <a:xfrm>
              <a:off x="548640" y="4306824"/>
              <a:ext cx="201168" cy="201168"/>
            </a:xfrm>
            <a:prstGeom prst="ellipse">
              <a:avLst/>
            </a:prstGeom>
            <a:solidFill>
              <a:srgbClr val="C97D3C"/>
            </a:solidFill>
            <a:ln/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Shape 22"/>
            <p:cNvSpPr/>
            <p:nvPr/>
          </p:nvSpPr>
          <p:spPr>
            <a:xfrm>
              <a:off x="4251960" y="4306824"/>
              <a:ext cx="201168" cy="201168"/>
            </a:xfrm>
            <a:prstGeom prst="ellipse">
              <a:avLst/>
            </a:prstGeom>
            <a:solidFill>
              <a:srgbClr val="C97D3C"/>
            </a:solidFill>
            <a:ln/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Shape 24"/>
            <p:cNvSpPr/>
            <p:nvPr/>
          </p:nvSpPr>
          <p:spPr>
            <a:xfrm>
              <a:off x="7955280" y="4306824"/>
              <a:ext cx="201168" cy="201168"/>
            </a:xfrm>
            <a:prstGeom prst="ellipse">
              <a:avLst/>
            </a:prstGeom>
            <a:solidFill>
              <a:srgbClr val="C97D3C"/>
            </a:solidFill>
            <a:ln/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Shape 26"/>
            <p:cNvSpPr/>
            <p:nvPr/>
          </p:nvSpPr>
          <p:spPr>
            <a:xfrm>
              <a:off x="548640" y="5202936"/>
              <a:ext cx="201168" cy="201168"/>
            </a:xfrm>
            <a:prstGeom prst="ellipse">
              <a:avLst/>
            </a:prstGeom>
            <a:solidFill>
              <a:srgbClr val="C97D3C"/>
            </a:solidFill>
            <a:ln/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Shape 28"/>
            <p:cNvSpPr/>
            <p:nvPr/>
          </p:nvSpPr>
          <p:spPr>
            <a:xfrm>
              <a:off x="4251960" y="5202936"/>
              <a:ext cx="201168" cy="201168"/>
            </a:xfrm>
            <a:prstGeom prst="ellipse">
              <a:avLst/>
            </a:prstGeom>
            <a:solidFill>
              <a:srgbClr val="C97D3C"/>
            </a:solidFill>
            <a:ln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" name="Text 29"/>
          <p:cNvSpPr/>
          <p:nvPr/>
        </p:nvSpPr>
        <p:spPr>
          <a:xfrm>
            <a:off x="4581144" y="5184648"/>
            <a:ext cx="3191256" cy="640080"/>
          </a:xfrm>
          <a:prstGeom prst="rect">
            <a:avLst/>
          </a:prstGeom>
          <a:solidFill>
            <a:schemeClr val="bg1">
              <a:lumMod val="75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endParaRPr lang="en-US" sz="1150" dirty="0">
              <a:solidFill>
                <a:srgbClr val="1A1F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150" dirty="0">
                <a:solidFill>
                  <a:srgbClr val="1A1F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Presentación ejecutiva de resultados</a:t>
            </a:r>
            <a:endParaRPr lang="en-US" sz="1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 30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E76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97D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 · MODALIDADES COMERCIALES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0789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36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Cuatro formas de trabajar juntos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2606040" cy="4160520"/>
          </a:xfrm>
          <a:prstGeom prst="roundRect">
            <a:avLst>
              <a:gd name="adj" fmla="val 2807"/>
            </a:avLst>
          </a:prstGeom>
          <a:solidFill>
            <a:schemeClr val="bg1">
              <a:lumMod val="75000"/>
            </a:schemeClr>
          </a:solidFill>
          <a:ln/>
        </p:spPr>
        <p:txBody>
          <a:bodyPr/>
          <a:lstStyle/>
          <a:p>
            <a:pPr algn="ctr"/>
            <a:endParaRPr lang="en-US" sz="1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749808" y="1874520"/>
            <a:ext cx="2203704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36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Diagnóstico ejecutivo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749808" y="2606040"/>
            <a:ext cx="2203704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1200" b="1" dirty="0">
                <a:solidFill>
                  <a:srgbClr val="6E76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Evaluación de alto nivel para identificar las brechas más significativas y establecer prioridades.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749808" y="5257800"/>
            <a:ext cx="220370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i="1" dirty="0">
                <a:solidFill>
                  <a:srgbClr val="6E76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Inversión y duración: a definir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3355848" y="1600200"/>
            <a:ext cx="2606040" cy="4160520"/>
          </a:xfrm>
          <a:prstGeom prst="roundRect">
            <a:avLst>
              <a:gd name="adj" fmla="val 2807"/>
            </a:avLst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3355848" y="1600200"/>
            <a:ext cx="2606040" cy="365760"/>
          </a:xfrm>
          <a:prstGeom prst="roundRect">
            <a:avLst>
              <a:gd name="adj" fmla="val 20000"/>
            </a:avLst>
          </a:prstGeom>
          <a:solidFill>
            <a:srgbClr val="C97D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3355848" y="1600200"/>
            <a:ext cx="2606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00" dirty="0">
                <a:solidFill>
                  <a:srgbClr val="20262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MÁS SOLICITADO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3557016" y="2148840"/>
            <a:ext cx="2203704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Assessment integral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3557016" y="2880360"/>
            <a:ext cx="2203704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150" dirty="0">
                <a:solidFill>
                  <a:srgbClr val="DADDE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Revisión completa de los diez dominios: documentos, entrevistas, datos, sistemas y visitas de campo.</a:t>
            </a:r>
            <a:endParaRPr lang="en-US" sz="1150" dirty="0"/>
          </a:p>
        </p:txBody>
      </p:sp>
      <p:sp>
        <p:nvSpPr>
          <p:cNvPr id="13" name="Text 11"/>
          <p:cNvSpPr/>
          <p:nvPr/>
        </p:nvSpPr>
        <p:spPr>
          <a:xfrm>
            <a:off x="3557016" y="5257800"/>
            <a:ext cx="220370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C97D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Inversión y duración: a definir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6163056" y="1600200"/>
            <a:ext cx="2606040" cy="4160520"/>
          </a:xfrm>
          <a:prstGeom prst="roundRect">
            <a:avLst>
              <a:gd name="adj" fmla="val 2807"/>
            </a:avLst>
          </a:prstGeom>
          <a:solidFill>
            <a:schemeClr val="bg1">
              <a:lumMod val="75000"/>
            </a:schemeClr>
          </a:solidFill>
          <a:ln/>
        </p:spPr>
        <p:txBody>
          <a:bodyPr/>
          <a:lstStyle/>
          <a:p>
            <a:pPr algn="ctr"/>
            <a:endParaRPr lang="en-US" sz="1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6364224" y="1874520"/>
            <a:ext cx="2203704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36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Assessment + implementación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6364224" y="2606040"/>
            <a:ext cx="2203704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1200" b="1" dirty="0">
                <a:solidFill>
                  <a:srgbClr val="6E76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Diagnóstico, diseño de controles, KPI/KRI, políticas, SOP, dashboards, capacitación y acompañamiento.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6364224" y="5257800"/>
            <a:ext cx="220370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i="1" dirty="0">
                <a:solidFill>
                  <a:srgbClr val="6E76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Inversión y duración: a definir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8970264" y="1600200"/>
            <a:ext cx="2606040" cy="4160520"/>
          </a:xfrm>
          <a:prstGeom prst="roundRect">
            <a:avLst>
              <a:gd name="adj" fmla="val 2807"/>
            </a:avLst>
          </a:prstGeom>
          <a:solidFill>
            <a:schemeClr val="bg1">
              <a:lumMod val="75000"/>
            </a:schemeClr>
          </a:solidFill>
          <a:ln/>
        </p:spPr>
        <p:txBody>
          <a:bodyPr/>
          <a:lstStyle/>
          <a:p>
            <a:pPr algn="ctr"/>
            <a:endParaRPr lang="en-US" sz="1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9171432" y="1874520"/>
            <a:ext cx="2203704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36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Monitoreo continuo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9171432" y="2606040"/>
            <a:ext cx="2203704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1200" b="1" dirty="0">
                <a:solidFill>
                  <a:srgbClr val="6E76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Revisión trimestral o semestral del programa, actualización del riesgo y verificación de acciones.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9171432" y="5257800"/>
            <a:ext cx="220370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i="1" dirty="0">
                <a:solidFill>
                  <a:srgbClr val="6E76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Inversión y duración: a definir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E76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2026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828800" y="-1828800"/>
            <a:ext cx="5486400" cy="5486400"/>
          </a:xfrm>
          <a:prstGeom prst="ellipse">
            <a:avLst/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9601200" y="4114800"/>
            <a:ext cx="5029200" cy="5029200"/>
          </a:xfrm>
          <a:prstGeom prst="ellipse">
            <a:avLst/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822960" y="8229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97D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DECLARACIÓN COMERCIAL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822960" y="1234440"/>
            <a:ext cx="10058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 función reactiva a programa preventivo y medible</a:t>
            </a:r>
            <a:endParaRPr lang="en-US" sz="2700" dirty="0"/>
          </a:p>
        </p:txBody>
      </p:sp>
      <p:sp>
        <p:nvSpPr>
          <p:cNvPr id="6" name="Text 4"/>
          <p:cNvSpPr/>
          <p:nvPr/>
        </p:nvSpPr>
        <p:spPr>
          <a:xfrm>
            <a:off x="822959" y="2331720"/>
            <a:ext cx="8977023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30000"/>
              </a:lnSpc>
              <a:buNone/>
            </a:pPr>
            <a:r>
              <a:rPr lang="en-US" sz="1400" dirty="0">
                <a:solidFill>
                  <a:srgbClr val="DADDE0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Protección de Activos 360 evalúa la capacidad de una organización para identificar, medir, prevenir y responder a pérdidas, fraude, amenazas internas y riesgos de seguridad. Con una metodología basada en ISO 31000, ESRM, CPTED y gestión del fraude, identifica brechas en gobierno, personas, sistemas, datos, indicadores, políticas y tecnología.</a:t>
            </a:r>
            <a:endParaRPr lang="en-US" sz="1400" dirty="0">
              <a:latin typeface="Abadi" panose="020B0604020104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822959" y="4526280"/>
            <a:ext cx="8977023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b="1" i="1" dirty="0">
                <a:solidFill>
                  <a:srgbClr val="FFFFFF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El resultado: un diagnóstico basado en evidencia y un roadmap priorizado para transformar la seguridad en un programa preventivo, medible e integrado con los objetivos del negocio.</a:t>
            </a:r>
            <a:endParaRPr lang="en-US" sz="1400" dirty="0">
              <a:latin typeface="Abadi" panose="020B0604020104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E76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97D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PRÓXIMOS PASOS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10789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36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Cómo empezar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920240"/>
            <a:ext cx="3520440" cy="2834640"/>
          </a:xfrm>
          <a:prstGeom prst="roundRect">
            <a:avLst>
              <a:gd name="adj" fmla="val 2581"/>
            </a:avLst>
          </a:prstGeom>
          <a:solidFill>
            <a:schemeClr val="bg1">
              <a:lumMod val="65000"/>
            </a:scheme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777240" y="2103120"/>
            <a:ext cx="1371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C97D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777240" y="297180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36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Reunión ejecutiva</a:t>
            </a:r>
            <a:endPara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777240" y="3429000"/>
            <a:ext cx="30632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400" b="1" dirty="0">
                <a:solidFill>
                  <a:srgbClr val="6E76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30-45 minutos para definir objetivos, alcance y ubicaciones prioritarias.</a:t>
            </a:r>
            <a:endPara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4297680" y="1920240"/>
            <a:ext cx="3520440" cy="2834640"/>
          </a:xfrm>
          <a:prstGeom prst="roundRect">
            <a:avLst>
              <a:gd name="adj" fmla="val 2581"/>
            </a:avLst>
          </a:prstGeom>
          <a:solidFill>
            <a:schemeClr val="bg1">
              <a:lumMod val="65000"/>
            </a:scheme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4526280" y="2103120"/>
            <a:ext cx="1371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C97D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4526280" y="297180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36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Propuesta a la medida</a:t>
            </a:r>
            <a:endPara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4526280" y="3429000"/>
            <a:ext cx="30632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400" b="1" dirty="0">
                <a:solidFill>
                  <a:srgbClr val="6E76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Selección de modalidad, cronograma e inversión ajustados a su organización.</a:t>
            </a:r>
            <a:endPara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8046720" y="1920240"/>
            <a:ext cx="3520440" cy="2834640"/>
          </a:xfrm>
          <a:prstGeom prst="roundRect">
            <a:avLst>
              <a:gd name="adj" fmla="val 2581"/>
            </a:avLst>
          </a:prstGeom>
          <a:solidFill>
            <a:schemeClr val="bg1">
              <a:lumMod val="65000"/>
            </a:scheme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8275320" y="2103120"/>
            <a:ext cx="1371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C97D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8275320" y="297180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36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mbria" pitchFamily="34" charset="-122"/>
                <a:cs typeface="Cambria" pitchFamily="34" charset="-120"/>
              </a:rPr>
              <a:t>Inicio del Assessment</a:t>
            </a:r>
            <a:endPara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8275320" y="3429000"/>
            <a:ext cx="30632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400" b="1" dirty="0">
                <a:solidFill>
                  <a:srgbClr val="6E76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Fase de preparación y arranque del trabajo documental y de campo.</a:t>
            </a:r>
            <a:endPara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548640" y="5074920"/>
            <a:ext cx="11091672" cy="1051560"/>
          </a:xfrm>
          <a:prstGeom prst="roundRect">
            <a:avLst>
              <a:gd name="adj" fmla="val 6957"/>
            </a:avLst>
          </a:prstGeom>
          <a:solidFill>
            <a:srgbClr val="2E36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822960" y="5074920"/>
            <a:ext cx="105156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i="1" dirty="0">
                <a:solidFill>
                  <a:srgbClr val="DADDE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Contacto y datos del equipo consultor: completar antes de enviar la propuesta.</a:t>
            </a:r>
            <a:endPara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E76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1080</Words>
  <Application>Microsoft Office PowerPoint</Application>
  <PresentationFormat>Panorámica</PresentationFormat>
  <Paragraphs>213</Paragraphs>
  <Slides>12</Slides>
  <Notes>12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Abadi</vt:lpstr>
      <vt:lpstr>Arial</vt:lpstr>
      <vt:lpstr>Calibri</vt:lpstr>
      <vt:lpstr>Cambria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Pedro Barrueco Perez</cp:lastModifiedBy>
  <cp:revision>5</cp:revision>
  <dcterms:created xsi:type="dcterms:W3CDTF">2026-08-06T23:27:18Z</dcterms:created>
  <dcterms:modified xsi:type="dcterms:W3CDTF">2026-08-06T23:44:12Z</dcterms:modified>
</cp:coreProperties>
</file>