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45"/>
  </p:notesMasterIdLst>
  <p:handoutMasterIdLst>
    <p:handoutMasterId r:id="rId46"/>
  </p:handoutMasterIdLst>
  <p:sldIdLst>
    <p:sldId id="256" r:id="rId5"/>
    <p:sldId id="260" r:id="rId6"/>
    <p:sldId id="1515" r:id="rId7"/>
    <p:sldId id="1516" r:id="rId8"/>
    <p:sldId id="1517" r:id="rId9"/>
    <p:sldId id="1519" r:id="rId10"/>
    <p:sldId id="1520" r:id="rId11"/>
    <p:sldId id="1521" r:id="rId12"/>
    <p:sldId id="1518" r:id="rId13"/>
    <p:sldId id="263" r:id="rId14"/>
    <p:sldId id="1524" r:id="rId15"/>
    <p:sldId id="1525" r:id="rId16"/>
    <p:sldId id="1526" r:id="rId17"/>
    <p:sldId id="1510" r:id="rId18"/>
    <p:sldId id="267" r:id="rId19"/>
    <p:sldId id="1527" r:id="rId20"/>
    <p:sldId id="1528" r:id="rId21"/>
    <p:sldId id="1529" r:id="rId22"/>
    <p:sldId id="1530" r:id="rId23"/>
    <p:sldId id="1550" r:id="rId24"/>
    <p:sldId id="1531" r:id="rId25"/>
    <p:sldId id="1533" r:id="rId26"/>
    <p:sldId id="1535" r:id="rId27"/>
    <p:sldId id="1534" r:id="rId28"/>
    <p:sldId id="1536" r:id="rId29"/>
    <p:sldId id="1537" r:id="rId30"/>
    <p:sldId id="1532" r:id="rId31"/>
    <p:sldId id="1539" r:id="rId32"/>
    <p:sldId id="1540" r:id="rId33"/>
    <p:sldId id="1541" r:id="rId34"/>
    <p:sldId id="1538" r:id="rId35"/>
    <p:sldId id="1542" r:id="rId36"/>
    <p:sldId id="1543" r:id="rId37"/>
    <p:sldId id="1512" r:id="rId38"/>
    <p:sldId id="1545" r:id="rId39"/>
    <p:sldId id="1546" r:id="rId40"/>
    <p:sldId id="1548" r:id="rId41"/>
    <p:sldId id="1514" r:id="rId42"/>
    <p:sldId id="268" r:id="rId43"/>
    <p:sldId id="15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033D326-A9F0-4B71-8F70-3E6B6D6C5CAD}" v="5" dt="2026-08-25T14:14:28.789"/>
  </p1510:revLst>
</p1510:revInfo>
</file>

<file path=ppt/tableStyles.xml><?xml version="1.0" encoding="utf-8"?>
<a:tblStyleLst xmlns:a="http://schemas.openxmlformats.org/drawingml/2006/main" def="{5C22544A-7EE6-4342-B048-85BDC9FD1C3A}">
  <a:tblStyle styleId="{9D7B26C5-4107-4FEC-AEDC-1716B250A1EF}" styleName="Estilo claro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58"/>
  </p:normalViewPr>
  <p:slideViewPr>
    <p:cSldViewPr snapToGrid="0">
      <p:cViewPr varScale="1">
        <p:scale>
          <a:sx n="56" d="100"/>
          <a:sy n="56" d="100"/>
        </p:scale>
        <p:origin x="1000" y="44"/>
      </p:cViewPr>
      <p:guideLst/>
    </p:cSldViewPr>
  </p:slideViewPr>
  <p:notesTextViewPr>
    <p:cViewPr>
      <p:scale>
        <a:sx n="1" d="1"/>
        <a:sy n="1" d="1"/>
      </p:scale>
      <p:origin x="0" y="0"/>
    </p:cViewPr>
  </p:notesTextViewPr>
  <p:sorterViewPr>
    <p:cViewPr>
      <p:scale>
        <a:sx n="100" d="100"/>
        <a:sy n="100" d="100"/>
      </p:scale>
      <p:origin x="0" y="-1972"/>
    </p:cViewPr>
  </p:sorterViewPr>
  <p:notesViewPr>
    <p:cSldViewPr snapToGrid="0">
      <p:cViewPr varScale="1">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51" Type="http://schemas.microsoft.com/office/2016/11/relationships/changesInfo" Target="changesInfos/changesInfo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arrueco, Pedro" userId="026079c3-c8de-487d-8b98-3abd96b6f61c" providerId="ADAL" clId="{150F1C07-F019-4EC7-9707-C7B18A25F2ED}"/>
    <pc:docChg chg="undo custSel addSld modSld">
      <pc:chgData name="Barrueco, Pedro" userId="026079c3-c8de-487d-8b98-3abd96b6f61c" providerId="ADAL" clId="{150F1C07-F019-4EC7-9707-C7B18A25F2ED}" dt="2026-08-25T14:15:22.165" v="857" actId="14100"/>
      <pc:docMkLst>
        <pc:docMk/>
      </pc:docMkLst>
      <pc:sldChg chg="addSp delSp modSp add mod">
        <pc:chgData name="Barrueco, Pedro" userId="026079c3-c8de-487d-8b98-3abd96b6f61c" providerId="ADAL" clId="{150F1C07-F019-4EC7-9707-C7B18A25F2ED}" dt="2026-08-25T14:15:22.165" v="857" actId="14100"/>
        <pc:sldMkLst>
          <pc:docMk/>
          <pc:sldMk cId="607057540" sldId="1550"/>
        </pc:sldMkLst>
        <pc:spChg chg="add mod">
          <ac:chgData name="Barrueco, Pedro" userId="026079c3-c8de-487d-8b98-3abd96b6f61c" providerId="ADAL" clId="{150F1C07-F019-4EC7-9707-C7B18A25F2ED}" dt="2026-08-25T13:54:43.308" v="427" actId="20577"/>
          <ac:spMkLst>
            <pc:docMk/>
            <pc:sldMk cId="607057540" sldId="1550"/>
            <ac:spMk id="2" creationId="{CE36790D-B411-8AEB-C14E-6E2C4839456C}"/>
          </ac:spMkLst>
        </pc:spChg>
        <pc:spChg chg="add del mod ord">
          <ac:chgData name="Barrueco, Pedro" userId="026079c3-c8de-487d-8b98-3abd96b6f61c" providerId="ADAL" clId="{150F1C07-F019-4EC7-9707-C7B18A25F2ED}" dt="2026-08-25T13:54:51.857" v="429" actId="478"/>
          <ac:spMkLst>
            <pc:docMk/>
            <pc:sldMk cId="607057540" sldId="1550"/>
            <ac:spMk id="3" creationId="{8B02A88D-B77B-9FC5-154A-92B99BD9E50F}"/>
          </ac:spMkLst>
        </pc:spChg>
        <pc:spChg chg="mod">
          <ac:chgData name="Barrueco, Pedro" userId="026079c3-c8de-487d-8b98-3abd96b6f61c" providerId="ADAL" clId="{150F1C07-F019-4EC7-9707-C7B18A25F2ED}" dt="2026-08-25T13:46:56.893" v="4" actId="1076"/>
          <ac:spMkLst>
            <pc:docMk/>
            <pc:sldMk cId="607057540" sldId="1550"/>
            <ac:spMk id="4" creationId="{8389E57E-5E2F-98AC-C48A-6F0795CED1B7}"/>
          </ac:spMkLst>
        </pc:spChg>
        <pc:spChg chg="add mod">
          <ac:chgData name="Barrueco, Pedro" userId="026079c3-c8de-487d-8b98-3abd96b6f61c" providerId="ADAL" clId="{150F1C07-F019-4EC7-9707-C7B18A25F2ED}" dt="2026-08-25T14:03:29.063" v="762" actId="1076"/>
          <ac:spMkLst>
            <pc:docMk/>
            <pc:sldMk cId="607057540" sldId="1550"/>
            <ac:spMk id="5" creationId="{BCB42E25-6C70-3776-4175-7D60C919B2C3}"/>
          </ac:spMkLst>
        </pc:spChg>
        <pc:spChg chg="add mod">
          <ac:chgData name="Barrueco, Pedro" userId="026079c3-c8de-487d-8b98-3abd96b6f61c" providerId="ADAL" clId="{150F1C07-F019-4EC7-9707-C7B18A25F2ED}" dt="2026-08-25T14:03:44.020" v="765" actId="27636"/>
          <ac:spMkLst>
            <pc:docMk/>
            <pc:sldMk cId="607057540" sldId="1550"/>
            <ac:spMk id="10" creationId="{AEFBB1C9-4912-7531-C940-A2ED2B6E65D6}"/>
          </ac:spMkLst>
        </pc:spChg>
        <pc:spChg chg="add mod">
          <ac:chgData name="Barrueco, Pedro" userId="026079c3-c8de-487d-8b98-3abd96b6f61c" providerId="ADAL" clId="{150F1C07-F019-4EC7-9707-C7B18A25F2ED}" dt="2026-08-25T14:01:21.334" v="740" actId="1076"/>
          <ac:spMkLst>
            <pc:docMk/>
            <pc:sldMk cId="607057540" sldId="1550"/>
            <ac:spMk id="13" creationId="{DBF6C600-9000-E8F7-7AD5-1CE5929E58CB}"/>
          </ac:spMkLst>
        </pc:spChg>
        <pc:spChg chg="add mod">
          <ac:chgData name="Barrueco, Pedro" userId="026079c3-c8de-487d-8b98-3abd96b6f61c" providerId="ADAL" clId="{150F1C07-F019-4EC7-9707-C7B18A25F2ED}" dt="2026-08-25T14:03:22.301" v="761" actId="1076"/>
          <ac:spMkLst>
            <pc:docMk/>
            <pc:sldMk cId="607057540" sldId="1550"/>
            <ac:spMk id="15" creationId="{7F7851C4-A3B4-E4E8-F0B1-07F29B86FC35}"/>
          </ac:spMkLst>
        </pc:spChg>
        <pc:spChg chg="add mod">
          <ac:chgData name="Barrueco, Pedro" userId="026079c3-c8de-487d-8b98-3abd96b6f61c" providerId="ADAL" clId="{150F1C07-F019-4EC7-9707-C7B18A25F2ED}" dt="2026-08-25T14:03:16.545" v="760" actId="1076"/>
          <ac:spMkLst>
            <pc:docMk/>
            <pc:sldMk cId="607057540" sldId="1550"/>
            <ac:spMk id="17" creationId="{109BF40E-51B8-B441-C3E7-2FB390F3B104}"/>
          </ac:spMkLst>
        </pc:spChg>
        <pc:spChg chg="add del mod">
          <ac:chgData name="Barrueco, Pedro" userId="026079c3-c8de-487d-8b98-3abd96b6f61c" providerId="ADAL" clId="{150F1C07-F019-4EC7-9707-C7B18A25F2ED}" dt="2026-08-25T14:05:02.742" v="776" actId="478"/>
          <ac:spMkLst>
            <pc:docMk/>
            <pc:sldMk cId="607057540" sldId="1550"/>
            <ac:spMk id="23" creationId="{3B908E9C-FFF6-F1F6-072D-D0AD683CB9CA}"/>
          </ac:spMkLst>
        </pc:spChg>
        <pc:spChg chg="add mod">
          <ac:chgData name="Barrueco, Pedro" userId="026079c3-c8de-487d-8b98-3abd96b6f61c" providerId="ADAL" clId="{150F1C07-F019-4EC7-9707-C7B18A25F2ED}" dt="2026-08-25T14:06:29.222" v="795" actId="1076"/>
          <ac:spMkLst>
            <pc:docMk/>
            <pc:sldMk cId="607057540" sldId="1550"/>
            <ac:spMk id="25" creationId="{DB8984AE-B553-39A7-AC75-F5676EA93997}"/>
          </ac:spMkLst>
        </pc:spChg>
        <pc:spChg chg="add mod">
          <ac:chgData name="Barrueco, Pedro" userId="026079c3-c8de-487d-8b98-3abd96b6f61c" providerId="ADAL" clId="{150F1C07-F019-4EC7-9707-C7B18A25F2ED}" dt="2026-08-25T14:06:25.184" v="794" actId="1076"/>
          <ac:spMkLst>
            <pc:docMk/>
            <pc:sldMk cId="607057540" sldId="1550"/>
            <ac:spMk id="27" creationId="{4BDF3D36-0CCE-119E-D004-15D80D835609}"/>
          </ac:spMkLst>
        </pc:spChg>
        <pc:spChg chg="add mod">
          <ac:chgData name="Barrueco, Pedro" userId="026079c3-c8de-487d-8b98-3abd96b6f61c" providerId="ADAL" clId="{150F1C07-F019-4EC7-9707-C7B18A25F2ED}" dt="2026-08-25T14:08:26.105" v="820" actId="207"/>
          <ac:spMkLst>
            <pc:docMk/>
            <pc:sldMk cId="607057540" sldId="1550"/>
            <ac:spMk id="29" creationId="{7AC2371C-5762-9431-F59B-9F7D8D321214}"/>
          </ac:spMkLst>
        </pc:spChg>
        <pc:spChg chg="add mod">
          <ac:chgData name="Barrueco, Pedro" userId="026079c3-c8de-487d-8b98-3abd96b6f61c" providerId="ADAL" clId="{150F1C07-F019-4EC7-9707-C7B18A25F2ED}" dt="2026-08-25T14:07:54.265" v="808" actId="1076"/>
          <ac:spMkLst>
            <pc:docMk/>
            <pc:sldMk cId="607057540" sldId="1550"/>
            <ac:spMk id="31" creationId="{9C6005FA-F133-EE7B-567E-48B005B5D8F1}"/>
          </ac:spMkLst>
        </pc:spChg>
        <pc:spChg chg="add del mod">
          <ac:chgData name="Barrueco, Pedro" userId="026079c3-c8de-487d-8b98-3abd96b6f61c" providerId="ADAL" clId="{150F1C07-F019-4EC7-9707-C7B18A25F2ED}" dt="2026-08-25T14:11:47.875" v="833" actId="478"/>
          <ac:spMkLst>
            <pc:docMk/>
            <pc:sldMk cId="607057540" sldId="1550"/>
            <ac:spMk id="34" creationId="{B76F6F86-514C-F38C-0A66-5306CE4C174A}"/>
          </ac:spMkLst>
        </pc:spChg>
        <pc:spChg chg="add mod">
          <ac:chgData name="Barrueco, Pedro" userId="026079c3-c8de-487d-8b98-3abd96b6f61c" providerId="ADAL" clId="{150F1C07-F019-4EC7-9707-C7B18A25F2ED}" dt="2026-08-25T14:12:54.117" v="841" actId="14100"/>
          <ac:spMkLst>
            <pc:docMk/>
            <pc:sldMk cId="607057540" sldId="1550"/>
            <ac:spMk id="36" creationId="{AC46859F-FCDC-2059-07C3-921324E00A6D}"/>
          </ac:spMkLst>
        </pc:spChg>
        <pc:spChg chg="add mod">
          <ac:chgData name="Barrueco, Pedro" userId="026079c3-c8de-487d-8b98-3abd96b6f61c" providerId="ADAL" clId="{150F1C07-F019-4EC7-9707-C7B18A25F2ED}" dt="2026-08-25T14:13:15.929" v="844" actId="1076"/>
          <ac:spMkLst>
            <pc:docMk/>
            <pc:sldMk cId="607057540" sldId="1550"/>
            <ac:spMk id="37" creationId="{75927DA4-665C-AB7F-B1E3-E5F42C933E30}"/>
          </ac:spMkLst>
        </pc:spChg>
        <pc:spChg chg="add mod">
          <ac:chgData name="Barrueco, Pedro" userId="026079c3-c8de-487d-8b98-3abd96b6f61c" providerId="ADAL" clId="{150F1C07-F019-4EC7-9707-C7B18A25F2ED}" dt="2026-08-25T14:15:08.057" v="854" actId="1076"/>
          <ac:spMkLst>
            <pc:docMk/>
            <pc:sldMk cId="607057540" sldId="1550"/>
            <ac:spMk id="40" creationId="{039204F5-00E2-8388-DDD6-ECE54DBED829}"/>
          </ac:spMkLst>
        </pc:spChg>
        <pc:spChg chg="add mod">
          <ac:chgData name="Barrueco, Pedro" userId="026079c3-c8de-487d-8b98-3abd96b6f61c" providerId="ADAL" clId="{150F1C07-F019-4EC7-9707-C7B18A25F2ED}" dt="2026-08-25T14:15:01.106" v="853" actId="1076"/>
          <ac:spMkLst>
            <pc:docMk/>
            <pc:sldMk cId="607057540" sldId="1550"/>
            <ac:spMk id="42" creationId="{EAB47D25-D989-7DFC-ED7C-4190595094E0}"/>
          </ac:spMkLst>
        </pc:spChg>
        <pc:spChg chg="add mod">
          <ac:chgData name="Barrueco, Pedro" userId="026079c3-c8de-487d-8b98-3abd96b6f61c" providerId="ADAL" clId="{150F1C07-F019-4EC7-9707-C7B18A25F2ED}" dt="2026-08-25T14:15:22.165" v="857" actId="14100"/>
          <ac:spMkLst>
            <pc:docMk/>
            <pc:sldMk cId="607057540" sldId="1550"/>
            <ac:spMk id="44" creationId="{08E7008B-4999-4697-983E-4FBDBCCCAFF7}"/>
          </ac:spMkLst>
        </pc:spChg>
        <pc:picChg chg="del">
          <ac:chgData name="Barrueco, Pedro" userId="026079c3-c8de-487d-8b98-3abd96b6f61c" providerId="ADAL" clId="{150F1C07-F019-4EC7-9707-C7B18A25F2ED}" dt="2026-08-25T13:46:51.268" v="3" actId="478"/>
          <ac:picMkLst>
            <pc:docMk/>
            <pc:sldMk cId="607057540" sldId="1550"/>
            <ac:picMk id="6" creationId="{0CBA5A44-FD2B-39E3-EC58-303BFAC46112}"/>
          </ac:picMkLst>
        </pc:picChg>
        <pc:picChg chg="mod">
          <ac:chgData name="Barrueco, Pedro" userId="026079c3-c8de-487d-8b98-3abd96b6f61c" providerId="ADAL" clId="{150F1C07-F019-4EC7-9707-C7B18A25F2ED}" dt="2026-08-25T14:05:59.827" v="787" actId="1076"/>
          <ac:picMkLst>
            <pc:docMk/>
            <pc:sldMk cId="607057540" sldId="1550"/>
            <ac:picMk id="8" creationId="{4F64C312-1389-4091-69FD-4E777DB50348}"/>
          </ac:picMkLst>
        </pc:picChg>
        <pc:picChg chg="del">
          <ac:chgData name="Barrueco, Pedro" userId="026079c3-c8de-487d-8b98-3abd96b6f61c" providerId="ADAL" clId="{150F1C07-F019-4EC7-9707-C7B18A25F2ED}" dt="2026-08-25T13:46:48.491" v="2" actId="478"/>
          <ac:picMkLst>
            <pc:docMk/>
            <pc:sldMk cId="607057540" sldId="1550"/>
            <ac:picMk id="9" creationId="{B131E7AC-1104-B0F9-E230-A00C0D20E42F}"/>
          </ac:picMkLst>
        </pc:picChg>
        <pc:picChg chg="del">
          <ac:chgData name="Barrueco, Pedro" userId="026079c3-c8de-487d-8b98-3abd96b6f61c" providerId="ADAL" clId="{150F1C07-F019-4EC7-9707-C7B18A25F2ED}" dt="2026-08-25T13:46:47.297" v="1" actId="478"/>
          <ac:picMkLst>
            <pc:docMk/>
            <pc:sldMk cId="607057540" sldId="1550"/>
            <ac:picMk id="11" creationId="{E69ADA7E-F924-ED0E-27D0-858C0FAA93B0}"/>
          </ac:picMkLst>
        </pc:picChg>
        <pc:picChg chg="add mod">
          <ac:chgData name="Barrueco, Pedro" userId="026079c3-c8de-487d-8b98-3abd96b6f61c" providerId="ADAL" clId="{150F1C07-F019-4EC7-9707-C7B18A25F2ED}" dt="2026-08-25T14:04:09.577" v="769" actId="14100"/>
          <ac:picMkLst>
            <pc:docMk/>
            <pc:sldMk cId="607057540" sldId="1550"/>
            <ac:picMk id="19" creationId="{87C72664-780C-CBA3-7D66-5972F5567AF2}"/>
          </ac:picMkLst>
        </pc:picChg>
        <pc:picChg chg="add del">
          <ac:chgData name="Barrueco, Pedro" userId="026079c3-c8de-487d-8b98-3abd96b6f61c" providerId="ADAL" clId="{150F1C07-F019-4EC7-9707-C7B18A25F2ED}" dt="2026-08-25T14:04:44.913" v="771" actId="22"/>
          <ac:picMkLst>
            <pc:docMk/>
            <pc:sldMk cId="607057540" sldId="1550"/>
            <ac:picMk id="21" creationId="{42A1FA3B-FEC8-526C-F847-D9EFBE83AF5D}"/>
          </ac:picMkLst>
        </pc:picChg>
        <pc:picChg chg="add mod">
          <ac:chgData name="Barrueco, Pedro" userId="026079c3-c8de-487d-8b98-3abd96b6f61c" providerId="ADAL" clId="{150F1C07-F019-4EC7-9707-C7B18A25F2ED}" dt="2026-08-25T14:13:24.276" v="845" actId="14100"/>
          <ac:picMkLst>
            <pc:docMk/>
            <pc:sldMk cId="607057540" sldId="1550"/>
            <ac:picMk id="33" creationId="{AFA2C225-9BC0-498E-2B24-D4EE11FFA368}"/>
          </ac:picMkLst>
        </pc:picChg>
        <pc:picChg chg="add mod">
          <ac:chgData name="Barrueco, Pedro" userId="026079c3-c8de-487d-8b98-3abd96b6f61c" providerId="ADAL" clId="{150F1C07-F019-4EC7-9707-C7B18A25F2ED}" dt="2026-08-25T14:14:00.528" v="847" actId="1076"/>
          <ac:picMkLst>
            <pc:docMk/>
            <pc:sldMk cId="607057540" sldId="1550"/>
            <ac:picMk id="39" creationId="{117F99C2-10F7-C973-E73D-53EBFDA3DB43}"/>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4198972-73C8-9327-0850-18A64251345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2955A2EB-01C3-20E0-FF45-07CCC86724F5}"/>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D5D1EC30-5B0B-48D0-A1A8-66A96720DF24}" type="datetimeFigureOut">
              <a:rPr lang="en-US" smtClean="0"/>
              <a:t>8/25/2026</a:t>
            </a:fld>
            <a:endParaRPr lang="en-US" dirty="0"/>
          </a:p>
        </p:txBody>
      </p:sp>
      <p:sp>
        <p:nvSpPr>
          <p:cNvPr id="4" name="Footer Placeholder 3">
            <a:extLst>
              <a:ext uri="{FF2B5EF4-FFF2-40B4-BE49-F238E27FC236}">
                <a16:creationId xmlns:a16="http://schemas.microsoft.com/office/drawing/2014/main" id="{91C50A84-CDF8-9D1C-7599-D1B543581C0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1BAAFBD2-1F7B-DB18-5994-6D22C6743F9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B8FBFCE-2205-4B9C-81E5-532E0690D8C1}" type="slidenum">
              <a:rPr lang="en-US" smtClean="0"/>
              <a:t>‹#›</a:t>
            </a:fld>
            <a:endParaRPr lang="en-US" dirty="0"/>
          </a:p>
        </p:txBody>
      </p:sp>
    </p:spTree>
    <p:extLst>
      <p:ext uri="{BB962C8B-B14F-4D97-AF65-F5344CB8AC3E}">
        <p14:creationId xmlns:p14="http://schemas.microsoft.com/office/powerpoint/2010/main" val="11787311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9F68A4D-42A7-45F7-9930-00E8DCB48D7E}" type="datetimeFigureOut">
              <a:rPr lang="en-US" smtClean="0"/>
              <a:t>8/25/2026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FDD6F49-EBB7-4CCF-97A8-E526BB28BB69}" type="slidenum">
              <a:rPr lang="en-US" smtClean="0"/>
              <a:t>‹#›</a:t>
            </a:fld>
            <a:endParaRPr lang="en-US" dirty="0"/>
          </a:p>
        </p:txBody>
      </p:sp>
    </p:spTree>
    <p:extLst>
      <p:ext uri="{BB962C8B-B14F-4D97-AF65-F5344CB8AC3E}">
        <p14:creationId xmlns:p14="http://schemas.microsoft.com/office/powerpoint/2010/main" val="27871936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521208" y="548642"/>
            <a:ext cx="7478991" cy="3635797"/>
          </a:xfrm>
        </p:spPr>
        <p:txBody>
          <a:bodyPr anchor="t">
            <a:normAutofit/>
          </a:bodyPr>
          <a:lstStyle>
            <a:lvl1pPr algn="l">
              <a:defRPr sz="7000"/>
            </a:lvl1pPr>
          </a:lstStyle>
          <a:p>
            <a:r>
              <a:rPr lang="es-ES"/>
              <a:t>Haga clic para modificar el estilo de título del patrón</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521208" y="4473553"/>
            <a:ext cx="6655522" cy="1545336"/>
          </a:xfrm>
        </p:spPr>
        <p:txBody>
          <a:bodyPr anchor="b">
            <a:normAutofit/>
          </a:bodyPr>
          <a:lstStyle>
            <a:lvl1pPr marL="0" indent="0" algn="l">
              <a:buNone/>
              <a:defRPr sz="2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8027B902-09B5-4324-8310-59625360F035}" type="datetime1">
              <a:rPr lang="en-US" smtClean="0"/>
              <a:t>8/25/2026</a:t>
            </a:fld>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2311296455"/>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18008" y="854239"/>
            <a:ext cx="7876287" cy="3592629"/>
          </a:xfrm>
        </p:spPr>
        <p:txBody>
          <a:bodyPr anchor="b">
            <a:normAutofit/>
          </a:bodyPr>
          <a:lstStyle>
            <a:lvl1pPr algn="l">
              <a:defRPr sz="7200"/>
            </a:lvl1pPr>
          </a:lstStyle>
          <a:p>
            <a:r>
              <a:rPr lang="es-ES"/>
              <a:t>Haga clic para modificar el estilo de título del patrón</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58368" y="4617138"/>
            <a:ext cx="7375466" cy="1014984"/>
          </a:xfrm>
        </p:spPr>
        <p:txBody>
          <a:bodyPr anchor="t">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9CB91A11-88E2-4BD0-90A5-503C684B9CC0}" type="datetime1">
              <a:rPr lang="en-US" smtClean="0"/>
              <a:t>8/25/2026</a:t>
            </a:fld>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3577954326"/>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Titl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1981200" y="1318302"/>
            <a:ext cx="8229600" cy="2621154"/>
          </a:xfrm>
        </p:spPr>
        <p:txBody>
          <a:bodyPr anchor="b">
            <a:normAutofit/>
          </a:bodyPr>
          <a:lstStyle>
            <a:lvl1pPr algn="ctr">
              <a:defRPr sz="6000"/>
            </a:lvl1pPr>
          </a:lstStyle>
          <a:p>
            <a:r>
              <a:rPr lang="es-ES"/>
              <a:t>Haga clic para modificar el estilo de título del patrón</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301923" y="4039647"/>
            <a:ext cx="7588155" cy="1414091"/>
          </a:xfrm>
        </p:spPr>
        <p:txBody>
          <a:bodyPr>
            <a:normAutofit/>
          </a:bodyPr>
          <a:lstStyle>
            <a:lvl1pPr marL="0" indent="0" algn="ctr">
              <a:buNone/>
              <a:defRPr sz="2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n-US"/>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E6B19A73-9EF0-435E-951F-A4ACE59FBD85}" type="datetime1">
              <a:rPr lang="en-US" smtClean="0"/>
              <a:t>8/25/2026</a:t>
            </a:fld>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1370495927"/>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Photo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365760" y="5218032"/>
            <a:ext cx="11460480" cy="786384"/>
          </a:xfrm>
        </p:spPr>
        <p:txBody>
          <a:bodyPr anchor="b">
            <a:normAutofit/>
          </a:bodyPr>
          <a:lstStyle>
            <a:lvl1pPr algn="l">
              <a:defRPr sz="4000"/>
            </a:lvl1pPr>
          </a:lstStyle>
          <a:p>
            <a:r>
              <a:rPr lang="es-ES"/>
              <a:t>Haga clic para modificar el estilo de título del patrón</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365760" y="5972629"/>
            <a:ext cx="11460480" cy="480373"/>
          </a:xfrm>
        </p:spPr>
        <p:txBody>
          <a:bodyPr anchor="t">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n-US" dirty="0"/>
          </a:p>
        </p:txBody>
      </p:sp>
      <p:sp>
        <p:nvSpPr>
          <p:cNvPr id="11" name="Picture Placeholder 10">
            <a:extLst>
              <a:ext uri="{FF2B5EF4-FFF2-40B4-BE49-F238E27FC236}">
                <a16:creationId xmlns:a16="http://schemas.microsoft.com/office/drawing/2014/main" id="{B24A208E-BD69-BB12-21B8-DA405B501FA8}"/>
              </a:ext>
            </a:extLst>
          </p:cNvPr>
          <p:cNvSpPr>
            <a:spLocks noGrp="1"/>
          </p:cNvSpPr>
          <p:nvPr>
            <p:ph type="pic" sz="quarter" idx="13"/>
          </p:nvPr>
        </p:nvSpPr>
        <p:spPr>
          <a:xfrm>
            <a:off x="0" y="0"/>
            <a:ext cx="12191999" cy="4986425"/>
          </a:xfrm>
          <a:blipFill dpi="0" rotWithShape="1">
            <a:blip r:embed="rId2">
              <a:alphaModFix amt="60000"/>
              <a:extLst>
                <a:ext uri="{28A0092B-C50C-407E-A947-70E740481C1C}">
                  <a14:useLocalDpi xmlns:a14="http://schemas.microsoft.com/office/drawing/2010/main"/>
                </a:ext>
              </a:extLst>
            </a:blip>
            <a:srcRect/>
            <a:stretch>
              <a:fillRect/>
            </a:stretch>
          </a:blipFill>
        </p:spPr>
        <p:txBody>
          <a:bodyPr/>
          <a:lstStyle/>
          <a:p>
            <a:r>
              <a:rPr lang="es-ES"/>
              <a:t>Haga clic en el icono para agregar una imagen</a:t>
            </a:r>
            <a:endParaRPr lang="en-US" dirty="0"/>
          </a:p>
        </p:txBody>
      </p:sp>
      <p:sp>
        <p:nvSpPr>
          <p:cNvPr id="7" name="Date Placeholder 6">
            <a:extLst>
              <a:ext uri="{FF2B5EF4-FFF2-40B4-BE49-F238E27FC236}">
                <a16:creationId xmlns:a16="http://schemas.microsoft.com/office/drawing/2014/main" id="{1AA6C9C7-A264-237A-7F3C-46E6A7A9646D}"/>
              </a:ext>
            </a:extLst>
          </p:cNvPr>
          <p:cNvSpPr>
            <a:spLocks noGrp="1"/>
          </p:cNvSpPr>
          <p:nvPr>
            <p:ph type="dt" sz="half" idx="14"/>
          </p:nvPr>
        </p:nvSpPr>
        <p:spPr/>
        <p:txBody>
          <a:bodyPr/>
          <a:lstStyle/>
          <a:p>
            <a:fld id="{C72BE8CE-6011-4887-8688-8D57691F11AD}" type="datetime1">
              <a:rPr lang="en-US" smtClean="0"/>
              <a:t>8/25/2026</a:t>
            </a:fld>
            <a:endParaRPr lang="en-US" dirty="0"/>
          </a:p>
        </p:txBody>
      </p:sp>
      <p:sp>
        <p:nvSpPr>
          <p:cNvPr id="8" name="Footer Placeholder 7">
            <a:extLst>
              <a:ext uri="{FF2B5EF4-FFF2-40B4-BE49-F238E27FC236}">
                <a16:creationId xmlns:a16="http://schemas.microsoft.com/office/drawing/2014/main" id="{1B5B8C48-05E9-5280-3F6A-22F8BCBB477E}"/>
              </a:ext>
            </a:extLst>
          </p:cNvPr>
          <p:cNvSpPr>
            <a:spLocks noGrp="1"/>
          </p:cNvSpPr>
          <p:nvPr>
            <p:ph type="ftr" sz="quarter" idx="15"/>
          </p:nvPr>
        </p:nvSpPr>
        <p:spPr/>
        <p:txBody>
          <a:bodyPr/>
          <a:lstStyle/>
          <a:p>
            <a:r>
              <a:rPr lang="en-US" dirty="0"/>
              <a:t>Sample Footer Text</a:t>
            </a:r>
          </a:p>
        </p:txBody>
      </p:sp>
      <p:sp>
        <p:nvSpPr>
          <p:cNvPr id="9" name="Slide Number Placeholder 8">
            <a:extLst>
              <a:ext uri="{FF2B5EF4-FFF2-40B4-BE49-F238E27FC236}">
                <a16:creationId xmlns:a16="http://schemas.microsoft.com/office/drawing/2014/main" id="{47BC820F-C031-6832-5CA0-B972903E0D5F}"/>
              </a:ext>
            </a:extLst>
          </p:cNvPr>
          <p:cNvSpPr>
            <a:spLocks noGrp="1"/>
          </p:cNvSpPr>
          <p:nvPr>
            <p:ph type="sldNum" sz="quarter" idx="16"/>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401768525"/>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Photo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7168896" y="1129554"/>
            <a:ext cx="4361688" cy="3475236"/>
          </a:xfrm>
        </p:spPr>
        <p:txBody>
          <a:bodyPr anchor="b">
            <a:normAutofit/>
          </a:bodyPr>
          <a:lstStyle>
            <a:lvl1pPr algn="l">
              <a:defRPr sz="5400"/>
            </a:lvl1pPr>
          </a:lstStyle>
          <a:p>
            <a:r>
              <a:rPr lang="es-ES"/>
              <a:t>Haga clic para modificar el estilo de título del patrón</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7168897" y="4731335"/>
            <a:ext cx="4206240" cy="1184585"/>
          </a:xfrm>
        </p:spPr>
        <p:txBody>
          <a:bodyPr anchor="t">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n-US" dirty="0"/>
          </a:p>
        </p:txBody>
      </p:sp>
      <p:sp>
        <p:nvSpPr>
          <p:cNvPr id="11" name="Picture Placeholder 10">
            <a:extLst>
              <a:ext uri="{FF2B5EF4-FFF2-40B4-BE49-F238E27FC236}">
                <a16:creationId xmlns:a16="http://schemas.microsoft.com/office/drawing/2014/main" id="{B24A208E-BD69-BB12-21B8-DA405B501FA8}"/>
              </a:ext>
            </a:extLst>
          </p:cNvPr>
          <p:cNvSpPr>
            <a:spLocks noGrp="1"/>
          </p:cNvSpPr>
          <p:nvPr>
            <p:ph type="pic" sz="quarter" idx="13"/>
          </p:nvPr>
        </p:nvSpPr>
        <p:spPr>
          <a:xfrm>
            <a:off x="0" y="0"/>
            <a:ext cx="6584950" cy="6858000"/>
          </a:xfrm>
          <a:blipFill dpi="0" rotWithShape="1">
            <a:blip r:embed="rId2">
              <a:alphaModFix amt="60000"/>
              <a:extLst>
                <a:ext uri="{28A0092B-C50C-407E-A947-70E740481C1C}">
                  <a14:useLocalDpi xmlns:a14="http://schemas.microsoft.com/office/drawing/2010/main"/>
                </a:ext>
              </a:extLst>
            </a:blip>
            <a:srcRect/>
            <a:stretch>
              <a:fillRect/>
            </a:stretch>
          </a:blipFill>
        </p:spPr>
        <p:txBody>
          <a:bodyPr/>
          <a:lstStyle/>
          <a:p>
            <a:r>
              <a:rPr lang="es-ES"/>
              <a:t>Haga clic en el icono para agregar una imagen</a:t>
            </a:r>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7168895" y="6453002"/>
            <a:ext cx="1707625" cy="365125"/>
          </a:xfrm>
        </p:spPr>
        <p:txBody>
          <a:bodyPr/>
          <a:lstStyle>
            <a:lvl1pPr>
              <a:defRPr>
                <a:solidFill>
                  <a:schemeClr val="tx1"/>
                </a:solidFill>
                <a:effectLst/>
              </a:defRPr>
            </a:lvl1pPr>
          </a:lstStyle>
          <a:p>
            <a:fld id="{886426EA-0386-4881-8D6D-3F08C95C4A7F}" type="datetime1">
              <a:rPr lang="en-US" smtClean="0"/>
              <a:t>8/25/2026</a:t>
            </a:fld>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2288751105"/>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Photo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365760" y="411480"/>
            <a:ext cx="4654296" cy="3739896"/>
          </a:xfrm>
        </p:spPr>
        <p:txBody>
          <a:bodyPr anchor="t">
            <a:normAutofit/>
          </a:bodyPr>
          <a:lstStyle>
            <a:lvl1pPr algn="l">
              <a:defRPr sz="5200"/>
            </a:lvl1pPr>
          </a:lstStyle>
          <a:p>
            <a:r>
              <a:rPr lang="es-ES"/>
              <a:t>Haga clic para modificar el estilo de título del patrón</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365760" y="4873752"/>
            <a:ext cx="4206240" cy="1380744"/>
          </a:xfrm>
        </p:spPr>
        <p:txBody>
          <a:bodyPr anchor="b">
            <a:normAutofit/>
          </a:bodyPr>
          <a:lstStyle>
            <a:lvl1pPr marL="0" indent="0" algn="l">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n-US" dirty="0"/>
          </a:p>
        </p:txBody>
      </p:sp>
      <p:sp>
        <p:nvSpPr>
          <p:cNvPr id="11" name="Picture Placeholder 10">
            <a:extLst>
              <a:ext uri="{FF2B5EF4-FFF2-40B4-BE49-F238E27FC236}">
                <a16:creationId xmlns:a16="http://schemas.microsoft.com/office/drawing/2014/main" id="{B24A208E-BD69-BB12-21B8-DA405B501FA8}"/>
              </a:ext>
            </a:extLst>
          </p:cNvPr>
          <p:cNvSpPr>
            <a:spLocks noGrp="1"/>
          </p:cNvSpPr>
          <p:nvPr>
            <p:ph type="pic" sz="quarter" idx="13"/>
          </p:nvPr>
        </p:nvSpPr>
        <p:spPr>
          <a:xfrm>
            <a:off x="5596128" y="0"/>
            <a:ext cx="6595872" cy="6858000"/>
          </a:xfrm>
          <a:blipFill dpi="0" rotWithShape="1">
            <a:blip r:embed="rId2">
              <a:alphaModFix amt="60000"/>
              <a:extLst>
                <a:ext uri="{28A0092B-C50C-407E-A947-70E740481C1C}">
                  <a14:useLocalDpi xmlns:a14="http://schemas.microsoft.com/office/drawing/2010/main"/>
                </a:ext>
              </a:extLst>
            </a:blip>
            <a:srcRect/>
            <a:stretch>
              <a:fillRect/>
            </a:stretch>
          </a:blipFill>
        </p:spPr>
        <p:txBody>
          <a:bodyPr/>
          <a:lstStyle/>
          <a:p>
            <a:r>
              <a:rPr lang="es-ES"/>
              <a:t>Haga clic en el icono para agregar una imagen</a:t>
            </a:r>
            <a:endParaRPr lang="en-US" dirty="0"/>
          </a:p>
        </p:txBody>
      </p:sp>
      <p:sp>
        <p:nvSpPr>
          <p:cNvPr id="7" name="Date Placeholder 6">
            <a:extLst>
              <a:ext uri="{FF2B5EF4-FFF2-40B4-BE49-F238E27FC236}">
                <a16:creationId xmlns:a16="http://schemas.microsoft.com/office/drawing/2014/main" id="{F991F941-2D53-CC10-7947-62237A245FE0}"/>
              </a:ext>
            </a:extLst>
          </p:cNvPr>
          <p:cNvSpPr>
            <a:spLocks noGrp="1"/>
          </p:cNvSpPr>
          <p:nvPr>
            <p:ph type="dt" sz="half" idx="14"/>
          </p:nvPr>
        </p:nvSpPr>
        <p:spPr>
          <a:xfrm>
            <a:off x="137160" y="6453002"/>
            <a:ext cx="1951777" cy="365125"/>
          </a:xfrm>
        </p:spPr>
        <p:txBody>
          <a:bodyPr/>
          <a:lstStyle/>
          <a:p>
            <a:fld id="{1FE1A989-42EF-40B2-87AB-6941C231CD4A}" type="datetime1">
              <a:rPr lang="en-US" smtClean="0"/>
              <a:t>8/25/2026</a:t>
            </a:fld>
            <a:endParaRPr lang="en-US" dirty="0"/>
          </a:p>
        </p:txBody>
      </p:sp>
      <p:sp>
        <p:nvSpPr>
          <p:cNvPr id="8" name="Footer Placeholder 7">
            <a:extLst>
              <a:ext uri="{FF2B5EF4-FFF2-40B4-BE49-F238E27FC236}">
                <a16:creationId xmlns:a16="http://schemas.microsoft.com/office/drawing/2014/main" id="{9A6E6A4C-6C55-068A-43AA-78DB4D1D643B}"/>
              </a:ext>
            </a:extLst>
          </p:cNvPr>
          <p:cNvSpPr>
            <a:spLocks noGrp="1"/>
          </p:cNvSpPr>
          <p:nvPr>
            <p:ph type="ftr" sz="quarter" idx="15"/>
          </p:nvPr>
        </p:nvSpPr>
        <p:spPr>
          <a:xfrm>
            <a:off x="2088937" y="6453002"/>
            <a:ext cx="2805405" cy="365125"/>
          </a:xfrm>
        </p:spPr>
        <p:txBody>
          <a:bodyPr/>
          <a:lstStyle/>
          <a:p>
            <a:r>
              <a:rPr lang="en-US" dirty="0"/>
              <a:t>Sample Footer Text</a:t>
            </a:r>
          </a:p>
        </p:txBody>
      </p:sp>
      <p:sp>
        <p:nvSpPr>
          <p:cNvPr id="9" name="Slide Number Placeholder 8">
            <a:extLst>
              <a:ext uri="{FF2B5EF4-FFF2-40B4-BE49-F238E27FC236}">
                <a16:creationId xmlns:a16="http://schemas.microsoft.com/office/drawing/2014/main" id="{C1A2CCFF-14A7-08A8-4465-732CD8928728}"/>
              </a:ext>
            </a:extLst>
          </p:cNvPr>
          <p:cNvSpPr>
            <a:spLocks noGrp="1"/>
          </p:cNvSpPr>
          <p:nvPr>
            <p:ph type="sldNum" sz="quarter" idx="16"/>
          </p:nvPr>
        </p:nvSpPr>
        <p:spPr>
          <a:xfrm>
            <a:off x="4844578" y="6453002"/>
            <a:ext cx="429207" cy="365125"/>
          </a:xfrm>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2512067276"/>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Encabezado de sección">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274320" y="1801368"/>
            <a:ext cx="7772400" cy="4572000"/>
          </a:xfrm>
        </p:spPr>
        <p:txBody>
          <a:bodyPr anchor="b">
            <a:normAutofit/>
          </a:bodyPr>
          <a:lstStyle>
            <a:lvl1pPr algn="l">
              <a:defRPr sz="7400"/>
            </a:lvl1pPr>
          </a:lstStyle>
          <a:p>
            <a:r>
              <a:rPr lang="es-ES"/>
              <a:t>Haga clic para modificar el estilo de título del patrón</a:t>
            </a:r>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EEE2A7A0-B9EE-41A8-8016-28E5803F20B2}" type="datetime1">
              <a:rPr lang="en-US" smtClean="0"/>
              <a:t>8/25/2026</a:t>
            </a:fld>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3528809591"/>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Section Header 2">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274320" y="1801368"/>
            <a:ext cx="7772400" cy="4572000"/>
          </a:xfrm>
        </p:spPr>
        <p:txBody>
          <a:bodyPr anchor="b">
            <a:normAutofit/>
          </a:bodyPr>
          <a:lstStyle>
            <a:lvl1pPr algn="l">
              <a:defRPr sz="7400"/>
            </a:lvl1pPr>
          </a:lstStyle>
          <a:p>
            <a:r>
              <a:rPr lang="es-ES"/>
              <a:t>Haga clic para modificar el estilo de título del patrón</a:t>
            </a:r>
            <a:endParaRPr lang="en-US"/>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65176" y="484632"/>
            <a:ext cx="7772400" cy="594360"/>
          </a:xfrm>
        </p:spPr>
        <p:txBody>
          <a:bodyPr anchor="t">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n-US"/>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EEE2A7A0-B9EE-41A8-8016-28E5803F20B2}" type="datetime1">
              <a:rPr lang="en-US" smtClean="0"/>
              <a:t>8/25/2026</a:t>
            </a:fld>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1952279378"/>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612647" y="664108"/>
            <a:ext cx="8467558" cy="1554480"/>
          </a:xfrm>
        </p:spPr>
        <p:txBody>
          <a:bodyPr anchor="b">
            <a:normAutofit/>
          </a:bodyPr>
          <a:lstStyle>
            <a:lvl1pPr>
              <a:defRPr sz="4400"/>
            </a:lvl1pPr>
          </a:lstStyle>
          <a:p>
            <a:r>
              <a:rPr lang="es-ES"/>
              <a:t>Haga clic para modificar el estilo de título del patrón</a:t>
            </a:r>
            <a:endParaRPr lang="en-US"/>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612647" y="2333860"/>
            <a:ext cx="8467558" cy="3689909"/>
          </a:xfrm>
        </p:spPr>
        <p:txBody>
          <a:bodyPr>
            <a:normAutofit/>
          </a:bodyPr>
          <a:lstStyle>
            <a:lvl1pPr marL="457200" indent="-457200">
              <a:buFont typeface="+mj-lt"/>
              <a:buAutoNum type="arabicPeriod"/>
              <a:defRPr sz="2400"/>
            </a:lvl1pPr>
            <a:lvl2pPr marL="685800" indent="-457200">
              <a:buFont typeface="+mj-lt"/>
              <a:buAutoNum type="arabicPeriod"/>
              <a:defRPr sz="2000"/>
            </a:lvl2pPr>
            <a:lvl3pPr marL="800100" indent="-342900">
              <a:buFont typeface="+mj-lt"/>
              <a:buAutoNum type="arabicPeriod"/>
              <a:defRPr sz="1800"/>
            </a:lvl3pPr>
            <a:lvl4pPr marL="1028700" indent="-342900">
              <a:buFont typeface="+mj-lt"/>
              <a:buAutoNum type="arabicPeriod"/>
              <a:defRPr sz="1600"/>
            </a:lvl4pPr>
            <a:lvl5pPr marL="1257300" indent="-342900">
              <a:buFont typeface="+mj-lt"/>
              <a:buAutoNum type="arabicPeriod"/>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p:txBody>
          <a:bodyPr/>
          <a:lstStyle/>
          <a:p>
            <a:fld id="{8A60B404-9532-4DA8-8A40-EC339A5BE635}" type="datetime1">
              <a:rPr lang="en-US" smtClean="0"/>
              <a:t>8/25/2026</a:t>
            </a:fld>
            <a:endParaRPr lang="en-US" dirty="0"/>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p:txBody>
          <a:bodyPr/>
          <a:lstStyle/>
          <a:p>
            <a:r>
              <a:rPr lang="en-US" dirty="0"/>
              <a:t>Sample Footer Text</a:t>
            </a:r>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24672081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Agenda Photo">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6858000" y="1161288"/>
            <a:ext cx="4663440" cy="1554480"/>
          </a:xfrm>
        </p:spPr>
        <p:txBody>
          <a:bodyPr anchor="b">
            <a:normAutofit/>
          </a:bodyPr>
          <a:lstStyle>
            <a:lvl1pPr>
              <a:defRPr sz="4000"/>
            </a:lvl1pPr>
          </a:lstStyle>
          <a:p>
            <a:r>
              <a:rPr lang="es-ES"/>
              <a:t>Haga clic para modificar el estilo de título del patrón</a:t>
            </a:r>
            <a:endParaRPr lang="en-US" dirty="0"/>
          </a:p>
        </p:txBody>
      </p:sp>
      <p:sp>
        <p:nvSpPr>
          <p:cNvPr id="8" name="Picture Placeholder 7">
            <a:extLst>
              <a:ext uri="{FF2B5EF4-FFF2-40B4-BE49-F238E27FC236}">
                <a16:creationId xmlns:a16="http://schemas.microsoft.com/office/drawing/2014/main" id="{9AC20259-235D-F9C3-3788-C1457976F5AC}"/>
              </a:ext>
            </a:extLst>
          </p:cNvPr>
          <p:cNvSpPr>
            <a:spLocks noGrp="1"/>
          </p:cNvSpPr>
          <p:nvPr>
            <p:ph type="pic" sz="quarter" idx="14"/>
          </p:nvPr>
        </p:nvSpPr>
        <p:spPr>
          <a:xfrm>
            <a:off x="0" y="0"/>
            <a:ext cx="6099048" cy="6858000"/>
          </a:xfrm>
          <a:blipFill dpi="0" rotWithShape="1">
            <a:blip r:embed="rId2">
              <a:alphaModFix amt="60000"/>
              <a:extLst>
                <a:ext uri="{28A0092B-C50C-407E-A947-70E740481C1C}">
                  <a14:useLocalDpi xmlns:a14="http://schemas.microsoft.com/office/drawing/2010/main"/>
                </a:ext>
              </a:extLst>
            </a:blip>
            <a:srcRect/>
            <a:stretch>
              <a:fillRect/>
            </a:stretch>
          </a:blipFill>
        </p:spPr>
        <p:txBody>
          <a:bodyPr/>
          <a:lstStyle/>
          <a:p>
            <a:r>
              <a:rPr lang="es-ES"/>
              <a:t>Haga clic en el icono para agregar una imagen</a:t>
            </a:r>
            <a:endParaRPr lang="en-US" dirty="0"/>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6858000" y="2825496"/>
            <a:ext cx="4663440" cy="3337560"/>
          </a:xfrm>
        </p:spPr>
        <p:txBody>
          <a:bodyPr>
            <a:normAutofit/>
          </a:bodyPr>
          <a:lstStyle>
            <a:lvl1pPr marL="457200" indent="-457200">
              <a:buFont typeface="+mj-lt"/>
              <a:buAutoNum type="arabicPeriod"/>
              <a:defRPr sz="2000"/>
            </a:lvl1pPr>
            <a:lvl2pPr marL="571500" indent="-342900">
              <a:buFont typeface="+mj-lt"/>
              <a:buAutoNum type="arabicPeriod"/>
              <a:defRPr sz="1800"/>
            </a:lvl2pPr>
            <a:lvl3pPr marL="800100" indent="-342900">
              <a:buFont typeface="+mj-lt"/>
              <a:buAutoNum type="arabicPeriod"/>
              <a:defRPr sz="1600"/>
            </a:lvl3pPr>
            <a:lvl4pPr marL="1028700" indent="-342900">
              <a:buFont typeface="+mj-lt"/>
              <a:buAutoNum type="arabicPeriod"/>
              <a:defRPr sz="1400"/>
            </a:lvl4pPr>
            <a:lvl5pPr>
              <a:buFont typeface="+mj-lt"/>
              <a:buAutoNum type="arabicPeriod"/>
              <a:defRPr sz="12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a:xfrm>
            <a:off x="6857999" y="6453002"/>
            <a:ext cx="1996689" cy="365125"/>
          </a:xfrm>
        </p:spPr>
        <p:txBody>
          <a:bodyPr/>
          <a:lstStyle/>
          <a:p>
            <a:fld id="{8A60B404-9532-4DA8-8A40-EC339A5BE635}" type="datetime1">
              <a:rPr lang="en-US" smtClean="0"/>
              <a:t>8/25/2026</a:t>
            </a:fld>
            <a:endParaRPr lang="en-US" dirty="0"/>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p:txBody>
          <a:bodyPr/>
          <a:lstStyle/>
          <a:p>
            <a:r>
              <a:rPr lang="en-US" dirty="0"/>
              <a:t>Sample Footer Text</a:t>
            </a:r>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32275268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Title, Content 1 (Ma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37159" y="151598"/>
            <a:ext cx="11924209" cy="528186"/>
          </a:xfrm>
        </p:spPr>
        <p:txBody>
          <a:bodyPr anchor="ctr">
            <a:normAutofit/>
          </a:bodyPr>
          <a:lstStyle>
            <a:lvl1pPr>
              <a:defRPr sz="2400"/>
            </a:lvl1pPr>
          </a:lstStyle>
          <a:p>
            <a:r>
              <a:rPr lang="es-ES"/>
              <a:t>Haga clic para modificar el estilo de título del patrón</a:t>
            </a:r>
            <a:endParaRPr lang="en-US"/>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a:xfrm>
            <a:off x="137159" y="776036"/>
            <a:ext cx="11924209" cy="5676965"/>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EEE6A364-A39C-470E-B89A-9BD899585684}" type="datetime1">
              <a:rPr lang="en-US" smtClean="0"/>
              <a:t>8/25/2026</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41051269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Content Only (Ma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841248" y="-1325880"/>
            <a:ext cx="10515600" cy="1325880"/>
          </a:xfrm>
        </p:spPr>
        <p:txBody>
          <a:bodyPr anchor="ctr">
            <a:normAutofit/>
          </a:bodyPr>
          <a:lstStyle>
            <a:lvl1pPr>
              <a:defRPr sz="2400"/>
            </a:lvl1pPr>
          </a:lstStyle>
          <a:p>
            <a:r>
              <a:rPr lang="es-ES"/>
              <a:t>Haga clic para modificar el estilo de título del patrón</a:t>
            </a:r>
            <a:endParaRPr lang="en-US"/>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a:xfrm>
            <a:off x="137159" y="367091"/>
            <a:ext cx="11924209" cy="612381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B11C69CE-4771-4BFA-AD70-0E51ABA58D6D}" type="datetime1">
              <a:rPr lang="en-US" smtClean="0"/>
              <a:t>8/25/2026</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8886518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Content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p:txBody>
          <a:bodyPr/>
          <a:lstStyle/>
          <a:p>
            <a:r>
              <a:rPr lang="es-ES"/>
              <a:t>Haga clic para modificar el estilo de título del patrón</a:t>
            </a:r>
            <a:endParaRPr lang="en-US"/>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990E4242-8CA0-457D-B3B1-7D78B4164321}" type="datetime1">
              <a:rPr lang="en-US" smtClean="0"/>
              <a:t>8/25/2026</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11312030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Cont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028347" y="2385975"/>
            <a:ext cx="4325112" cy="2454796"/>
          </a:xfrm>
        </p:spPr>
        <p:txBody>
          <a:bodyPr>
            <a:normAutofit/>
          </a:bodyPr>
          <a:lstStyle>
            <a:lvl1pPr>
              <a:defRPr sz="4400"/>
            </a:lvl1pPr>
          </a:lstStyle>
          <a:p>
            <a:r>
              <a:rPr lang="es-ES"/>
              <a:t>Haga clic para modificar el estilo de título del patrón</a:t>
            </a:r>
            <a:endParaRPr lang="en-US"/>
          </a:p>
        </p:txBody>
      </p:sp>
      <p:sp>
        <p:nvSpPr>
          <p:cNvPr id="8" name="Content Placeholder 7">
            <a:extLst>
              <a:ext uri="{FF2B5EF4-FFF2-40B4-BE49-F238E27FC236}">
                <a16:creationId xmlns:a16="http://schemas.microsoft.com/office/drawing/2014/main" id="{7D633F00-464B-3088-812A-40496FD1021A}"/>
              </a:ext>
            </a:extLst>
          </p:cNvPr>
          <p:cNvSpPr>
            <a:spLocks noGrp="1"/>
          </p:cNvSpPr>
          <p:nvPr>
            <p:ph sz="quarter" idx="13"/>
          </p:nvPr>
        </p:nvSpPr>
        <p:spPr>
          <a:xfrm>
            <a:off x="6273800" y="2386584"/>
            <a:ext cx="4325112" cy="2459736"/>
          </a:xfrm>
        </p:spPr>
        <p:txBody>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F53D6F41-6645-4089-A6BB-7B692A44A4CC}" type="datetime1">
              <a:rPr lang="en-US" smtClean="0"/>
              <a:t>8/25/2026</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130874180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Cont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028347" y="2258568"/>
            <a:ext cx="3813048" cy="3557016"/>
          </a:xfrm>
        </p:spPr>
        <p:txBody>
          <a:bodyPr>
            <a:normAutofit/>
          </a:bodyPr>
          <a:lstStyle>
            <a:lvl1pPr>
              <a:defRPr sz="3600"/>
            </a:lvl1pPr>
          </a:lstStyle>
          <a:p>
            <a:r>
              <a:rPr lang="es-ES"/>
              <a:t>Haga clic para modificar el estilo de título del patrón</a:t>
            </a:r>
            <a:endParaRPr lang="en-US"/>
          </a:p>
        </p:txBody>
      </p:sp>
      <p:sp>
        <p:nvSpPr>
          <p:cNvPr id="8" name="Content Placeholder 7">
            <a:extLst>
              <a:ext uri="{FF2B5EF4-FFF2-40B4-BE49-F238E27FC236}">
                <a16:creationId xmlns:a16="http://schemas.microsoft.com/office/drawing/2014/main" id="{D42D62A0-8127-CE86-0633-0D65E1E136F7}"/>
              </a:ext>
            </a:extLst>
          </p:cNvPr>
          <p:cNvSpPr>
            <a:spLocks noGrp="1"/>
          </p:cNvSpPr>
          <p:nvPr>
            <p:ph sz="quarter" idx="13"/>
          </p:nvPr>
        </p:nvSpPr>
        <p:spPr>
          <a:xfrm>
            <a:off x="5519738" y="2254250"/>
            <a:ext cx="4956175" cy="35560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258B73AF-3955-4569-8B4F-B329360A9CBD}" type="datetime1">
              <a:rPr lang="en-US" smtClean="0"/>
              <a:t>8/25/2026</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38075640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Content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14678" y="1537853"/>
            <a:ext cx="4145582" cy="4638825"/>
          </a:xfrm>
        </p:spPr>
        <p:txBody>
          <a:bodyPr>
            <a:normAutofit/>
          </a:bodyPr>
          <a:lstStyle>
            <a:lvl1pPr>
              <a:defRPr sz="3600"/>
            </a:lvl1pPr>
          </a:lstStyle>
          <a:p>
            <a:r>
              <a:rPr lang="es-ES"/>
              <a:t>Haga clic para modificar el estilo de título del patrón</a:t>
            </a:r>
            <a:endParaRPr lang="en-US"/>
          </a:p>
        </p:txBody>
      </p:sp>
      <p:sp>
        <p:nvSpPr>
          <p:cNvPr id="8" name="Content Placeholder 7">
            <a:extLst>
              <a:ext uri="{FF2B5EF4-FFF2-40B4-BE49-F238E27FC236}">
                <a16:creationId xmlns:a16="http://schemas.microsoft.com/office/drawing/2014/main" id="{FFB4667A-FE47-8556-FD3A-55FDBA801D76}"/>
              </a:ext>
            </a:extLst>
          </p:cNvPr>
          <p:cNvSpPr>
            <a:spLocks noGrp="1"/>
          </p:cNvSpPr>
          <p:nvPr>
            <p:ph sz="quarter" idx="13"/>
          </p:nvPr>
        </p:nvSpPr>
        <p:spPr>
          <a:xfrm>
            <a:off x="5519738" y="1538288"/>
            <a:ext cx="5681662" cy="4818062"/>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8695276D-BBED-48BC-B459-1E9A16CF46CD}" type="datetime1">
              <a:rPr lang="en-US" smtClean="0"/>
              <a:t>8/25/2026</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335458674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Content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14677" y="877456"/>
            <a:ext cx="4142232" cy="4940661"/>
          </a:xfrm>
        </p:spPr>
        <p:txBody>
          <a:bodyPr>
            <a:normAutofit/>
          </a:bodyPr>
          <a:lstStyle>
            <a:lvl1pPr>
              <a:defRPr sz="3600"/>
            </a:lvl1pPr>
          </a:lstStyle>
          <a:p>
            <a:r>
              <a:rPr lang="es-ES"/>
              <a:t>Haga clic para modificar el estilo de título del patrón</a:t>
            </a:r>
            <a:endParaRPr lang="en-US"/>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5522913" y="877456"/>
            <a:ext cx="6159500" cy="5390822"/>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FD138C57-8E3B-4697-92F8-0ED9B71F7E17}" type="datetime1">
              <a:rPr lang="en-US" smtClean="0"/>
              <a:t>8/25/2026</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333471166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Content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372533" y="548639"/>
            <a:ext cx="3494314" cy="5719639"/>
          </a:xfrm>
        </p:spPr>
        <p:txBody>
          <a:bodyPr>
            <a:normAutofit/>
          </a:bodyPr>
          <a:lstStyle>
            <a:lvl1pPr>
              <a:defRPr sz="3200"/>
            </a:lvl1pPr>
          </a:lstStyle>
          <a:p>
            <a:r>
              <a:rPr lang="es-ES"/>
              <a:t>Haga clic para modificar el estilo de título del patrón</a:t>
            </a:r>
            <a:endParaRPr lang="en-US"/>
          </a:p>
        </p:txBody>
      </p:sp>
      <p:sp>
        <p:nvSpPr>
          <p:cNvPr id="8" name="Content Placeholder 7">
            <a:extLst>
              <a:ext uri="{FF2B5EF4-FFF2-40B4-BE49-F238E27FC236}">
                <a16:creationId xmlns:a16="http://schemas.microsoft.com/office/drawing/2014/main" id="{8C71126E-AEFA-B45A-CD39-AC1315E03339}"/>
              </a:ext>
            </a:extLst>
          </p:cNvPr>
          <p:cNvSpPr>
            <a:spLocks noGrp="1"/>
          </p:cNvSpPr>
          <p:nvPr>
            <p:ph sz="quarter" idx="13"/>
          </p:nvPr>
        </p:nvSpPr>
        <p:spPr>
          <a:xfrm>
            <a:off x="4504268" y="549274"/>
            <a:ext cx="7315200" cy="580644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B0ADC593-EA98-4C39-A75F-3F3A9C691019}" type="datetime1">
              <a:rPr lang="en-US" smtClean="0"/>
              <a:t>8/25/2026</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144661222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ontent Photo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538937" y="548640"/>
            <a:ext cx="6093225" cy="1143000"/>
          </a:xfrm>
        </p:spPr>
        <p:txBody>
          <a:bodyPr anchor="b"/>
          <a:lstStyle/>
          <a:p>
            <a:r>
              <a:rPr lang="es-ES"/>
              <a:t>Haga clic para modificar el estilo de título del patrón</a:t>
            </a:r>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0" y="1"/>
            <a:ext cx="4793885" cy="6858000"/>
          </a:xfrm>
          <a:blipFill dpi="0" rotWithShape="1">
            <a:blip r:embed="rId2">
              <a:alphaModFix amt="60000"/>
              <a:extLst>
                <a:ext uri="{28A0092B-C50C-407E-A947-70E740481C1C}">
                  <a14:useLocalDpi xmlns:a14="http://schemas.microsoft.com/office/drawing/2010/main"/>
                </a:ext>
              </a:extLst>
            </a:blip>
            <a:srcRect/>
            <a:stretch>
              <a:fillRect/>
            </a:stretch>
          </a:blipFill>
        </p:spPr>
        <p:txBody>
          <a:bodyPr/>
          <a:lstStyle/>
          <a:p>
            <a:r>
              <a:rPr lang="es-ES"/>
              <a:t>Haga clic en el icono para agregar una imagen</a:t>
            </a:r>
            <a:endParaRPr lang="en-US" dirty="0"/>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5538937" y="1828800"/>
            <a:ext cx="6071616" cy="4489704"/>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Date Placeholder 3">
            <a:extLst>
              <a:ext uri="{FF2B5EF4-FFF2-40B4-BE49-F238E27FC236}">
                <a16:creationId xmlns:a16="http://schemas.microsoft.com/office/drawing/2014/main" id="{1E742B5C-5438-96A4-4A2A-AE939906F8A4}"/>
              </a:ext>
            </a:extLst>
          </p:cNvPr>
          <p:cNvSpPr>
            <a:spLocks noGrp="1"/>
          </p:cNvSpPr>
          <p:nvPr>
            <p:ph type="dt" sz="half" idx="15"/>
          </p:nvPr>
        </p:nvSpPr>
        <p:spPr>
          <a:xfrm>
            <a:off x="5538937" y="6453002"/>
            <a:ext cx="3337584" cy="365125"/>
          </a:xfrm>
        </p:spPr>
        <p:txBody>
          <a:bodyPr/>
          <a:lstStyle/>
          <a:p>
            <a:fld id="{8FACD271-2BB0-4C13-9E3A-50B90F57CA5B}" type="datetime1">
              <a:rPr lang="en-US" smtClean="0"/>
              <a:t>8/25/2026</a:t>
            </a:fld>
            <a:endParaRPr lang="en-US" dirty="0"/>
          </a:p>
        </p:txBody>
      </p:sp>
      <p:sp>
        <p:nvSpPr>
          <p:cNvPr id="9" name="Footer Placeholder 8">
            <a:extLst>
              <a:ext uri="{FF2B5EF4-FFF2-40B4-BE49-F238E27FC236}">
                <a16:creationId xmlns:a16="http://schemas.microsoft.com/office/drawing/2014/main" id="{C65BFCB1-FAA8-D03A-3B62-DCB2CF1CA112}"/>
              </a:ext>
            </a:extLst>
          </p:cNvPr>
          <p:cNvSpPr>
            <a:spLocks noGrp="1"/>
          </p:cNvSpPr>
          <p:nvPr>
            <p:ph type="ftr" sz="quarter" idx="16"/>
          </p:nvPr>
        </p:nvSpPr>
        <p:spPr/>
        <p:txBody>
          <a:bodyPr/>
          <a:lstStyle/>
          <a:p>
            <a:r>
              <a:rPr lang="en-US" dirty="0"/>
              <a:t>Sample Footer Text</a:t>
            </a:r>
          </a:p>
        </p:txBody>
      </p:sp>
      <p:sp>
        <p:nvSpPr>
          <p:cNvPr id="10" name="Slide Number Placeholder 9">
            <a:extLst>
              <a:ext uri="{FF2B5EF4-FFF2-40B4-BE49-F238E27FC236}">
                <a16:creationId xmlns:a16="http://schemas.microsoft.com/office/drawing/2014/main" id="{0A608994-46CD-AAE0-DCC4-A59D26254D84}"/>
              </a:ext>
            </a:extLst>
          </p:cNvPr>
          <p:cNvSpPr>
            <a:spLocks noGrp="1"/>
          </p:cNvSpPr>
          <p:nvPr>
            <p:ph type="sldNum" sz="quarter" idx="17"/>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24174929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ontent Photo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48640"/>
            <a:ext cx="6135624" cy="1143000"/>
          </a:xfrm>
        </p:spPr>
        <p:txBody>
          <a:bodyPr anchor="b"/>
          <a:lstStyle/>
          <a:p>
            <a:r>
              <a:rPr lang="es-ES"/>
              <a:t>Haga clic para modificar el estilo de título del patrón</a:t>
            </a:r>
            <a:endParaRPr lang="en-US"/>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612774" y="1828800"/>
            <a:ext cx="6135624" cy="4489704"/>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7400544" y="0"/>
            <a:ext cx="4791456" cy="6858000"/>
          </a:xfrm>
          <a:blipFill dpi="0" rotWithShape="1">
            <a:blip r:embed="rId2">
              <a:alphaModFix amt="60000"/>
              <a:extLst>
                <a:ext uri="{28A0092B-C50C-407E-A947-70E740481C1C}">
                  <a14:useLocalDpi xmlns:a14="http://schemas.microsoft.com/office/drawing/2010/main"/>
                </a:ext>
              </a:extLst>
            </a:blip>
            <a:srcRect/>
            <a:stretch>
              <a:fillRect/>
            </a:stretch>
          </a:blipFill>
        </p:spPr>
        <p:txBody>
          <a:bodyPr/>
          <a:lstStyle/>
          <a:p>
            <a:r>
              <a:rPr lang="es-ES"/>
              <a:t>Haga clic en el icono para agregar una imagen</a:t>
            </a:r>
            <a:endParaRPr lang="en-US" dirty="0"/>
          </a:p>
        </p:txBody>
      </p:sp>
      <p:sp>
        <p:nvSpPr>
          <p:cNvPr id="9" name="Date Placeholder 8">
            <a:extLst>
              <a:ext uri="{FF2B5EF4-FFF2-40B4-BE49-F238E27FC236}">
                <a16:creationId xmlns:a16="http://schemas.microsoft.com/office/drawing/2014/main" id="{81177663-FC76-DF36-EEB7-5BE4C6C82F3A}"/>
              </a:ext>
            </a:extLst>
          </p:cNvPr>
          <p:cNvSpPr>
            <a:spLocks noGrp="1"/>
          </p:cNvSpPr>
          <p:nvPr>
            <p:ph type="dt" sz="half" idx="15"/>
          </p:nvPr>
        </p:nvSpPr>
        <p:spPr/>
        <p:txBody>
          <a:bodyPr/>
          <a:lstStyle/>
          <a:p>
            <a:fld id="{9C4109C0-CC82-467C-B6E8-62D4D3634E2A}" type="datetime1">
              <a:rPr lang="en-US" smtClean="0"/>
              <a:t>8/25/2026</a:t>
            </a:fld>
            <a:endParaRPr lang="en-US" dirty="0"/>
          </a:p>
        </p:txBody>
      </p:sp>
      <p:sp>
        <p:nvSpPr>
          <p:cNvPr id="10" name="Footer Placeholder 9">
            <a:extLst>
              <a:ext uri="{FF2B5EF4-FFF2-40B4-BE49-F238E27FC236}">
                <a16:creationId xmlns:a16="http://schemas.microsoft.com/office/drawing/2014/main" id="{4515DEC4-C967-ABFB-73CF-0A90335332A4}"/>
              </a:ext>
            </a:extLst>
          </p:cNvPr>
          <p:cNvSpPr>
            <a:spLocks noGrp="1"/>
          </p:cNvSpPr>
          <p:nvPr>
            <p:ph type="ftr" sz="quarter" idx="16"/>
          </p:nvPr>
        </p:nvSpPr>
        <p:spPr>
          <a:xfrm>
            <a:off x="3950591" y="6453002"/>
            <a:ext cx="2805405" cy="365125"/>
          </a:xfrm>
        </p:spPr>
        <p:txBody>
          <a:bodyPr/>
          <a:lstStyle/>
          <a:p>
            <a:r>
              <a:rPr lang="en-US" dirty="0"/>
              <a:t>Sample Footer Text</a:t>
            </a:r>
          </a:p>
        </p:txBody>
      </p:sp>
      <p:sp>
        <p:nvSpPr>
          <p:cNvPr id="12" name="Slide Number Placeholder 11">
            <a:extLst>
              <a:ext uri="{FF2B5EF4-FFF2-40B4-BE49-F238E27FC236}">
                <a16:creationId xmlns:a16="http://schemas.microsoft.com/office/drawing/2014/main" id="{A5A5085F-BE80-B110-AA1F-9DD0919E27D7}"/>
              </a:ext>
            </a:extLst>
          </p:cNvPr>
          <p:cNvSpPr>
            <a:spLocks noGrp="1"/>
          </p:cNvSpPr>
          <p:nvPr>
            <p:ph type="sldNum" sz="quarter" idx="17"/>
          </p:nvPr>
        </p:nvSpPr>
        <p:spPr>
          <a:xfrm>
            <a:off x="6706232" y="6453002"/>
            <a:ext cx="429207" cy="365125"/>
          </a:xfrm>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72140470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ontent Photo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745736" y="320040"/>
            <a:ext cx="6858000" cy="932688"/>
          </a:xfrm>
        </p:spPr>
        <p:txBody>
          <a:bodyPr anchor="b"/>
          <a:lstStyle/>
          <a:p>
            <a:r>
              <a:rPr lang="es-ES"/>
              <a:t>Haga clic para modificar el estilo de título del patrón</a:t>
            </a:r>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0" y="1"/>
            <a:ext cx="4023360" cy="6858000"/>
          </a:xfrm>
          <a:blipFill dpi="0" rotWithShape="1">
            <a:blip r:embed="rId2">
              <a:alphaModFix amt="60000"/>
              <a:extLst>
                <a:ext uri="{28A0092B-C50C-407E-A947-70E740481C1C}">
                  <a14:useLocalDpi xmlns:a14="http://schemas.microsoft.com/office/drawing/2010/main"/>
                </a:ext>
              </a:extLst>
            </a:blip>
            <a:srcRect/>
            <a:stretch>
              <a:fillRect/>
            </a:stretch>
          </a:blipFill>
        </p:spPr>
        <p:txBody>
          <a:bodyPr/>
          <a:lstStyle/>
          <a:p>
            <a:r>
              <a:rPr lang="es-ES"/>
              <a:t>Haga clic en el icono para agregar una imagen</a:t>
            </a:r>
            <a:endParaRPr lang="en-US" dirty="0"/>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4745736" y="1380744"/>
            <a:ext cx="6858000" cy="498348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3" name="Date Placeholder 2">
            <a:extLst>
              <a:ext uri="{FF2B5EF4-FFF2-40B4-BE49-F238E27FC236}">
                <a16:creationId xmlns:a16="http://schemas.microsoft.com/office/drawing/2014/main" id="{F0BFB53A-8FDF-F131-DCF2-D7BECE95381F}"/>
              </a:ext>
            </a:extLst>
          </p:cNvPr>
          <p:cNvSpPr>
            <a:spLocks noGrp="1"/>
          </p:cNvSpPr>
          <p:nvPr>
            <p:ph type="dt" sz="half" idx="15"/>
          </p:nvPr>
        </p:nvSpPr>
        <p:spPr>
          <a:xfrm>
            <a:off x="4745736" y="6453002"/>
            <a:ext cx="3494314" cy="365125"/>
          </a:xfrm>
        </p:spPr>
        <p:txBody>
          <a:bodyPr/>
          <a:lstStyle/>
          <a:p>
            <a:fld id="{1A5F77D0-C28E-4573-88F0-0A30FF98888E}" type="datetime1">
              <a:rPr lang="en-US" smtClean="0"/>
              <a:t>8/25/2026</a:t>
            </a:fld>
            <a:endParaRPr lang="en-US" dirty="0"/>
          </a:p>
        </p:txBody>
      </p:sp>
      <p:sp>
        <p:nvSpPr>
          <p:cNvPr id="4" name="Footer Placeholder 3">
            <a:extLst>
              <a:ext uri="{FF2B5EF4-FFF2-40B4-BE49-F238E27FC236}">
                <a16:creationId xmlns:a16="http://schemas.microsoft.com/office/drawing/2014/main" id="{5446E4B5-B423-4137-0255-D68BAC85BE95}"/>
              </a:ext>
            </a:extLst>
          </p:cNvPr>
          <p:cNvSpPr>
            <a:spLocks noGrp="1"/>
          </p:cNvSpPr>
          <p:nvPr>
            <p:ph type="ftr" sz="quarter" idx="16"/>
          </p:nvPr>
        </p:nvSpPr>
        <p:spPr/>
        <p:txBody>
          <a:bodyPr/>
          <a:lstStyle/>
          <a:p>
            <a:r>
              <a:rPr lang="en-US" dirty="0"/>
              <a:t>Sample Footer Text</a:t>
            </a:r>
          </a:p>
        </p:txBody>
      </p:sp>
      <p:sp>
        <p:nvSpPr>
          <p:cNvPr id="9" name="Slide Number Placeholder 8">
            <a:extLst>
              <a:ext uri="{FF2B5EF4-FFF2-40B4-BE49-F238E27FC236}">
                <a16:creationId xmlns:a16="http://schemas.microsoft.com/office/drawing/2014/main" id="{79FEC5A8-0DCB-9EEB-83E2-0411804C543D}"/>
              </a:ext>
            </a:extLst>
          </p:cNvPr>
          <p:cNvSpPr>
            <a:spLocks noGrp="1"/>
          </p:cNvSpPr>
          <p:nvPr>
            <p:ph type="sldNum" sz="quarter" idx="17"/>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216321719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ontent Photo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7" y="320040"/>
            <a:ext cx="6858000" cy="932688"/>
          </a:xfrm>
        </p:spPr>
        <p:txBody>
          <a:bodyPr anchor="b"/>
          <a:lstStyle/>
          <a:p>
            <a:r>
              <a:rPr lang="es-ES"/>
              <a:t>Haga clic para modificar el estilo de título del patrón</a:t>
            </a:r>
            <a:endParaRPr lang="en-US"/>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612647" y="1380744"/>
            <a:ext cx="6858000" cy="498348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8091732" y="0"/>
            <a:ext cx="4100267" cy="6858000"/>
          </a:xfrm>
          <a:blipFill dpi="0" rotWithShape="1">
            <a:blip r:embed="rId2">
              <a:alphaModFix amt="60000"/>
              <a:extLst>
                <a:ext uri="{28A0092B-C50C-407E-A947-70E740481C1C}">
                  <a14:useLocalDpi xmlns:a14="http://schemas.microsoft.com/office/drawing/2010/main"/>
                </a:ext>
              </a:extLst>
            </a:blip>
            <a:srcRect/>
            <a:stretch>
              <a:fillRect/>
            </a:stretch>
          </a:blipFill>
        </p:spPr>
        <p:txBody>
          <a:bodyPr/>
          <a:lstStyle/>
          <a:p>
            <a:r>
              <a:rPr lang="es-ES"/>
              <a:t>Haga clic en el icono para agregar una imagen</a:t>
            </a:r>
            <a:endParaRPr lang="en-US" dirty="0"/>
          </a:p>
        </p:txBody>
      </p:sp>
      <p:sp>
        <p:nvSpPr>
          <p:cNvPr id="4" name="Date Placeholder 3">
            <a:extLst>
              <a:ext uri="{FF2B5EF4-FFF2-40B4-BE49-F238E27FC236}">
                <a16:creationId xmlns:a16="http://schemas.microsoft.com/office/drawing/2014/main" id="{9F3CAD5B-18BB-E21E-3A4C-7BAACB8519A4}"/>
              </a:ext>
            </a:extLst>
          </p:cNvPr>
          <p:cNvSpPr>
            <a:spLocks noGrp="1"/>
          </p:cNvSpPr>
          <p:nvPr>
            <p:ph type="dt" sz="half" idx="15"/>
          </p:nvPr>
        </p:nvSpPr>
        <p:spPr/>
        <p:txBody>
          <a:bodyPr/>
          <a:lstStyle/>
          <a:p>
            <a:fld id="{D1F1191D-5EC4-40DF-9DB6-A6385AB88B55}" type="datetime1">
              <a:rPr lang="en-US" smtClean="0"/>
              <a:t>8/25/2026</a:t>
            </a:fld>
            <a:endParaRPr lang="en-US" dirty="0"/>
          </a:p>
        </p:txBody>
      </p:sp>
      <p:sp>
        <p:nvSpPr>
          <p:cNvPr id="9" name="Footer Placeholder 8">
            <a:extLst>
              <a:ext uri="{FF2B5EF4-FFF2-40B4-BE49-F238E27FC236}">
                <a16:creationId xmlns:a16="http://schemas.microsoft.com/office/drawing/2014/main" id="{820916D3-99FA-E971-607F-14E290E58854}"/>
              </a:ext>
            </a:extLst>
          </p:cNvPr>
          <p:cNvSpPr>
            <a:spLocks noGrp="1"/>
          </p:cNvSpPr>
          <p:nvPr>
            <p:ph type="ftr" sz="quarter" idx="16"/>
          </p:nvPr>
        </p:nvSpPr>
        <p:spPr>
          <a:xfrm>
            <a:off x="4285799" y="6453002"/>
            <a:ext cx="2805405" cy="365125"/>
          </a:xfrm>
        </p:spPr>
        <p:txBody>
          <a:bodyPr/>
          <a:lstStyle/>
          <a:p>
            <a:r>
              <a:rPr lang="en-US" dirty="0"/>
              <a:t>Sample Footer Text</a:t>
            </a:r>
          </a:p>
        </p:txBody>
      </p:sp>
      <p:sp>
        <p:nvSpPr>
          <p:cNvPr id="10" name="Slide Number Placeholder 9">
            <a:extLst>
              <a:ext uri="{FF2B5EF4-FFF2-40B4-BE49-F238E27FC236}">
                <a16:creationId xmlns:a16="http://schemas.microsoft.com/office/drawing/2014/main" id="{BBDEAB8E-8806-A459-E320-4CA2B455BFD7}"/>
              </a:ext>
            </a:extLst>
          </p:cNvPr>
          <p:cNvSpPr>
            <a:spLocks noGrp="1"/>
          </p:cNvSpPr>
          <p:nvPr>
            <p:ph type="sldNum" sz="quarter" idx="17"/>
          </p:nvPr>
        </p:nvSpPr>
        <p:spPr>
          <a:xfrm>
            <a:off x="7041440" y="6453002"/>
            <a:ext cx="429207" cy="365125"/>
          </a:xfrm>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21871976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ontent Photo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253808" y="584339"/>
            <a:ext cx="4361688" cy="1527048"/>
          </a:xfrm>
        </p:spPr>
        <p:txBody>
          <a:bodyPr anchor="b"/>
          <a:lstStyle/>
          <a:p>
            <a:r>
              <a:rPr lang="es-ES"/>
              <a:t>Haga clic para modificar el estilo de título del patrón</a:t>
            </a:r>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0" y="0"/>
            <a:ext cx="6611509" cy="6858000"/>
          </a:xfrm>
          <a:blipFill dpi="0" rotWithShape="1">
            <a:blip r:embed="rId2">
              <a:alphaModFix amt="60000"/>
              <a:extLst>
                <a:ext uri="{28A0092B-C50C-407E-A947-70E740481C1C}">
                  <a14:useLocalDpi xmlns:a14="http://schemas.microsoft.com/office/drawing/2010/main"/>
                </a:ext>
              </a:extLst>
            </a:blip>
            <a:srcRect/>
            <a:stretch>
              <a:fillRect/>
            </a:stretch>
          </a:blipFill>
        </p:spPr>
        <p:txBody>
          <a:bodyPr/>
          <a:lstStyle/>
          <a:p>
            <a:r>
              <a:rPr lang="es-ES"/>
              <a:t>Haga clic en el icono para agregar una imagen</a:t>
            </a:r>
            <a:endParaRPr lang="en-US" dirty="0"/>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7253745" y="2212975"/>
            <a:ext cx="4362450" cy="409575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7253745" y="6453002"/>
            <a:ext cx="1622776" cy="365125"/>
          </a:xfrm>
        </p:spPr>
        <p:txBody>
          <a:bodyPr/>
          <a:lstStyle>
            <a:lvl1pPr>
              <a:defRPr>
                <a:solidFill>
                  <a:schemeClr val="tx1"/>
                </a:solidFill>
                <a:effectLst/>
              </a:defRPr>
            </a:lvl1pPr>
          </a:lstStyle>
          <a:p>
            <a:fld id="{EE468DAA-49F6-4492-82E6-75555EB31418}" type="datetime1">
              <a:rPr lang="en-US" smtClean="0"/>
              <a:t>8/25/2026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96734474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ontent Photo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83413"/>
            <a:ext cx="4361688" cy="1527048"/>
          </a:xfrm>
        </p:spPr>
        <p:txBody>
          <a:bodyPr anchor="b"/>
          <a:lstStyle/>
          <a:p>
            <a:r>
              <a:rPr lang="es-ES"/>
              <a:t>Haga clic para modificar el estilo de título del patrón</a:t>
            </a:r>
            <a:endParaRPr lang="en-US"/>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612775" y="2212975"/>
            <a:ext cx="4360863" cy="409575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137160" y="6453002"/>
            <a:ext cx="2031073" cy="365125"/>
          </a:xfrm>
        </p:spPr>
        <p:txBody>
          <a:bodyPr/>
          <a:lstStyle/>
          <a:p>
            <a:fld id="{41D22668-A3AE-429F-A351-A1583BA90793}" type="datetime1">
              <a:rPr lang="en-US" smtClean="0"/>
              <a:t>8/25/2026</a:t>
            </a:fld>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5745480" y="0"/>
            <a:ext cx="6446520" cy="6858000"/>
          </a:xfrm>
          <a:blipFill dpi="0" rotWithShape="1">
            <a:blip r:embed="rId2">
              <a:alphaModFix amt="60000"/>
              <a:extLst>
                <a:ext uri="{28A0092B-C50C-407E-A947-70E740481C1C}">
                  <a14:useLocalDpi xmlns:a14="http://schemas.microsoft.com/office/drawing/2010/main"/>
                </a:ext>
              </a:extLst>
            </a:blip>
            <a:srcRect/>
            <a:stretch>
              <a:fillRect/>
            </a:stretch>
          </a:blipFill>
        </p:spPr>
        <p:txBody>
          <a:bodyPr/>
          <a:lstStyle/>
          <a:p>
            <a:r>
              <a:rPr lang="es-ES"/>
              <a:t>Haga clic en el icono para agregar una imagen</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2168233" y="6453002"/>
            <a:ext cx="2805405" cy="365125"/>
          </a:xfrm>
        </p:spPr>
        <p:txBody>
          <a:bodyPr/>
          <a:lstStyle>
            <a:lvl1pPr>
              <a:defRPr>
                <a:solidFill>
                  <a:schemeClr val="tx1"/>
                </a:solidFill>
                <a:effectLst/>
              </a:defRPr>
            </a:lvl1p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4923874" y="6453002"/>
            <a:ext cx="429207" cy="365125"/>
          </a:xfrm>
        </p:spPr>
        <p:txBody>
          <a:bodyPr/>
          <a:lstStyle>
            <a:lvl1pPr>
              <a:defRPr>
                <a:solidFill>
                  <a:schemeClr val="tx1"/>
                </a:solidFill>
                <a:effectLst/>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36918008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ontent Photo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094553" y="320040"/>
            <a:ext cx="4522936" cy="932688"/>
          </a:xfrm>
        </p:spPr>
        <p:txBody>
          <a:bodyPr anchor="b"/>
          <a:lstStyle>
            <a:lvl1pPr>
              <a:defRPr sz="3200"/>
            </a:lvl1pPr>
          </a:lstStyle>
          <a:p>
            <a:r>
              <a:rPr lang="es-ES"/>
              <a:t>Haga clic para modificar el estilo de título del patrón</a:t>
            </a:r>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1" y="0"/>
            <a:ext cx="6492240" cy="6858000"/>
          </a:xfrm>
          <a:blipFill dpi="0" rotWithShape="1">
            <a:blip r:embed="rId2">
              <a:alphaModFix amt="60000"/>
              <a:extLst>
                <a:ext uri="{28A0092B-C50C-407E-A947-70E740481C1C}">
                  <a14:useLocalDpi xmlns:a14="http://schemas.microsoft.com/office/drawing/2010/main"/>
                </a:ext>
              </a:extLst>
            </a:blip>
            <a:srcRect/>
            <a:stretch>
              <a:fillRect/>
            </a:stretch>
          </a:blipFill>
        </p:spPr>
        <p:txBody>
          <a:bodyPr/>
          <a:lstStyle/>
          <a:p>
            <a:r>
              <a:rPr lang="es-ES"/>
              <a:t>Haga clic en el icono para agregar una imagen</a:t>
            </a:r>
            <a:endParaRPr lang="en-US" dirty="0"/>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7104888" y="1380744"/>
            <a:ext cx="4512601" cy="498348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7104491" y="6453002"/>
            <a:ext cx="1772029" cy="365125"/>
          </a:xfrm>
        </p:spPr>
        <p:txBody>
          <a:bodyPr/>
          <a:lstStyle>
            <a:lvl1pPr>
              <a:defRPr>
                <a:solidFill>
                  <a:schemeClr val="tx1"/>
                </a:solidFill>
                <a:effectLst/>
              </a:defRPr>
            </a:lvl1pPr>
          </a:lstStyle>
          <a:p>
            <a:fld id="{CB3A2E2B-8F4D-437C-9F55-5E913AFC716A}" type="datetime1">
              <a:rPr lang="en-US" smtClean="0"/>
              <a:t>8/25/2026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417121593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ontent Photo 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320040"/>
            <a:ext cx="4572000" cy="932688"/>
          </a:xfrm>
        </p:spPr>
        <p:txBody>
          <a:bodyPr anchor="b"/>
          <a:lstStyle>
            <a:lvl1pPr>
              <a:defRPr sz="3200"/>
            </a:lvl1pPr>
          </a:lstStyle>
          <a:p>
            <a:r>
              <a:rPr lang="es-ES"/>
              <a:t>Haga clic para modificar el estilo de título del patrón</a:t>
            </a:r>
            <a:endParaRPr lang="en-US"/>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612774" y="1380744"/>
            <a:ext cx="4572000" cy="4983480"/>
          </a:xfrm>
        </p:spPr>
        <p:txBody>
          <a:bodyPr/>
          <a:lstStyle>
            <a:lvl1pPr marL="0" indent="0">
              <a:buNone/>
              <a:defRPr>
                <a:latin typeface="+mn-lt"/>
              </a:defRPr>
            </a:lvl1pPr>
            <a:lvl2pPr>
              <a:defRPr>
                <a:latin typeface="+mn-lt"/>
              </a:defRPr>
            </a:lvl2pPr>
            <a:lvl3pPr>
              <a:defRPr>
                <a:latin typeface="+mn-lt"/>
              </a:defRPr>
            </a:lvl3pPr>
            <a:lvl4pPr>
              <a:defRPr>
                <a:latin typeface="+mn-lt"/>
              </a:defRPr>
            </a:lvl4pPr>
            <a:lvl5pPr>
              <a:defRPr>
                <a:latin typeface="+mn-lt"/>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137160" y="6453002"/>
            <a:ext cx="2031073" cy="365125"/>
          </a:xfrm>
        </p:spPr>
        <p:txBody>
          <a:bodyPr/>
          <a:lstStyle/>
          <a:p>
            <a:fld id="{46C70014-48FC-4647-9615-BBD39F98887D}" type="datetime1">
              <a:rPr lang="en-US" smtClean="0"/>
              <a:t>8/25/2026</a:t>
            </a:fld>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5917720" y="0"/>
            <a:ext cx="6274279" cy="6858000"/>
          </a:xfrm>
          <a:blipFill dpi="0" rotWithShape="1">
            <a:blip r:embed="rId2">
              <a:alphaModFix amt="60000"/>
              <a:extLst>
                <a:ext uri="{28A0092B-C50C-407E-A947-70E740481C1C}">
                  <a14:useLocalDpi xmlns:a14="http://schemas.microsoft.com/office/drawing/2010/main"/>
                </a:ext>
              </a:extLst>
            </a:blip>
            <a:srcRect/>
            <a:stretch>
              <a:fillRect/>
            </a:stretch>
          </a:blipFill>
        </p:spPr>
        <p:txBody>
          <a:bodyPr/>
          <a:lstStyle/>
          <a:p>
            <a:r>
              <a:rPr lang="es-ES"/>
              <a:t>Haga clic en el icono para agregar una imagen</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2168233" y="6453002"/>
            <a:ext cx="2805405" cy="365125"/>
          </a:xfrm>
        </p:spPr>
        <p:txBody>
          <a:bodyPr/>
          <a:lstStyle>
            <a:lvl1pPr>
              <a:defRPr>
                <a:solidFill>
                  <a:schemeClr val="tx1"/>
                </a:solidFill>
                <a:effectLst/>
              </a:defRPr>
            </a:lvl1p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4923874" y="6453002"/>
            <a:ext cx="429207" cy="365125"/>
          </a:xfrm>
        </p:spPr>
        <p:txBody>
          <a:bodyPr/>
          <a:lstStyle>
            <a:lvl1pPr>
              <a:defRPr>
                <a:solidFill>
                  <a:schemeClr val="tx1"/>
                </a:solidFill>
                <a:effectLst/>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31018207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ontent Photo 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212663" y="583413"/>
            <a:ext cx="3401568" cy="1527048"/>
          </a:xfrm>
        </p:spPr>
        <p:txBody>
          <a:bodyPr anchor="b">
            <a:normAutofit/>
          </a:bodyPr>
          <a:lstStyle>
            <a:lvl1pPr>
              <a:defRPr sz="3200"/>
            </a:lvl1pPr>
          </a:lstStyle>
          <a:p>
            <a:r>
              <a:rPr lang="es-ES"/>
              <a:t>Haga clic para modificar el estilo de título del patrón</a:t>
            </a:r>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0" y="0"/>
            <a:ext cx="7584144" cy="6858000"/>
          </a:xfrm>
          <a:blipFill dpi="0" rotWithShape="1">
            <a:blip r:embed="rId2">
              <a:alphaModFix amt="60000"/>
              <a:extLst>
                <a:ext uri="{28A0092B-C50C-407E-A947-70E740481C1C}">
                  <a14:useLocalDpi xmlns:a14="http://schemas.microsoft.com/office/drawing/2010/main"/>
                </a:ext>
              </a:extLst>
            </a:blip>
            <a:srcRect/>
            <a:stretch>
              <a:fillRect/>
            </a:stretch>
          </a:blipFill>
        </p:spPr>
        <p:txBody>
          <a:bodyPr/>
          <a:lstStyle/>
          <a:p>
            <a:r>
              <a:rPr lang="es-ES"/>
              <a:t>Haga clic en el icono para agregar una imagen</a:t>
            </a:r>
            <a:endParaRPr lang="en-US" dirty="0"/>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8212790" y="2212975"/>
            <a:ext cx="3401568" cy="409575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Date Placeholder 3">
            <a:extLst>
              <a:ext uri="{FF2B5EF4-FFF2-40B4-BE49-F238E27FC236}">
                <a16:creationId xmlns:a16="http://schemas.microsoft.com/office/drawing/2014/main" id="{15305F20-8340-4F06-2EA5-4D05FFED4587}"/>
              </a:ext>
            </a:extLst>
          </p:cNvPr>
          <p:cNvSpPr>
            <a:spLocks noGrp="1"/>
          </p:cNvSpPr>
          <p:nvPr>
            <p:ph type="dt" sz="half" idx="15"/>
          </p:nvPr>
        </p:nvSpPr>
        <p:spPr>
          <a:xfrm>
            <a:off x="8212663" y="6453002"/>
            <a:ext cx="922372" cy="365125"/>
          </a:xfrm>
        </p:spPr>
        <p:txBody>
          <a:bodyPr/>
          <a:lstStyle/>
          <a:p>
            <a:fld id="{C089F4EF-3CDF-46D7-ADF4-3A52C84FD8BE}" type="datetime1">
              <a:rPr lang="en-US" smtClean="0"/>
              <a:t>8/25/2026</a:t>
            </a:fld>
            <a:endParaRPr lang="en-US" dirty="0"/>
          </a:p>
        </p:txBody>
      </p:sp>
      <p:sp>
        <p:nvSpPr>
          <p:cNvPr id="9" name="Footer Placeholder 8">
            <a:extLst>
              <a:ext uri="{FF2B5EF4-FFF2-40B4-BE49-F238E27FC236}">
                <a16:creationId xmlns:a16="http://schemas.microsoft.com/office/drawing/2014/main" id="{B09198F5-FF38-389C-E060-120AC6301809}"/>
              </a:ext>
            </a:extLst>
          </p:cNvPr>
          <p:cNvSpPr>
            <a:spLocks noGrp="1"/>
          </p:cNvSpPr>
          <p:nvPr>
            <p:ph type="ftr" sz="quarter" idx="16"/>
          </p:nvPr>
        </p:nvSpPr>
        <p:spPr>
          <a:xfrm>
            <a:off x="9135035" y="6453002"/>
            <a:ext cx="2546891" cy="365125"/>
          </a:xfrm>
        </p:spPr>
        <p:txBody>
          <a:bodyPr/>
          <a:lstStyle/>
          <a:p>
            <a:r>
              <a:rPr lang="en-US" dirty="0"/>
              <a:t>Sample Footer Text</a:t>
            </a:r>
          </a:p>
        </p:txBody>
      </p:sp>
      <p:sp>
        <p:nvSpPr>
          <p:cNvPr id="10" name="Slide Number Placeholder 9">
            <a:extLst>
              <a:ext uri="{FF2B5EF4-FFF2-40B4-BE49-F238E27FC236}">
                <a16:creationId xmlns:a16="http://schemas.microsoft.com/office/drawing/2014/main" id="{4963CA08-6B63-DC1E-8CB3-C323C9040122}"/>
              </a:ext>
            </a:extLst>
          </p:cNvPr>
          <p:cNvSpPr>
            <a:spLocks noGrp="1"/>
          </p:cNvSpPr>
          <p:nvPr>
            <p:ph type="sldNum" sz="quarter" idx="17"/>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337078269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ontent Photo 10">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83413"/>
            <a:ext cx="3401568" cy="1527048"/>
          </a:xfrm>
        </p:spPr>
        <p:txBody>
          <a:bodyPr anchor="b">
            <a:normAutofit/>
          </a:bodyPr>
          <a:lstStyle>
            <a:lvl1pPr>
              <a:defRPr sz="3200"/>
            </a:lvl1pPr>
          </a:lstStyle>
          <a:p>
            <a:r>
              <a:rPr lang="es-ES"/>
              <a:t>Haga clic para modificar el estilo de título del patrón</a:t>
            </a:r>
            <a:endParaRPr lang="en-US"/>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612775" y="2212975"/>
            <a:ext cx="3401568" cy="409575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137160" y="6453002"/>
            <a:ext cx="1067625" cy="365125"/>
          </a:xfrm>
        </p:spPr>
        <p:txBody>
          <a:bodyPr/>
          <a:lstStyle/>
          <a:p>
            <a:fld id="{E635C43F-DBB1-4D83-B442-E1529AA900C2}" type="datetime1">
              <a:rPr lang="en-US" smtClean="0"/>
              <a:t>8/25/2026</a:t>
            </a:fld>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4761780" y="0"/>
            <a:ext cx="7430219" cy="6858000"/>
          </a:xfrm>
          <a:blipFill dpi="0" rotWithShape="1">
            <a:blip r:embed="rId2">
              <a:alphaModFix amt="60000"/>
              <a:extLst>
                <a:ext uri="{28A0092B-C50C-407E-A947-70E740481C1C}">
                  <a14:useLocalDpi xmlns:a14="http://schemas.microsoft.com/office/drawing/2010/main"/>
                </a:ext>
              </a:extLst>
            </a:blip>
            <a:srcRect/>
            <a:stretch>
              <a:fillRect/>
            </a:stretch>
          </a:blipFill>
        </p:spPr>
        <p:txBody>
          <a:bodyPr/>
          <a:lstStyle/>
          <a:p>
            <a:r>
              <a:rPr lang="es-ES"/>
              <a:t>Haga clic en el icono para agregar una imagen</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1204785" y="6453002"/>
            <a:ext cx="2805405" cy="365125"/>
          </a:xfrm>
        </p:spPr>
        <p:txBody>
          <a:bodyPr/>
          <a:lstStyle>
            <a:lvl1pPr>
              <a:defRPr>
                <a:solidFill>
                  <a:schemeClr val="tx1"/>
                </a:solidFill>
                <a:effectLst/>
              </a:defRPr>
            </a:lvl1p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3960426" y="6453002"/>
            <a:ext cx="429207" cy="365125"/>
          </a:xfrm>
        </p:spPr>
        <p:txBody>
          <a:bodyPr/>
          <a:lstStyle>
            <a:lvl1pPr>
              <a:defRPr>
                <a:solidFill>
                  <a:schemeClr val="tx1"/>
                </a:solidFill>
                <a:effectLst/>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407153323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ontent Photo 1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343102" y="1078992"/>
            <a:ext cx="3273552" cy="1942773"/>
          </a:xfrm>
        </p:spPr>
        <p:txBody>
          <a:bodyPr anchor="b"/>
          <a:lstStyle/>
          <a:p>
            <a:r>
              <a:rPr lang="es-ES"/>
              <a:t>Haga clic para modificar el estilo de título del patrón</a:t>
            </a:r>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0" y="0"/>
            <a:ext cx="7781365" cy="6858000"/>
          </a:xfrm>
          <a:blipFill dpi="0" rotWithShape="1">
            <a:blip r:embed="rId2">
              <a:alphaModFix amt="60000"/>
              <a:extLst>
                <a:ext uri="{28A0092B-C50C-407E-A947-70E740481C1C}">
                  <a14:useLocalDpi xmlns:a14="http://schemas.microsoft.com/office/drawing/2010/main"/>
                </a:ext>
              </a:extLst>
            </a:blip>
            <a:srcRect/>
            <a:stretch>
              <a:fillRect/>
            </a:stretch>
          </a:blipFill>
        </p:spPr>
        <p:txBody>
          <a:bodyPr/>
          <a:lstStyle/>
          <a:p>
            <a:r>
              <a:rPr lang="es-ES"/>
              <a:t>Haga clic en el icono para agregar una imagen</a:t>
            </a:r>
            <a:endParaRPr lang="en-US" dirty="0"/>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8344096" y="3099816"/>
            <a:ext cx="3273552" cy="2953512"/>
          </a:xfrm>
        </p:spPr>
        <p:txBody>
          <a:bodyPr>
            <a:normAutofit/>
          </a:bodyPr>
          <a:lstStyle>
            <a:lvl1pPr marL="0" indent="0">
              <a:buNone/>
              <a:defRPr sz="1600"/>
            </a:lvl1pPr>
            <a:lvl2pPr marL="228600" indent="0">
              <a:buNone/>
              <a:defRPr sz="1400"/>
            </a:lvl2pPr>
            <a:lvl3pPr marL="457200" indent="0">
              <a:buNone/>
              <a:defRPr sz="1200"/>
            </a:lvl3pPr>
            <a:lvl4pPr marL="685800" indent="0">
              <a:buNone/>
              <a:defRPr sz="1100"/>
            </a:lvl4pPr>
            <a:lvl5pPr marL="914400" indent="0">
              <a:buNone/>
              <a:defRPr sz="105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8343102" y="6453002"/>
            <a:ext cx="1003659" cy="365125"/>
          </a:xfrm>
        </p:spPr>
        <p:txBody>
          <a:bodyPr/>
          <a:lstStyle>
            <a:lvl1pPr>
              <a:defRPr>
                <a:solidFill>
                  <a:schemeClr val="tx1"/>
                </a:solidFill>
                <a:effectLst/>
              </a:defRPr>
            </a:lvl1pPr>
          </a:lstStyle>
          <a:p>
            <a:fld id="{2D13F81E-C5BD-4314-B9B9-AAE2702F29D2}" type="datetime1">
              <a:rPr lang="en-US" smtClean="0"/>
              <a:t>8/25/2026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9346761" y="6453002"/>
            <a:ext cx="2335165" cy="365125"/>
          </a:xfrm>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124673470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Content Photo 1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21733" y="5012268"/>
            <a:ext cx="3739896" cy="1390330"/>
          </a:xfrm>
        </p:spPr>
        <p:txBody>
          <a:bodyPr anchor="t">
            <a:normAutofit/>
          </a:bodyPr>
          <a:lstStyle>
            <a:lvl1pPr>
              <a:defRPr sz="3200"/>
            </a:lvl1pPr>
          </a:lstStyle>
          <a:p>
            <a:r>
              <a:rPr lang="es-ES"/>
              <a:t>Haga clic para modificar el estilo de título del patrón</a:t>
            </a:r>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1" y="0"/>
            <a:ext cx="12192000" cy="4635132"/>
          </a:xfrm>
          <a:blipFill dpi="0" rotWithShape="1">
            <a:blip r:embed="rId2">
              <a:alphaModFix amt="60000"/>
              <a:extLst>
                <a:ext uri="{28A0092B-C50C-407E-A947-70E740481C1C}">
                  <a14:useLocalDpi xmlns:a14="http://schemas.microsoft.com/office/drawing/2010/main"/>
                </a:ext>
              </a:extLst>
            </a:blip>
            <a:srcRect/>
            <a:stretch>
              <a:fillRect/>
            </a:stretch>
          </a:blipFill>
        </p:spPr>
        <p:txBody>
          <a:bodyPr/>
          <a:lstStyle/>
          <a:p>
            <a:r>
              <a:rPr lang="es-ES"/>
              <a:t>Haga clic en el icono para agregar una imagen</a:t>
            </a:r>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ADC8C146-0A20-4029-98D5-9A42EEDF8B24}" type="datetime1">
              <a:rPr lang="en-US" smtClean="0"/>
              <a:t>8/25/2026</a:t>
            </a:fld>
            <a:endParaRPr lang="en-US" dirty="0"/>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5349240" y="5012267"/>
            <a:ext cx="6400800" cy="1390330"/>
          </a:xfrm>
        </p:spPr>
        <p:txBody>
          <a:bodyPr>
            <a:noAutofit/>
          </a:bodyPr>
          <a:lstStyle>
            <a:lvl1pPr marL="0" indent="0">
              <a:buFont typeface="Arial" panose="020B0604020202020204" pitchFamily="34" charset="0"/>
              <a:buNone/>
              <a:defRPr sz="1600"/>
            </a:lvl1pPr>
            <a:lvl2pPr marL="228600" indent="0">
              <a:buFont typeface="Arial" panose="020B0604020202020204" pitchFamily="34" charset="0"/>
              <a:buNone/>
              <a:defRPr sz="1400"/>
            </a:lvl2pPr>
            <a:lvl3pPr marL="457200" indent="0">
              <a:buFont typeface="Arial" panose="020B0604020202020204" pitchFamily="34" charset="0"/>
              <a:buNone/>
              <a:defRPr sz="1200"/>
            </a:lvl3pPr>
            <a:lvl4pPr marL="685800" indent="0">
              <a:buFont typeface="Arial" panose="020B0604020202020204" pitchFamily="34" charset="0"/>
              <a:buNone/>
              <a:defRPr sz="1100"/>
            </a:lvl4pPr>
            <a:lvl5pPr marL="914400" indent="0">
              <a:buFont typeface="Arial" panose="020B0604020202020204" pitchFamily="34" charset="0"/>
              <a:buNone/>
              <a:defRPr sz="105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110288879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Content Photo 1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21733" y="4162318"/>
            <a:ext cx="2953618" cy="1892808"/>
          </a:xfrm>
        </p:spPr>
        <p:txBody>
          <a:bodyPr anchor="t">
            <a:normAutofit/>
          </a:bodyPr>
          <a:lstStyle>
            <a:lvl1pPr>
              <a:defRPr sz="3200"/>
            </a:lvl1pPr>
          </a:lstStyle>
          <a:p>
            <a:r>
              <a:rPr lang="es-ES"/>
              <a:t>Haga clic para modificar el estilo de título del patrón</a:t>
            </a:r>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1" y="0"/>
            <a:ext cx="12192000" cy="3778270"/>
          </a:xfrm>
          <a:blipFill dpi="0" rotWithShape="1">
            <a:blip r:embed="rId2">
              <a:alphaModFix amt="60000"/>
              <a:extLst>
                <a:ext uri="{28A0092B-C50C-407E-A947-70E740481C1C}">
                  <a14:useLocalDpi xmlns:a14="http://schemas.microsoft.com/office/drawing/2010/main"/>
                </a:ext>
              </a:extLst>
            </a:blip>
            <a:srcRect/>
            <a:stretch>
              <a:fillRect/>
            </a:stretch>
          </a:blipFill>
        </p:spPr>
        <p:txBody>
          <a:bodyPr/>
          <a:lstStyle/>
          <a:p>
            <a:r>
              <a:rPr lang="es-ES"/>
              <a:t>Haga clic en el icono para agregar una imagen</a:t>
            </a:r>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87C12A2F-57DF-45DA-A7E9-678FD33267B9}" type="datetime1">
              <a:rPr lang="en-US" smtClean="0"/>
              <a:t>8/25/2026</a:t>
            </a:fld>
            <a:endParaRPr lang="en-US" dirty="0"/>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3977640" y="4162318"/>
            <a:ext cx="7772400" cy="2240280"/>
          </a:xfrm>
        </p:spPr>
        <p:txBody>
          <a:bodyPr>
            <a:noAutofit/>
          </a:bodyPr>
          <a:lstStyle>
            <a:lvl1pPr marL="285750" indent="-285750">
              <a:buFont typeface="Arial" panose="020B0604020202020204" pitchFamily="34" charset="0"/>
              <a:buChar char="•"/>
              <a:defRPr sz="1800"/>
            </a:lvl1pPr>
            <a:lvl2pPr marL="514350" indent="-285750">
              <a:buFont typeface="Arial" panose="020B0604020202020204" pitchFamily="34" charset="0"/>
              <a:buChar char="•"/>
              <a:defRPr sz="1600"/>
            </a:lvl2pPr>
            <a:lvl3pPr marL="742950" indent="-285750">
              <a:buFont typeface="Arial" panose="020B0604020202020204" pitchFamily="34" charset="0"/>
              <a:buChar char="•"/>
              <a:defRPr sz="1400"/>
            </a:lvl3pPr>
            <a:lvl4pPr marL="857250" indent="-171450">
              <a:buFont typeface="Arial" panose="020B0604020202020204" pitchFamily="34" charset="0"/>
              <a:buChar char="•"/>
              <a:defRPr sz="1200"/>
            </a:lvl4pPr>
            <a:lvl5pPr marL="1085850" indent="-171450">
              <a:buFont typeface="Arial" panose="020B0604020202020204" pitchFamily="34" charset="0"/>
              <a:buChar char="•"/>
              <a:defRPr sz="11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62591928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Content Photo 1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21733" y="561425"/>
            <a:ext cx="2953618" cy="1892808"/>
          </a:xfrm>
        </p:spPr>
        <p:txBody>
          <a:bodyPr anchor="t">
            <a:normAutofit/>
          </a:bodyPr>
          <a:lstStyle>
            <a:lvl1pPr>
              <a:defRPr sz="3200"/>
            </a:lvl1pPr>
          </a:lstStyle>
          <a:p>
            <a:r>
              <a:rPr lang="es-ES"/>
              <a:t>Haga clic para modificar el estilo de título del patrón</a:t>
            </a:r>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1" y="3079730"/>
            <a:ext cx="12192000" cy="3778270"/>
          </a:xfrm>
          <a:blipFill dpi="0" rotWithShape="1">
            <a:blip r:embed="rId2">
              <a:alphaModFix amt="60000"/>
              <a:extLst>
                <a:ext uri="{28A0092B-C50C-407E-A947-70E740481C1C}">
                  <a14:useLocalDpi xmlns:a14="http://schemas.microsoft.com/office/drawing/2010/main"/>
                </a:ext>
              </a:extLst>
            </a:blip>
            <a:srcRect/>
            <a:stretch>
              <a:fillRect/>
            </a:stretch>
          </a:blipFill>
        </p:spPr>
        <p:txBody>
          <a:bodyPr/>
          <a:lstStyle/>
          <a:p>
            <a:r>
              <a:rPr lang="es-ES"/>
              <a:t>Haga clic en el icono para agregar una imagen</a:t>
            </a:r>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137160" y="59778"/>
            <a:ext cx="3494314" cy="365125"/>
          </a:xfrm>
        </p:spPr>
        <p:txBody>
          <a:bodyPr/>
          <a:lstStyle/>
          <a:p>
            <a:fld id="{9128053F-E531-4885-B604-CF1A6DEEE405}" type="datetime1">
              <a:rPr lang="en-US" smtClean="0"/>
              <a:t>8/25/2026</a:t>
            </a:fld>
            <a:endParaRPr lang="en-US" dirty="0"/>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3977640" y="561425"/>
            <a:ext cx="7772400" cy="2240280"/>
          </a:xfrm>
        </p:spPr>
        <p:txBody>
          <a:bodyPr>
            <a:noAutofit/>
          </a:bodyPr>
          <a:lstStyle>
            <a:lvl1pPr marL="285750" indent="-285750">
              <a:buFont typeface="Arial" panose="020B0604020202020204" pitchFamily="34" charset="0"/>
              <a:buChar char="•"/>
              <a:defRPr sz="1800"/>
            </a:lvl1pPr>
            <a:lvl2pPr marL="514350" indent="-285750">
              <a:buFont typeface="Arial" panose="020B0604020202020204" pitchFamily="34" charset="0"/>
              <a:buChar char="•"/>
              <a:defRPr sz="1600"/>
            </a:lvl2pPr>
            <a:lvl3pPr marL="742950" indent="-285750">
              <a:buFont typeface="Arial" panose="020B0604020202020204" pitchFamily="34" charset="0"/>
              <a:buChar char="•"/>
              <a:defRPr sz="1400"/>
            </a:lvl3pPr>
            <a:lvl4pPr marL="857250" indent="-171450">
              <a:buFont typeface="Arial" panose="020B0604020202020204" pitchFamily="34" charset="0"/>
              <a:buChar char="•"/>
              <a:defRPr sz="1200"/>
            </a:lvl4pPr>
            <a:lvl5pPr marL="1085850" indent="-171450">
              <a:buFont typeface="Arial" panose="020B0604020202020204" pitchFamily="34" charset="0"/>
              <a:buChar char="•"/>
              <a:defRPr sz="11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8876521" y="59778"/>
            <a:ext cx="2805405" cy="365125"/>
          </a:xfrm>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632162" y="59778"/>
            <a:ext cx="429207" cy="365125"/>
          </a:xfrm>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346768102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Content Photo 1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6" y="603504"/>
            <a:ext cx="10972802" cy="970463"/>
          </a:xfrm>
        </p:spPr>
        <p:txBody>
          <a:bodyPr anchor="ctr"/>
          <a:lstStyle/>
          <a:p>
            <a:r>
              <a:rPr lang="es-ES"/>
              <a:t>Haga clic para modificar el estilo de título del patrón</a:t>
            </a:r>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612645" y="1828800"/>
            <a:ext cx="6172200" cy="4425696"/>
          </a:xfrm>
          <a:blipFill dpi="0" rotWithShape="1">
            <a:blip r:embed="rId2" cstate="print">
              <a:alphaModFix amt="60000"/>
              <a:extLst>
                <a:ext uri="{28A0092B-C50C-407E-A947-70E740481C1C}">
                  <a14:useLocalDpi xmlns:a14="http://schemas.microsoft.com/office/drawing/2010/main"/>
                </a:ext>
              </a:extLst>
            </a:blip>
            <a:srcRect/>
            <a:stretch>
              <a:fillRect/>
            </a:stretch>
          </a:blipFill>
        </p:spPr>
        <p:txBody>
          <a:bodyPr/>
          <a:lstStyle/>
          <a:p>
            <a:r>
              <a:rPr lang="es-ES"/>
              <a:t>Haga clic en el icono para agregar una imagen</a:t>
            </a:r>
            <a:endParaRPr lang="en-US" dirty="0"/>
          </a:p>
        </p:txBody>
      </p:sp>
      <p:sp>
        <p:nvSpPr>
          <p:cNvPr id="8" name="Content Placeholder 7">
            <a:extLst>
              <a:ext uri="{FF2B5EF4-FFF2-40B4-BE49-F238E27FC236}">
                <a16:creationId xmlns:a16="http://schemas.microsoft.com/office/drawing/2014/main" id="{C1897688-419F-6EB2-5CC1-DC14924E5FC3}"/>
              </a:ext>
            </a:extLst>
          </p:cNvPr>
          <p:cNvSpPr>
            <a:spLocks noGrp="1"/>
          </p:cNvSpPr>
          <p:nvPr>
            <p:ph sz="quarter" idx="14"/>
          </p:nvPr>
        </p:nvSpPr>
        <p:spPr>
          <a:xfrm>
            <a:off x="7327395" y="1828800"/>
            <a:ext cx="4251960" cy="4428871"/>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4766791B-F730-470C-BD5E-FFF8D449589F}" type="datetime1">
              <a:rPr lang="en-US" smtClean="0"/>
              <a:t>8/25/2026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377976790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Content Photo 1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48639"/>
            <a:ext cx="4672584" cy="1453896"/>
          </a:xfrm>
        </p:spPr>
        <p:txBody>
          <a:bodyPr>
            <a:normAutofit/>
          </a:bodyPr>
          <a:lstStyle>
            <a:lvl1pPr>
              <a:defRPr sz="3600"/>
            </a:lvl1pPr>
          </a:lstStyle>
          <a:p>
            <a:r>
              <a:rPr lang="es-ES"/>
              <a:t>Haga clic para modificar el estilo de título del patrón</a:t>
            </a:r>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612648" y="2290890"/>
            <a:ext cx="4672584" cy="4041648"/>
          </a:xfrm>
          <a:blipFill dpi="0" rotWithShape="1">
            <a:blip r:embed="rId2" cstate="print">
              <a:alphaModFix amt="60000"/>
              <a:extLst>
                <a:ext uri="{28A0092B-C50C-407E-A947-70E740481C1C}">
                  <a14:useLocalDpi xmlns:a14="http://schemas.microsoft.com/office/drawing/2010/main"/>
                </a:ext>
              </a:extLst>
            </a:blip>
            <a:srcRect/>
            <a:stretch>
              <a:fillRect/>
            </a:stretch>
          </a:blipFill>
        </p:spPr>
        <p:txBody>
          <a:bodyPr/>
          <a:lstStyle/>
          <a:p>
            <a:r>
              <a:rPr lang="es-ES"/>
              <a:t>Haga clic en el icono para agregar una imagen</a:t>
            </a:r>
            <a:endParaRPr lang="en-US" dirty="0"/>
          </a:p>
        </p:txBody>
      </p:sp>
      <p:sp>
        <p:nvSpPr>
          <p:cNvPr id="8" name="Content Placeholder 7">
            <a:extLst>
              <a:ext uri="{FF2B5EF4-FFF2-40B4-BE49-F238E27FC236}">
                <a16:creationId xmlns:a16="http://schemas.microsoft.com/office/drawing/2014/main" id="{8BAC3300-BF12-B200-9F06-8D5AC45CB7EF}"/>
              </a:ext>
            </a:extLst>
          </p:cNvPr>
          <p:cNvSpPr>
            <a:spLocks noGrp="1"/>
          </p:cNvSpPr>
          <p:nvPr>
            <p:ph sz="quarter" idx="14"/>
          </p:nvPr>
        </p:nvSpPr>
        <p:spPr>
          <a:xfrm>
            <a:off x="6096000" y="549275"/>
            <a:ext cx="5585925" cy="5783263"/>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4E73FE0C-303A-49D2-B22C-9FE8AE7D9EF1}" type="datetime1">
              <a:rPr lang="en-US" smtClean="0"/>
              <a:t>8/25/2026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21146012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Content Photo 1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4678" y="550217"/>
            <a:ext cx="3657603" cy="1453896"/>
          </a:xfrm>
        </p:spPr>
        <p:txBody>
          <a:bodyPr anchor="t">
            <a:normAutofit/>
          </a:bodyPr>
          <a:lstStyle>
            <a:lvl1pPr>
              <a:defRPr sz="3200"/>
            </a:lvl1pPr>
          </a:lstStyle>
          <a:p>
            <a:r>
              <a:rPr lang="es-ES"/>
              <a:t>Haga clic para modificar el estilo de título del patrón</a:t>
            </a:r>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731521" y="2295144"/>
            <a:ext cx="3490176" cy="4041648"/>
          </a:xfrm>
          <a:blipFill dpi="0" rotWithShape="1">
            <a:blip r:embed="rId2">
              <a:alphaModFix amt="60000"/>
              <a:extLst>
                <a:ext uri="{28A0092B-C50C-407E-A947-70E740481C1C}">
                  <a14:useLocalDpi xmlns:a14="http://schemas.microsoft.com/office/drawing/2010/main"/>
                </a:ext>
              </a:extLst>
            </a:blip>
            <a:srcRect/>
            <a:stretch>
              <a:fillRect/>
            </a:stretch>
          </a:blipFill>
        </p:spPr>
        <p:txBody>
          <a:bodyPr/>
          <a:lstStyle>
            <a:lvl1pPr marL="0" indent="0">
              <a:buNone/>
              <a:defRPr/>
            </a:lvl1pPr>
          </a:lstStyle>
          <a:p>
            <a:r>
              <a:rPr lang="es-ES"/>
              <a:t>Haga clic en el icono para agregar una imagen</a:t>
            </a:r>
            <a:endParaRPr lang="en-US" dirty="0"/>
          </a:p>
        </p:txBody>
      </p:sp>
      <p:sp>
        <p:nvSpPr>
          <p:cNvPr id="8" name="Content Placeholder 7">
            <a:extLst>
              <a:ext uri="{FF2B5EF4-FFF2-40B4-BE49-F238E27FC236}">
                <a16:creationId xmlns:a16="http://schemas.microsoft.com/office/drawing/2014/main" id="{83F7B03F-5EDA-605B-1A2E-F48896E48939}"/>
              </a:ext>
            </a:extLst>
          </p:cNvPr>
          <p:cNvSpPr>
            <a:spLocks noGrp="1"/>
          </p:cNvSpPr>
          <p:nvPr>
            <p:ph sz="quarter" idx="14"/>
          </p:nvPr>
        </p:nvSpPr>
        <p:spPr>
          <a:xfrm>
            <a:off x="5016500" y="549275"/>
            <a:ext cx="6561138" cy="575945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D73859A7-84EB-4384-87AF-59CC16704CF8}" type="datetime1">
              <a:rPr lang="en-US" smtClean="0"/>
              <a:t>8/25/2026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187380775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reserve="1">
  <p:cSld name="Big Number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hasCustomPrompt="1"/>
          </p:nvPr>
        </p:nvSpPr>
        <p:spPr>
          <a:xfrm>
            <a:off x="539496" y="566928"/>
            <a:ext cx="10826496" cy="4334256"/>
          </a:xfrm>
        </p:spPr>
        <p:txBody>
          <a:bodyPr anchor="b">
            <a:normAutofit/>
          </a:bodyPr>
          <a:lstStyle>
            <a:lvl1pPr algn="l">
              <a:defRPr sz="23200">
                <a:solidFill>
                  <a:schemeClr val="accent1">
                    <a:lumMod val="75000"/>
                  </a:schemeClr>
                </a:solidFill>
              </a:defRPr>
            </a:lvl1pPr>
          </a:lstStyle>
          <a:p>
            <a:r>
              <a:rPr lang="en-US" dirty="0"/>
              <a:t>##%</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94944" y="4718304"/>
            <a:ext cx="5897880" cy="1353312"/>
          </a:xfrm>
        </p:spPr>
        <p:txBody>
          <a:bodyPr anchor="t">
            <a:normAutofit/>
          </a:bodyPr>
          <a:lstStyle>
            <a:lvl1pPr marL="0" indent="0" algn="l">
              <a:buNone/>
              <a:defRPr sz="2800" cap="none" baseline="0">
                <a:solidFill>
                  <a:schemeClr val="accent1">
                    <a:lumMod val="7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E5AD3D17-73C9-402C-91E7-BA73E6829C50}" type="datetime1">
              <a:rPr lang="en-US" smtClean="0"/>
              <a:t>8/25/2026</a:t>
            </a:fld>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2554468527"/>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Big Number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hasCustomPrompt="1"/>
          </p:nvPr>
        </p:nvSpPr>
        <p:spPr>
          <a:xfrm>
            <a:off x="822960" y="603504"/>
            <a:ext cx="10543032" cy="4206240"/>
          </a:xfrm>
        </p:spPr>
        <p:txBody>
          <a:bodyPr anchor="b">
            <a:normAutofit/>
          </a:bodyPr>
          <a:lstStyle>
            <a:lvl1pPr algn="ctr">
              <a:defRPr sz="23200">
                <a:solidFill>
                  <a:schemeClr val="accent1">
                    <a:lumMod val="75000"/>
                  </a:schemeClr>
                </a:solidFill>
              </a:defRPr>
            </a:lvl1pPr>
          </a:lstStyle>
          <a:p>
            <a:r>
              <a:rPr lang="en-US" dirty="0"/>
              <a:t>##%</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377440" y="4809744"/>
            <a:ext cx="7525512" cy="1545336"/>
          </a:xfrm>
        </p:spPr>
        <p:txBody>
          <a:bodyPr anchor="t">
            <a:normAutofit/>
          </a:bodyPr>
          <a:lstStyle>
            <a:lvl1pPr marL="0" indent="0" algn="ctr">
              <a:buNone/>
              <a:defRPr sz="2800" cap="none" baseline="0">
                <a:solidFill>
                  <a:schemeClr val="accent1">
                    <a:lumMod val="7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C77A7CDD-9512-40CC-9351-FC0DE186CFBD}" type="datetime1">
              <a:rPr lang="en-US" smtClean="0"/>
              <a:t>8/25/2026</a:t>
            </a:fld>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4111760160"/>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type="title" preserve="1">
  <p:cSld name="Big Number 3">
    <p:bg>
      <p:bgRef idx="1001">
        <a:schemeClr val="bg2"/>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3814EA-F598-EBFD-83D1-6782D7CBB598}"/>
              </a:ext>
            </a:extLst>
          </p:cNvPr>
          <p:cNvSpPr/>
          <p:nvPr userDrawn="1"/>
        </p:nvSpPr>
        <p:spPr>
          <a:xfrm>
            <a:off x="0" y="0"/>
            <a:ext cx="12192000" cy="6858000"/>
          </a:xfrm>
          <a:prstGeom prst="rect">
            <a:avLst/>
          </a:prstGeom>
          <a:solidFill>
            <a:schemeClr val="accent1">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4336E9A-8E96-CD8C-7598-F87632CD81CF}"/>
              </a:ext>
            </a:extLst>
          </p:cNvPr>
          <p:cNvSpPr>
            <a:spLocks noGrp="1"/>
          </p:cNvSpPr>
          <p:nvPr>
            <p:ph type="ctrTitle" hasCustomPrompt="1"/>
          </p:nvPr>
        </p:nvSpPr>
        <p:spPr>
          <a:xfrm>
            <a:off x="822960" y="603504"/>
            <a:ext cx="10543032" cy="4206240"/>
          </a:xfrm>
        </p:spPr>
        <p:txBody>
          <a:bodyPr anchor="b">
            <a:normAutofit/>
          </a:bodyPr>
          <a:lstStyle>
            <a:lvl1pPr algn="ctr">
              <a:defRPr sz="23200">
                <a:solidFill>
                  <a:schemeClr val="tx1"/>
                </a:solidFill>
              </a:defRPr>
            </a:lvl1pPr>
          </a:lstStyle>
          <a:p>
            <a:r>
              <a:rPr lang="en-US" dirty="0"/>
              <a:t>##%</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377440" y="4809744"/>
            <a:ext cx="7525512" cy="1545336"/>
          </a:xfrm>
        </p:spPr>
        <p:txBody>
          <a:bodyPr anchor="t">
            <a:normAutofit/>
          </a:bodyPr>
          <a:lstStyle>
            <a:lvl1pPr marL="0" indent="0" algn="ctr">
              <a:buNone/>
              <a:defRPr sz="2800" cap="none" baseline="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1"/>
                </a:solidFill>
              </a:defRPr>
            </a:lvl1pPr>
          </a:lstStyle>
          <a:p>
            <a:fld id="{483EFCC7-B7E8-4ABE-BBCB-C75FD27800CD}" type="datetime1">
              <a:rPr lang="en-US" smtClean="0"/>
              <a:t>8/25/2026</a:t>
            </a:fld>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1"/>
                </a:solidFill>
              </a:defRPr>
            </a:lvl1pPr>
          </a:lstStyle>
          <a:p>
            <a:r>
              <a:rPr lang="en-US" dirty="0"/>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1352096481"/>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Statem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1133856"/>
          </a:xfrm>
        </p:spPr>
        <p:txBody>
          <a:bodyPr/>
          <a:lstStyle/>
          <a:p>
            <a:r>
              <a:rPr lang="es-ES"/>
              <a:t>Haga clic para modificar el estilo de título del patrón</a:t>
            </a:r>
            <a:endParaRPr lang="en-US"/>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fld id="{507735E4-737B-43D4-B991-92C3D63DE68F}" type="datetime1">
              <a:rPr lang="en-US" smtClean="0"/>
              <a:t>8/25/2026</a:t>
            </a:fld>
            <a:endParaRPr lang="en-US" dirty="0"/>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p>
            <a:r>
              <a:rPr lang="en-US" dirty="0"/>
              <a:t>Sample Footer Text</a:t>
            </a:r>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p>
            <a:fld id="{CC057153-B650-4DEB-B370-79DDCFDCE934}" type="slidenum">
              <a:rPr lang="en-US" smtClean="0"/>
              <a:pPr/>
              <a:t>‹#›</a:t>
            </a:fld>
            <a:endParaRPr lang="en-US" dirty="0"/>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612648" y="548640"/>
            <a:ext cx="8266176" cy="5605272"/>
          </a:xfrm>
        </p:spPr>
        <p:txBody>
          <a:bodyPr anchor="t">
            <a:noAutofit/>
          </a:bodyPr>
          <a:lstStyle>
            <a:lvl1pPr marL="0" indent="0">
              <a:lnSpc>
                <a:spcPct val="100000"/>
              </a:lnSpc>
              <a:buNone/>
              <a:defRPr sz="5000" b="1"/>
            </a:lvl1pPr>
            <a:lvl2pPr marL="228600" indent="0">
              <a:lnSpc>
                <a:spcPct val="100000"/>
              </a:lnSpc>
              <a:buNone/>
              <a:defRPr sz="4400" b="1"/>
            </a:lvl2pPr>
            <a:lvl3pPr marL="457200" indent="0">
              <a:lnSpc>
                <a:spcPct val="100000"/>
              </a:lnSpc>
              <a:buNone/>
              <a:defRPr sz="4000" b="1"/>
            </a:lvl3pPr>
            <a:lvl4pPr marL="685800" indent="0">
              <a:lnSpc>
                <a:spcPct val="100000"/>
              </a:lnSpc>
              <a:buNone/>
              <a:defRPr sz="3600" b="1"/>
            </a:lvl4pPr>
            <a:lvl5pPr marL="914400" indent="0">
              <a:lnSpc>
                <a:spcPct val="100000"/>
              </a:lnSpc>
              <a:buNone/>
              <a:defRPr sz="3200" b="1"/>
            </a:lvl5pPr>
          </a:lstStyle>
          <a:p>
            <a:pPr lvl="0"/>
            <a:r>
              <a:rPr lang="en-US"/>
              <a:t>Click to edit Statement</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7831385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 preserve="1">
  <p:cSld name="Quote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hasCustomPrompt="1"/>
          </p:nvPr>
        </p:nvSpPr>
        <p:spPr>
          <a:xfrm>
            <a:off x="1499616" y="1188720"/>
            <a:ext cx="9198864" cy="3657600"/>
          </a:xfrm>
        </p:spPr>
        <p:txBody>
          <a:bodyPr anchor="ctr">
            <a:normAutofit/>
          </a:bodyPr>
          <a:lstStyle>
            <a:lvl1pPr marL="137160" indent="-137160" algn="l">
              <a:lnSpc>
                <a:spcPct val="100000"/>
              </a:lnSpc>
              <a:defRPr sz="4000" b="0"/>
            </a:lvl1pPr>
          </a:lstStyle>
          <a:p>
            <a:r>
              <a:rPr lang="en-US" dirty="0"/>
              <a:t>Click to edit Quote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hasCustomPrompt="1"/>
          </p:nvPr>
        </p:nvSpPr>
        <p:spPr>
          <a:xfrm>
            <a:off x="1654972" y="5428752"/>
            <a:ext cx="9043508" cy="466344"/>
          </a:xfrm>
        </p:spPr>
        <p:txBody>
          <a:bodyPr anchor="ctr">
            <a:normAutofit/>
          </a:bodyPr>
          <a:lstStyle>
            <a:lvl1pPr marL="0" indent="0" algn="l">
              <a:buNone/>
              <a:defRPr sz="2200" b="1">
                <a:solidFill>
                  <a:schemeClr val="accent1">
                    <a:lumMod val="7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Quote Author</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4D63035D-22A0-4334-A9AE-2457016C8B47}" type="datetime1">
              <a:rPr lang="en-US" smtClean="0"/>
              <a:t>8/25/2026</a:t>
            </a:fld>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197956511"/>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type="title" preserve="1">
  <p:cSld name="Quote 2">
    <p:bg>
      <p:bgRef idx="1001">
        <a:schemeClr val="bg2"/>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CE66BBE-3119-84C9-214F-FCCB3DF5A6F1}"/>
              </a:ext>
            </a:extLst>
          </p:cNvPr>
          <p:cNvSpPr/>
          <p:nvPr userDrawn="1"/>
        </p:nvSpPr>
        <p:spPr>
          <a:xfrm>
            <a:off x="0" y="1"/>
            <a:ext cx="12192000" cy="6858000"/>
          </a:xfrm>
          <a:prstGeom prst="rect">
            <a:avLst/>
          </a:prstGeom>
          <a:solidFill>
            <a:schemeClr val="accent1">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4336E9A-8E96-CD8C-7598-F87632CD81CF}"/>
              </a:ext>
            </a:extLst>
          </p:cNvPr>
          <p:cNvSpPr>
            <a:spLocks noGrp="1"/>
          </p:cNvSpPr>
          <p:nvPr>
            <p:ph type="ctrTitle" hasCustomPrompt="1"/>
          </p:nvPr>
        </p:nvSpPr>
        <p:spPr>
          <a:xfrm>
            <a:off x="1499616" y="1344168"/>
            <a:ext cx="9198864" cy="3291840"/>
          </a:xfrm>
        </p:spPr>
        <p:txBody>
          <a:bodyPr anchor="ctr">
            <a:normAutofit/>
          </a:bodyPr>
          <a:lstStyle>
            <a:lvl1pPr marL="137160" indent="-137160" algn="l">
              <a:lnSpc>
                <a:spcPct val="100000"/>
              </a:lnSpc>
              <a:defRPr sz="4000" b="0"/>
            </a:lvl1pPr>
          </a:lstStyle>
          <a:p>
            <a:r>
              <a:rPr lang="en-US" dirty="0"/>
              <a:t>Click to edit Quote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hasCustomPrompt="1"/>
          </p:nvPr>
        </p:nvSpPr>
        <p:spPr>
          <a:xfrm>
            <a:off x="1655064" y="5349240"/>
            <a:ext cx="9043416" cy="466344"/>
          </a:xfrm>
        </p:spPr>
        <p:txBody>
          <a:bodyPr anchor="ctr">
            <a:normAutofit/>
          </a:bodyPr>
          <a:lstStyle>
            <a:lvl1pPr marL="0" indent="0" algn="l">
              <a:buNone/>
              <a:defRPr sz="2200" b="1">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Quote Author</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29247CA6-BC1D-429A-A289-4E939E49554A}" type="datetime1">
              <a:rPr lang="en-US" smtClean="0"/>
              <a:t>8/25/2026</a:t>
            </a:fld>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869324475"/>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type="title" preserve="1">
  <p:cSld name="Quot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hasCustomPrompt="1"/>
          </p:nvPr>
        </p:nvSpPr>
        <p:spPr>
          <a:xfrm>
            <a:off x="612648" y="1234440"/>
            <a:ext cx="8961120" cy="3169920"/>
          </a:xfrm>
        </p:spPr>
        <p:txBody>
          <a:bodyPr anchor="ctr">
            <a:normAutofit/>
          </a:bodyPr>
          <a:lstStyle>
            <a:lvl1pPr marL="137160" indent="-137160" algn="l">
              <a:lnSpc>
                <a:spcPct val="100000"/>
              </a:lnSpc>
              <a:defRPr sz="4400" b="0"/>
            </a:lvl1pPr>
          </a:lstStyle>
          <a:p>
            <a:r>
              <a:rPr lang="en-US" dirty="0"/>
              <a:t>Click to edit Quote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hasCustomPrompt="1"/>
          </p:nvPr>
        </p:nvSpPr>
        <p:spPr>
          <a:xfrm>
            <a:off x="766651" y="5669280"/>
            <a:ext cx="8807117" cy="466344"/>
          </a:xfrm>
        </p:spPr>
        <p:txBody>
          <a:bodyPr anchor="ctr">
            <a:normAutofit/>
          </a:bodyPr>
          <a:lstStyle>
            <a:lvl1pPr marL="0" indent="0" algn="l">
              <a:buNone/>
              <a:defRPr sz="2200" b="1">
                <a:solidFill>
                  <a:schemeClr val="accent1">
                    <a:lumMod val="7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Quote Author</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DF8418BD-2BA9-41CB-AB89-625779A7563D}" type="datetime1">
              <a:rPr lang="en-US" smtClean="0"/>
              <a:t>8/25/2026</a:t>
            </a:fld>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1678602919"/>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Dos obje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48640"/>
            <a:ext cx="10741152" cy="1132258"/>
          </a:xfrm>
        </p:spPr>
        <p:txBody>
          <a:bodyPr/>
          <a:lstStyle/>
          <a:p>
            <a:r>
              <a:rPr lang="es-ES"/>
              <a:t>Haga clic para modificar el estilo de título del patrón</a:t>
            </a:r>
            <a:endParaRPr lang="en-US"/>
          </a:p>
        </p:txBody>
      </p:sp>
      <p:sp>
        <p:nvSpPr>
          <p:cNvPr id="9" name="Text Placeholder 8">
            <a:extLst>
              <a:ext uri="{FF2B5EF4-FFF2-40B4-BE49-F238E27FC236}">
                <a16:creationId xmlns:a16="http://schemas.microsoft.com/office/drawing/2014/main" id="{84DC103C-4E45-07FA-2734-5BAE2624DC48}"/>
              </a:ext>
            </a:extLst>
          </p:cNvPr>
          <p:cNvSpPr>
            <a:spLocks noGrp="1"/>
          </p:cNvSpPr>
          <p:nvPr>
            <p:ph type="body" sz="quarter" idx="13"/>
          </p:nvPr>
        </p:nvSpPr>
        <p:spPr>
          <a:xfrm>
            <a:off x="612775"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11" name="Text Placeholder 10">
            <a:extLst>
              <a:ext uri="{FF2B5EF4-FFF2-40B4-BE49-F238E27FC236}">
                <a16:creationId xmlns:a16="http://schemas.microsoft.com/office/drawing/2014/main" id="{288F1ED9-CE64-0191-F909-FDC002A7456F}"/>
              </a:ext>
            </a:extLst>
          </p:cNvPr>
          <p:cNvSpPr>
            <a:spLocks noGrp="1"/>
          </p:cNvSpPr>
          <p:nvPr>
            <p:ph type="body" sz="quarter" idx="14"/>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9E765B10-D26A-480A-9509-A9831C5E60D8}" type="datetime1">
              <a:rPr lang="en-US" smtClean="0"/>
              <a:t>8/25/2026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257708349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Comparació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609600" y="547396"/>
            <a:ext cx="10745788" cy="1143292"/>
          </a:xfrm>
        </p:spPr>
        <p:txBody>
          <a:bodyPr/>
          <a:lstStyle/>
          <a:p>
            <a:r>
              <a:rPr lang="es-ES"/>
              <a:t>Haga clic para modificar el estilo de título del patrón</a:t>
            </a:r>
            <a:endParaRPr lang="en-US" dirty="0"/>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609600" y="1685735"/>
            <a:ext cx="5157787"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11" name="Text Placeholder 10">
            <a:extLst>
              <a:ext uri="{FF2B5EF4-FFF2-40B4-BE49-F238E27FC236}">
                <a16:creationId xmlns:a16="http://schemas.microsoft.com/office/drawing/2014/main" id="{F86E5640-DE07-46FE-2EFB-FCD8C5238DC9}"/>
              </a:ext>
            </a:extLst>
          </p:cNvPr>
          <p:cNvSpPr>
            <a:spLocks noGrp="1"/>
          </p:cNvSpPr>
          <p:nvPr>
            <p:ph type="body" sz="quarter" idx="13"/>
          </p:nvPr>
        </p:nvSpPr>
        <p:spPr>
          <a:xfrm>
            <a:off x="609600" y="2387600"/>
            <a:ext cx="5157788" cy="3763963"/>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172200" y="1685735"/>
            <a:ext cx="5183188"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13" name="Text Placeholder 12">
            <a:extLst>
              <a:ext uri="{FF2B5EF4-FFF2-40B4-BE49-F238E27FC236}">
                <a16:creationId xmlns:a16="http://schemas.microsoft.com/office/drawing/2014/main" id="{20D5795C-6228-AA6F-1CF7-AD7010686BC6}"/>
              </a:ext>
            </a:extLst>
          </p:cNvPr>
          <p:cNvSpPr>
            <a:spLocks noGrp="1"/>
          </p:cNvSpPr>
          <p:nvPr>
            <p:ph type="body" sz="quarter" idx="14"/>
          </p:nvPr>
        </p:nvSpPr>
        <p:spPr>
          <a:xfrm>
            <a:off x="6172200" y="2387600"/>
            <a:ext cx="5183188" cy="3763963"/>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5BCCB42A-67CE-499B-A4FA-7D4E4469B142}" type="datetime1">
              <a:rPr lang="en-US" smtClean="0"/>
              <a:t>8/25/2026</a:t>
            </a:fld>
            <a:endParaRPr lang="en-US" dirty="0"/>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r>
              <a:rPr lang="en-US" dirty="0"/>
              <a:t>Sample Footer Text</a:t>
            </a:r>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343825818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p:txBody>
          <a:bodyPr/>
          <a:lstStyle/>
          <a:p>
            <a:r>
              <a:rPr lang="es-ES"/>
              <a:t>Haga clic para modificar el estilo de título del patrón</a:t>
            </a:r>
            <a:endParaRPr lang="en-US"/>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EF9E5040-F7E0-40EC-B8E9-CED28200FAA3}" type="datetime1">
              <a:rPr lang="en-US" smtClean="0"/>
              <a:t>8/25/2026</a:t>
            </a:fld>
            <a:endParaRPr lang="en-US" dirty="0"/>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r>
              <a:rPr lang="en-US" dirty="0"/>
              <a:t>Sample Footer Text</a:t>
            </a:r>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356496913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87CFF128-BAC7-4E0D-8F77-28A571D93B6F}" type="datetime1">
              <a:rPr lang="en-US" smtClean="0"/>
              <a:t>8/25/2026</a:t>
            </a:fld>
            <a:endParaRPr lang="en-US" dirty="0"/>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r>
              <a:rPr lang="en-US" dirty="0"/>
              <a:t>Sample Footer Text</a:t>
            </a:r>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302917458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612648" y="553616"/>
            <a:ext cx="3595634" cy="1757505"/>
          </a:xfrm>
        </p:spPr>
        <p:txBody>
          <a:bodyPr anchor="t">
            <a:normAutofit/>
          </a:bodyPr>
          <a:lstStyle>
            <a:lvl1pPr>
              <a:defRPr sz="2800"/>
            </a:lvl1pPr>
          </a:lstStyle>
          <a:p>
            <a:r>
              <a:rPr lang="es-ES"/>
              <a:t>Haga clic para modificar el estilo de título del patrón</a:t>
            </a:r>
            <a:endParaRPr lang="en-US" dirty="0"/>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612648" y="2311121"/>
            <a:ext cx="3595634" cy="3993263"/>
          </a:xfrm>
        </p:spPr>
        <p:txBody>
          <a:bodyPr anchor="t">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134708" y="553615"/>
            <a:ext cx="6440258" cy="5755109"/>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12DB3EA1-DD0C-4B8D-8364-52024B4530F1}" type="datetime1">
              <a:rPr lang="en-US" smtClean="0"/>
              <a:t>8/25/2026</a:t>
            </a:fld>
            <a:endParaRPr lang="en-US" dirty="0"/>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249659907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612648" y="557784"/>
            <a:ext cx="3595634" cy="2212313"/>
          </a:xfrm>
        </p:spPr>
        <p:txBody>
          <a:bodyPr anchor="t">
            <a:normAutofit/>
          </a:bodyPr>
          <a:lstStyle>
            <a:lvl1pPr>
              <a:defRPr sz="2800"/>
            </a:lvl1pPr>
          </a:lstStyle>
          <a:p>
            <a:r>
              <a:rPr lang="es-ES"/>
              <a:t>Haga clic para modificar el estilo de título del patrón</a:t>
            </a:r>
            <a:endParaRPr lang="en-US" dirty="0"/>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612648" y="2826137"/>
            <a:ext cx="3585586" cy="3434638"/>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3" name="Picture Placeholder 2">
            <a:extLst>
              <a:ext uri="{FF2B5EF4-FFF2-40B4-BE49-F238E27FC236}">
                <a16:creationId xmlns:a16="http://schemas.microsoft.com/office/drawing/2014/main" id="{9571C769-CEC8-962A-01E6-15B0E056791E}"/>
              </a:ext>
            </a:extLst>
          </p:cNvPr>
          <p:cNvSpPr>
            <a:spLocks noGrp="1"/>
          </p:cNvSpPr>
          <p:nvPr>
            <p:ph type="pic" idx="1"/>
          </p:nvPr>
        </p:nvSpPr>
        <p:spPr>
          <a:xfrm>
            <a:off x="5063319" y="557784"/>
            <a:ext cx="6519080" cy="5779007"/>
          </a:xfrm>
          <a:blipFill dpi="0" rotWithShape="1">
            <a:blip r:embed="rId2">
              <a:alphaModFix amt="60000"/>
              <a:extLst>
                <a:ext uri="{28A0092B-C50C-407E-A947-70E740481C1C}">
                  <a14:useLocalDpi xmlns:a14="http://schemas.microsoft.com/office/drawing/2010/main"/>
                </a:ext>
              </a:extLst>
            </a:blip>
            <a:srcRect/>
            <a:stretch>
              <a:fillRect/>
            </a:stretch>
          </a:blip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p>
            <a:fld id="{3D157344-9CC7-412D-8C20-072BE86D5A11}" type="datetime1">
              <a:rPr lang="en-US" smtClean="0"/>
              <a:t>8/25/2026</a:t>
            </a:fld>
            <a:endParaRPr lang="en-US" dirty="0"/>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276902161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Conclusion">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14676" y="1847088"/>
            <a:ext cx="7342307" cy="1133856"/>
          </a:xfrm>
        </p:spPr>
        <p:txBody>
          <a:bodyPr anchor="b">
            <a:noAutofit/>
          </a:bodyPr>
          <a:lstStyle>
            <a:lvl1pPr>
              <a:defRPr sz="6000"/>
            </a:lvl1pPr>
          </a:lstStyle>
          <a:p>
            <a:r>
              <a:rPr lang="es-ES"/>
              <a:t>Haga clic para modificar el estilo de título del patrón</a:t>
            </a:r>
            <a:endParaRPr lang="en-US"/>
          </a:p>
        </p:txBody>
      </p: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612775" y="3594099"/>
            <a:ext cx="10890374" cy="2743200"/>
          </a:xfrm>
        </p:spPr>
        <p:txBody>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157987AA-E4E6-4FC1-BAD8-09A952212C58}" type="datetime1">
              <a:rPr lang="en-US" smtClean="0"/>
              <a:t>8/25/2026</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275662841"/>
      </p:ext>
    </p:extLst>
  </p:cSld>
  <p:clrMapOvr>
    <a:overrideClrMapping bg1="dk1" tx1="lt1" bg2="dk2" tx2="lt2" accent1="accent1" accent2="accent2" accent3="accent3" accent4="accent4" accent5="accent5" accent6="accent6" hlink="hlink" folHlink="folHlink"/>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Conclusion 2">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12647" y="1627318"/>
            <a:ext cx="8430767" cy="1842020"/>
          </a:xfrm>
        </p:spPr>
        <p:txBody>
          <a:bodyPr anchor="b">
            <a:noAutofit/>
          </a:bodyPr>
          <a:lstStyle>
            <a:lvl1pPr>
              <a:defRPr sz="6000"/>
            </a:lvl1pPr>
          </a:lstStyle>
          <a:p>
            <a:r>
              <a:rPr lang="es-ES"/>
              <a:t>Haga clic para modificar el estilo de título del patrón</a:t>
            </a:r>
            <a:endParaRPr lang="en-US"/>
          </a:p>
        </p:txBody>
      </p:sp>
      <p:sp>
        <p:nvSpPr>
          <p:cNvPr id="7" name="Content Placeholder 6">
            <a:extLst>
              <a:ext uri="{FF2B5EF4-FFF2-40B4-BE49-F238E27FC236}">
                <a16:creationId xmlns:a16="http://schemas.microsoft.com/office/drawing/2014/main" id="{053FFEDA-E57B-DF13-2394-A1514E15F85A}"/>
              </a:ext>
            </a:extLst>
          </p:cNvPr>
          <p:cNvSpPr>
            <a:spLocks noGrp="1"/>
          </p:cNvSpPr>
          <p:nvPr>
            <p:ph sz="quarter" idx="14"/>
          </p:nvPr>
        </p:nvSpPr>
        <p:spPr>
          <a:xfrm>
            <a:off x="612775" y="3622674"/>
            <a:ext cx="8430639" cy="1279615"/>
          </a:xfrm>
        </p:spPr>
        <p:txBody>
          <a:bodyPr>
            <a:noAutofit/>
          </a:bodyPr>
          <a:lstStyle>
            <a:lvl1pPr marL="0" indent="0">
              <a:buNone/>
              <a:defRPr sz="2400"/>
            </a:lvl1pPr>
            <a:lvl2pPr marL="228600" indent="0">
              <a:buNone/>
              <a:defRPr sz="2000"/>
            </a:lvl2pPr>
            <a:lvl3pPr marL="457200" indent="0">
              <a:buNone/>
              <a:defRPr sz="1800"/>
            </a:lvl3pPr>
            <a:lvl4pPr marL="685800" indent="0">
              <a:buNone/>
              <a:defRPr sz="1600"/>
            </a:lvl4pPr>
            <a:lvl5pPr marL="914400" indent="0">
              <a:buNone/>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043CF65F-0E21-48DE-8D75-4BF66A547E8E}" type="datetime1">
              <a:rPr lang="en-US" smtClean="0"/>
              <a:t>8/25/2026</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286853183"/>
      </p:ext>
    </p:extLst>
  </p:cSld>
  <p:clrMapOvr>
    <a:overrideClrMapping bg1="dk1" tx1="lt1" bg2="dk2" tx2="lt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8" Type="http://schemas.openxmlformats.org/officeDocument/2006/relationships/slideLayout" Target="../slideLayouts/slideLayout8.xml"/><Relationship Id="rId51" Type="http://schemas.openxmlformats.org/officeDocument/2006/relationships/theme" Target="../theme/theme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612648" y="548640"/>
            <a:ext cx="10653578" cy="1132258"/>
          </a:xfrm>
          <a:prstGeom prst="rect">
            <a:avLst/>
          </a:prstGeom>
        </p:spPr>
        <p:txBody>
          <a:bodyPr vert="horz" lIns="91440" tIns="45720" rIns="91440" bIns="45720" rtlCol="0" anchor="t">
            <a:normAutofit/>
          </a:bodyPr>
          <a:lstStyle/>
          <a:p>
            <a:r>
              <a:rPr lang="es-ES"/>
              <a:t>Haga clic para modificar el estilo de título del patrón</a:t>
            </a:r>
            <a:endParaRPr lang="en-US" dirty="0"/>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612647" y="1715532"/>
            <a:ext cx="10653579" cy="459382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137160" y="6453002"/>
            <a:ext cx="3494314" cy="365125"/>
          </a:xfrm>
          <a:prstGeom prst="rect">
            <a:avLst/>
          </a:prstGeom>
        </p:spPr>
        <p:txBody>
          <a:bodyPr vert="horz" lIns="91440" tIns="45720" rIns="91440" bIns="45720" rtlCol="0" anchor="ctr"/>
          <a:lstStyle>
            <a:lvl1pPr algn="l">
              <a:defRPr sz="900">
                <a:solidFill>
                  <a:schemeClr val="tx1"/>
                </a:solidFill>
              </a:defRPr>
            </a:lvl1pPr>
          </a:lstStyle>
          <a:p>
            <a:fld id="{D291CE83-67BA-4B15-B48A-7DC5C0636664}" type="datetime1">
              <a:rPr lang="en-US" smtClean="0"/>
              <a:t>8/25/2026</a:t>
            </a:fld>
            <a:endParaRPr lang="en-US" dirty="0"/>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8876521" y="6453002"/>
            <a:ext cx="2805405" cy="365125"/>
          </a:xfrm>
          <a:prstGeom prst="rect">
            <a:avLst/>
          </a:prstGeom>
        </p:spPr>
        <p:txBody>
          <a:bodyPr vert="horz" lIns="91440" tIns="45720" rIns="91440" bIns="45720" rtlCol="0" anchor="ctr"/>
          <a:lstStyle>
            <a:lvl1pPr algn="r">
              <a:defRPr sz="900">
                <a:solidFill>
                  <a:schemeClr val="tx1"/>
                </a:solidFill>
              </a:defRPr>
            </a:lvl1pPr>
          </a:lstStyle>
          <a:p>
            <a:r>
              <a:rPr lang="en-US" dirty="0"/>
              <a:t>Sample Footer Text</a:t>
            </a:r>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632162" y="6453002"/>
            <a:ext cx="429207" cy="365125"/>
          </a:xfrm>
          <a:prstGeom prst="rect">
            <a:avLst/>
          </a:prstGeom>
        </p:spPr>
        <p:txBody>
          <a:bodyPr vert="horz" lIns="91440" tIns="45720" rIns="91440" bIns="45720" rtlCol="0" anchor="ctr"/>
          <a:lstStyle>
            <a:lvl1pPr algn="r">
              <a:defRPr sz="900">
                <a:solidFill>
                  <a:schemeClr val="tx1"/>
                </a:solidFill>
              </a:defRPr>
            </a:lvl1pPr>
          </a:lstStyle>
          <a:p>
            <a:fld id="{CC057153-B650-4DEB-B370-79DDCFDCE934}" type="slidenum">
              <a:rPr lang="en-US" smtClean="0"/>
              <a:t>‹#›</a:t>
            </a:fld>
            <a:endParaRPr lang="en-US" dirty="0"/>
          </a:p>
        </p:txBody>
      </p:sp>
    </p:spTree>
    <p:extLst>
      <p:ext uri="{BB962C8B-B14F-4D97-AF65-F5344CB8AC3E}">
        <p14:creationId xmlns:p14="http://schemas.microsoft.com/office/powerpoint/2010/main" val="2740288441"/>
      </p:ext>
    </p:extLst>
  </p:cSld>
  <p:clrMap bg1="lt1" tx1="dk1" bg2="lt2" tx2="dk2" accent1="accent1" accent2="accent2" accent3="accent3" accent4="accent4" accent5="accent5" accent6="accent6" hlink="hlink" folHlink="folHlink"/>
  <p:sldLayoutIdLst>
    <p:sldLayoutId id="2147483677" r:id="rId1"/>
    <p:sldLayoutId id="2147483675" r:id="rId2"/>
    <p:sldLayoutId id="2147483661" r:id="rId3"/>
    <p:sldLayoutId id="2147483712" r:id="rId4"/>
    <p:sldLayoutId id="2147483698" r:id="rId5"/>
    <p:sldLayoutId id="2147483728" r:id="rId6"/>
    <p:sldLayoutId id="2147483735" r:id="rId7"/>
    <p:sldLayoutId id="2147483758" r:id="rId8"/>
    <p:sldLayoutId id="2147483710" r:id="rId9"/>
    <p:sldLayoutId id="2147483755" r:id="rId10"/>
    <p:sldLayoutId id="2147483713" r:id="rId11"/>
    <p:sldLayoutId id="2147483729" r:id="rId12"/>
    <p:sldLayoutId id="2147483662" r:id="rId13"/>
    <p:sldLayoutId id="2147483679" r:id="rId14"/>
    <p:sldLayoutId id="2147483680" r:id="rId15"/>
    <p:sldLayoutId id="2147483681" r:id="rId16"/>
    <p:sldLayoutId id="2147483682" r:id="rId17"/>
    <p:sldLayoutId id="2147483706" r:id="rId18"/>
    <p:sldLayoutId id="2147483689" r:id="rId19"/>
    <p:sldLayoutId id="2147483690" r:id="rId20"/>
    <p:sldLayoutId id="2147483707" r:id="rId21"/>
    <p:sldLayoutId id="2147483708" r:id="rId22"/>
    <p:sldLayoutId id="2147483692" r:id="rId23"/>
    <p:sldLayoutId id="2147483691" r:id="rId24"/>
    <p:sldLayoutId id="2147483732" r:id="rId25"/>
    <p:sldLayoutId id="2147483733" r:id="rId26"/>
    <p:sldLayoutId id="2147483731" r:id="rId27"/>
    <p:sldLayoutId id="2147483730" r:id="rId28"/>
    <p:sldLayoutId id="2147483694" r:id="rId29"/>
    <p:sldLayoutId id="2147483726" r:id="rId30"/>
    <p:sldLayoutId id="2147483693" r:id="rId31"/>
    <p:sldLayoutId id="2147483711" r:id="rId32"/>
    <p:sldLayoutId id="2147483672" r:id="rId33"/>
    <p:sldLayoutId id="2147483673" r:id="rId34"/>
    <p:sldLayoutId id="2147483696" r:id="rId35"/>
    <p:sldLayoutId id="2147483752" r:id="rId36"/>
    <p:sldLayoutId id="2147483754" r:id="rId37"/>
    <p:sldLayoutId id="2147483753" r:id="rId38"/>
    <p:sldLayoutId id="2147483750" r:id="rId39"/>
    <p:sldLayoutId id="2147483742" r:id="rId40"/>
    <p:sldLayoutId id="2147483743" r:id="rId41"/>
    <p:sldLayoutId id="2147483740" r:id="rId42"/>
    <p:sldLayoutId id="2147483664" r:id="rId43"/>
    <p:sldLayoutId id="2147483665" r:id="rId44"/>
    <p:sldLayoutId id="2147483666" r:id="rId45"/>
    <p:sldLayoutId id="2147483667" r:id="rId46"/>
    <p:sldLayoutId id="2147483668" r:id="rId47"/>
    <p:sldLayoutId id="2147483669" r:id="rId48"/>
    <p:sldLayoutId id="2147483685" r:id="rId49"/>
    <p:sldLayoutId id="2147483687" r:id="rId50"/>
  </p:sldLayoutIdLst>
  <p:hf sldNum="0" hdr="0" ftr="0" dt="0"/>
  <p:txStyles>
    <p:title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5" orient="horz" pos="2160">
          <p15:clr>
            <a:srgbClr val="F26B43"/>
          </p15:clr>
        </p15:guide>
        <p15:guide id="6" pos="384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8.xml"/><Relationship Id="rId5" Type="http://schemas.openxmlformats.org/officeDocument/2006/relationships/image" Target="../media/image16.png"/><Relationship Id="rId4" Type="http://schemas.openxmlformats.org/officeDocument/2006/relationships/image" Target="../media/image15.png"/></Relationships>
</file>

<file path=ppt/slides/_rels/slide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8.xml"/><Relationship Id="rId4" Type="http://schemas.openxmlformats.org/officeDocument/2006/relationships/image" Target="../media/image23.png"/></Relationships>
</file>

<file path=ppt/slides/_rels/slide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hyperlink" Target="https://www.youtube.com/watch?v=g7Y_bQoae5g" TargetMode="Externa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21.xml"/></Relationships>
</file>

<file path=ppt/slides/_rels/slide1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21.xml"/></Relationships>
</file>

<file path=ppt/slides/_rels/slide1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31.png"/><Relationship Id="rId7" Type="http://schemas.openxmlformats.org/officeDocument/2006/relationships/image" Target="../media/image35.png"/><Relationship Id="rId2" Type="http://schemas.openxmlformats.org/officeDocument/2006/relationships/image" Target="../media/image30.png"/><Relationship Id="rId1" Type="http://schemas.openxmlformats.org/officeDocument/2006/relationships/slideLayout" Target="../slideLayouts/slideLayout41.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 Id="rId9" Type="http://schemas.openxmlformats.org/officeDocument/2006/relationships/image" Target="../media/image37.png"/></Relationships>
</file>

<file path=ppt/slides/_rels/slide1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8.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8.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8.png"/><Relationship Id="rId1" Type="http://schemas.openxmlformats.org/officeDocument/2006/relationships/slideLayout" Target="../slideLayouts/slideLayout4.xml"/><Relationship Id="rId4" Type="http://schemas.openxmlformats.org/officeDocument/2006/relationships/image" Target="../media/image39.png"/></Relationships>
</file>

<file path=ppt/slides/_rels/slide1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8.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8.png"/><Relationship Id="rId1" Type="http://schemas.openxmlformats.org/officeDocument/2006/relationships/slideLayout" Target="../slideLayouts/slideLayout4.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40.png"/></Relationships>
</file>

<file path=ppt/slides/_rels/slide2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8.png"/><Relationship Id="rId1" Type="http://schemas.openxmlformats.org/officeDocument/2006/relationships/slideLayout" Target="../slideLayouts/slideLayout4.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s/_rels/slide21.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8" Type="http://schemas.openxmlformats.org/officeDocument/2006/relationships/hyperlink" Target="https://www.whitehouse.gov/wp-content/uploads/2026/03/President-Trumps-Cyber-Strategy-for-America.pdf" TargetMode="External"/><Relationship Id="rId13" Type="http://schemas.openxmlformats.org/officeDocument/2006/relationships/hyperlink" Target="https://cloud.google.com/security/products/threat-intelligence?utm" TargetMode="External"/><Relationship Id="rId3" Type="http://schemas.openxmlformats.org/officeDocument/2006/relationships/hyperlink" Target="https://carnegieendowment.org/projects/cybernorms" TargetMode="External"/><Relationship Id="rId7" Type="http://schemas.openxmlformats.org/officeDocument/2006/relationships/hyperlink" Target="https://us-cert.cisa.gov/Information-Sharing-Specifications-Cybersecurity" TargetMode="External"/><Relationship Id="rId12" Type="http://schemas.openxmlformats.org/officeDocument/2006/relationships/hyperlink" Target="https://www.ncsc.gov.uk/?utm" TargetMode="External"/><Relationship Id="rId2" Type="http://schemas.openxmlformats.org/officeDocument/2006/relationships/hyperlink" Target="https://carnegieendowment.org/programs/technology-and-international-affairs" TargetMode="External"/><Relationship Id="rId1" Type="http://schemas.openxmlformats.org/officeDocument/2006/relationships/slideLayout" Target="../slideLayouts/slideLayout8.xml"/><Relationship Id="rId6" Type="http://schemas.openxmlformats.org/officeDocument/2006/relationships/hyperlink" Target="https://www.gov.uk/government/publications/cyber-threat-intelligence-information-sharing/cyber-threat-intelligence-information-sharing-guide" TargetMode="External"/><Relationship Id="rId11" Type="http://schemas.openxmlformats.org/officeDocument/2006/relationships/hyperlink" Target="https://www.ic3.gov/?utm" TargetMode="External"/><Relationship Id="rId5" Type="http://schemas.openxmlformats.org/officeDocument/2006/relationships/hyperlink" Target="https://blogs.microsoft.com/on-the-issues/2017/02/14/need-digital-geneva-convention/" TargetMode="External"/><Relationship Id="rId10" Type="http://schemas.openxmlformats.org/officeDocument/2006/relationships/hyperlink" Target="https://www.nsa.gov/Cybersecurity/Advisories-Technical-Guidance/?utm_source=chatgpt.com" TargetMode="External"/><Relationship Id="rId4" Type="http://schemas.openxmlformats.org/officeDocument/2006/relationships/hyperlink" Target="https://rm.coe.int/CoERMPublicCommonSearchServices/DisplayDCTMContent?documentId=0900001680081561" TargetMode="External"/><Relationship Id="rId9" Type="http://schemas.openxmlformats.org/officeDocument/2006/relationships/hyperlink" Target="https://www.cisa.gov/news-events/cybersecurity-advisories?utm_source=chatgpt.com" TargetMode="External"/><Relationship Id="rId14" Type="http://schemas.openxmlformats.org/officeDocument/2006/relationships/hyperlink" Target="https://www.crowdstrike.com/en-us/blog/" TargetMode="External"/></Relationships>
</file>

<file path=ppt/slides/_rels/slide25.xml.rels><?xml version="1.0" encoding="UTF-8" standalone="yes"?>
<Relationships xmlns="http://schemas.openxmlformats.org/package/2006/relationships"><Relationship Id="rId3" Type="http://schemas.openxmlformats.org/officeDocument/2006/relationships/hyperlink" Target="https://attack.mitre.org/?utm" TargetMode="External"/><Relationship Id="rId7" Type="http://schemas.openxmlformats.org/officeDocument/2006/relationships/hyperlink" Target="https://www.csis.org/programs/strategic-technologies-program/cybersecurity-and-governance?utm" TargetMode="External"/><Relationship Id="rId2" Type="http://schemas.openxmlformats.org/officeDocument/2006/relationships/hyperlink" Target="https://www.cisa.gov/ics/advisories?utm" TargetMode="External"/><Relationship Id="rId1" Type="http://schemas.openxmlformats.org/officeDocument/2006/relationships/slideLayout" Target="../slideLayouts/slideLayout8.xml"/><Relationship Id="rId6" Type="http://schemas.openxmlformats.org/officeDocument/2006/relationships/hyperlink" Target="https://attackevals.mitre-engenuity.org/?utm" TargetMode="External"/><Relationship Id="rId5" Type="http://schemas.openxmlformats.org/officeDocument/2006/relationships/hyperlink" Target="https://www.microsoft.com/en-us/security/blog/?utm" TargetMode="External"/><Relationship Id="rId4" Type="http://schemas.openxmlformats.org/officeDocument/2006/relationships/hyperlink" Target="https://www.recordedfuture.com/research?utm" TargetMode="Externa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8.xml"/></Relationships>
</file>

<file path=ppt/slides/_rels/slide38.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6D321A2-65AC-4C18-CA75-0FB5084CA306}"/>
              </a:ext>
            </a:extLst>
          </p:cNvPr>
          <p:cNvSpPr>
            <a:spLocks noGrp="1"/>
          </p:cNvSpPr>
          <p:nvPr>
            <p:ph type="ctrTitle"/>
          </p:nvPr>
        </p:nvSpPr>
        <p:spPr>
          <a:xfrm>
            <a:off x="365760" y="1030224"/>
            <a:ext cx="5974080" cy="3739896"/>
          </a:xfrm>
        </p:spPr>
        <p:txBody>
          <a:bodyPr>
            <a:normAutofit fontScale="90000"/>
          </a:bodyPr>
          <a:lstStyle/>
          <a:p>
            <a:r>
              <a:rPr lang="es-419" noProof="0" dirty="0"/>
              <a:t>Taller bibliográfico y practico sobre el libro Decodificando La Inteligencia</a:t>
            </a:r>
          </a:p>
        </p:txBody>
      </p:sp>
      <p:sp>
        <p:nvSpPr>
          <p:cNvPr id="5" name="Subtitle 4">
            <a:extLst>
              <a:ext uri="{FF2B5EF4-FFF2-40B4-BE49-F238E27FC236}">
                <a16:creationId xmlns:a16="http://schemas.microsoft.com/office/drawing/2014/main" id="{02FA3257-663D-61CE-A5D5-22B53DB71488}"/>
              </a:ext>
            </a:extLst>
          </p:cNvPr>
          <p:cNvSpPr>
            <a:spLocks noGrp="1"/>
          </p:cNvSpPr>
          <p:nvPr>
            <p:ph type="subTitle" idx="1"/>
          </p:nvPr>
        </p:nvSpPr>
        <p:spPr>
          <a:xfrm>
            <a:off x="365760" y="4873752"/>
            <a:ext cx="6528014" cy="1380744"/>
          </a:xfrm>
        </p:spPr>
        <p:txBody>
          <a:bodyPr/>
          <a:lstStyle/>
          <a:p>
            <a:r>
              <a:rPr lang="en-US" b="1" dirty="0">
                <a:effectLst>
                  <a:outerShdw blurRad="38100" dist="38100" dir="2700000" algn="tl">
                    <a:srgbClr val="000000">
                      <a:alpha val="43137"/>
                    </a:srgbClr>
                  </a:outerShdw>
                </a:effectLst>
              </a:rPr>
              <a:t>Presentado por: Pedro Barrueco &amp; David Colmenares </a:t>
            </a:r>
            <a:r>
              <a:rPr lang="en-US" dirty="0"/>
              <a:t>​</a:t>
            </a:r>
          </a:p>
        </p:txBody>
      </p:sp>
      <p:pic>
        <p:nvPicPr>
          <p:cNvPr id="14" name="Imagen 13">
            <a:extLst>
              <a:ext uri="{FF2B5EF4-FFF2-40B4-BE49-F238E27FC236}">
                <a16:creationId xmlns:a16="http://schemas.microsoft.com/office/drawing/2014/main" id="{03611545-6BDA-EE29-B63E-7D95C78613CB}"/>
              </a:ext>
            </a:extLst>
          </p:cNvPr>
          <p:cNvPicPr>
            <a:picLocks noChangeAspect="1"/>
          </p:cNvPicPr>
          <p:nvPr/>
        </p:nvPicPr>
        <p:blipFill>
          <a:blip r:embed="rId2"/>
          <a:stretch>
            <a:fillRect/>
          </a:stretch>
        </p:blipFill>
        <p:spPr>
          <a:xfrm>
            <a:off x="6893774" y="0"/>
            <a:ext cx="5298226" cy="6857878"/>
          </a:xfrm>
          <a:prstGeom prst="rect">
            <a:avLst/>
          </a:prstGeom>
        </p:spPr>
      </p:pic>
    </p:spTree>
    <p:extLst>
      <p:ext uri="{BB962C8B-B14F-4D97-AF65-F5344CB8AC3E}">
        <p14:creationId xmlns:p14="http://schemas.microsoft.com/office/powerpoint/2010/main" val="30699655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22F81C-2BD8-A4FA-1C47-752CDA28131D}"/>
              </a:ext>
            </a:extLst>
          </p:cNvPr>
          <p:cNvSpPr>
            <a:spLocks noGrp="1"/>
          </p:cNvSpPr>
          <p:nvPr>
            <p:ph type="ctrTitle"/>
          </p:nvPr>
        </p:nvSpPr>
        <p:spPr>
          <a:xfrm>
            <a:off x="107696" y="109728"/>
            <a:ext cx="4189984" cy="594360"/>
          </a:xfrm>
        </p:spPr>
        <p:txBody>
          <a:bodyPr>
            <a:normAutofit fontScale="90000"/>
          </a:bodyPr>
          <a:lstStyle/>
          <a:p>
            <a:r>
              <a:rPr lang="en-US" sz="2000" dirty="0"/>
              <a:t>Capitulo 1 - Historia del </a:t>
            </a:r>
            <a:r>
              <a:rPr lang="es-419" sz="2000" noProof="0" dirty="0"/>
              <a:t>espionaje:</a:t>
            </a:r>
            <a:endParaRPr lang="en-US" sz="2000" dirty="0"/>
          </a:p>
        </p:txBody>
      </p:sp>
      <p:sp>
        <p:nvSpPr>
          <p:cNvPr id="3" name="Subtitle 2">
            <a:extLst>
              <a:ext uri="{FF2B5EF4-FFF2-40B4-BE49-F238E27FC236}">
                <a16:creationId xmlns:a16="http://schemas.microsoft.com/office/drawing/2014/main" id="{52D53411-4585-040B-5834-42C4EFE7629C}"/>
              </a:ext>
            </a:extLst>
          </p:cNvPr>
          <p:cNvSpPr>
            <a:spLocks noGrp="1"/>
          </p:cNvSpPr>
          <p:nvPr>
            <p:ph type="subTitle" idx="1"/>
          </p:nvPr>
        </p:nvSpPr>
        <p:spPr>
          <a:xfrm>
            <a:off x="504811" y="1310004"/>
            <a:ext cx="7287909" cy="4603116"/>
          </a:xfrm>
        </p:spPr>
        <p:txBody>
          <a:bodyPr>
            <a:noAutofit/>
          </a:bodyPr>
          <a:lstStyle/>
          <a:p>
            <a:r>
              <a:rPr lang="es-419" sz="1800" b="1" noProof="0" dirty="0">
                <a:latin typeface="Abadi" panose="020B0604020104020204" pitchFamily="34" charset="0"/>
              </a:rPr>
              <a:t>Consideraciones:</a:t>
            </a:r>
          </a:p>
          <a:p>
            <a:endParaRPr lang="es-419" sz="1800" b="1" noProof="0" dirty="0">
              <a:latin typeface="Abadi" panose="020B0604020104020204" pitchFamily="34" charset="0"/>
            </a:endParaRPr>
          </a:p>
          <a:p>
            <a:pPr marL="342900" indent="-342900" algn="just">
              <a:buFont typeface="Wingdings" panose="05000000000000000000" pitchFamily="2" charset="2"/>
              <a:buChar char="q"/>
            </a:pPr>
            <a:r>
              <a:rPr lang="es-419" sz="1800" noProof="0" dirty="0">
                <a:latin typeface="Abadi" panose="020B0604020104020204" pitchFamily="34" charset="0"/>
              </a:rPr>
              <a:t>Quien conocía mejor su adversario poseía la ventaja.</a:t>
            </a:r>
          </a:p>
          <a:p>
            <a:pPr marL="342900" indent="-342900" algn="just">
              <a:buFont typeface="Wingdings" panose="05000000000000000000" pitchFamily="2" charset="2"/>
              <a:buChar char="q"/>
            </a:pPr>
            <a:r>
              <a:rPr lang="es-419" sz="1800" dirty="0">
                <a:latin typeface="Abadi" panose="020B0604020104020204" pitchFamily="34" charset="0"/>
              </a:rPr>
              <a:t>Durante siglos fue una actividad dispersa, vinculada a la diplomacia, a la guerra, la traición o supervivencia.</a:t>
            </a:r>
          </a:p>
          <a:p>
            <a:pPr marL="342900" indent="-342900" algn="just">
              <a:buFont typeface="Wingdings" panose="05000000000000000000" pitchFamily="2" charset="2"/>
              <a:buChar char="q"/>
            </a:pPr>
            <a:r>
              <a:rPr lang="es-419" sz="1800" dirty="0">
                <a:latin typeface="Abadi" panose="020B0604020104020204" pitchFamily="34" charset="0"/>
              </a:rPr>
              <a:t>Por ejemplo los Romanos desarrollaron un </a:t>
            </a:r>
            <a:r>
              <a:rPr lang="en-US" sz="1800" noProof="0" dirty="0">
                <a:latin typeface="Abadi" panose="020B0604020104020204" pitchFamily="34" charset="0"/>
              </a:rPr>
              <a:t>network</a:t>
            </a:r>
            <a:r>
              <a:rPr lang="es-419" sz="1800" dirty="0">
                <a:latin typeface="Abadi" panose="020B0604020104020204" pitchFamily="34" charset="0"/>
              </a:rPr>
              <a:t> de observadores, informantes, mensajeros, diplomáticos, militares  (</a:t>
            </a:r>
            <a:r>
              <a:rPr lang="en-US" sz="1800" b="1" dirty="0">
                <a:latin typeface="Abadi" panose="020B0604020104020204" pitchFamily="34" charset="0"/>
              </a:rPr>
              <a:t>speculators y</a:t>
            </a:r>
            <a:r>
              <a:rPr lang="en-US" sz="1800" dirty="0">
                <a:latin typeface="Abadi" panose="020B0604020104020204" pitchFamily="34" charset="0"/>
              </a:rPr>
              <a:t> </a:t>
            </a:r>
            <a:r>
              <a:rPr lang="en-US" sz="1800" b="1" dirty="0">
                <a:latin typeface="Abadi" panose="020B0604020104020204" pitchFamily="34" charset="0"/>
              </a:rPr>
              <a:t>exploratores). </a:t>
            </a:r>
            <a:endParaRPr lang="es-419" sz="1800" dirty="0">
              <a:latin typeface="Abadi" panose="020B0604020104020204" pitchFamily="34" charset="0"/>
            </a:endParaRPr>
          </a:p>
          <a:p>
            <a:pPr marL="342900" indent="-342900" algn="just">
              <a:buFont typeface="Wingdings" panose="05000000000000000000" pitchFamily="2" charset="2"/>
              <a:buChar char="q"/>
            </a:pPr>
            <a:r>
              <a:rPr lang="es-419" sz="1800" noProof="0" dirty="0">
                <a:latin typeface="Abadi" panose="020B0604020104020204" pitchFamily="34" charset="0"/>
              </a:rPr>
              <a:t>Para el siglo 18 y 19 ya empezaba a reflejar una lógica estatal mas organizada: observar, infiltrar</a:t>
            </a:r>
            <a:r>
              <a:rPr lang="es-419" sz="1800" dirty="0">
                <a:latin typeface="Abadi" panose="020B0604020104020204" pitchFamily="34" charset="0"/>
              </a:rPr>
              <a:t>, evaluar y anticipar.</a:t>
            </a:r>
          </a:p>
          <a:p>
            <a:pPr marL="342900" indent="-342900" algn="just">
              <a:buFont typeface="Wingdings" panose="05000000000000000000" pitchFamily="2" charset="2"/>
              <a:buChar char="q"/>
            </a:pPr>
            <a:r>
              <a:rPr lang="es-419" sz="1800" dirty="0">
                <a:latin typeface="Abadi" panose="020B0604020104020204" pitchFamily="34" charset="0"/>
              </a:rPr>
              <a:t>George Washington – creo redes clandestinas como la Culper Spy Ring </a:t>
            </a:r>
            <a:endParaRPr lang="es-419" sz="1800" noProof="0" dirty="0">
              <a:latin typeface="Abadi" panose="020B0604020104020204" pitchFamily="34" charset="0"/>
            </a:endParaRPr>
          </a:p>
        </p:txBody>
      </p:sp>
      <p:pic>
        <p:nvPicPr>
          <p:cNvPr id="5" name="Imagen 4">
            <a:extLst>
              <a:ext uri="{FF2B5EF4-FFF2-40B4-BE49-F238E27FC236}">
                <a16:creationId xmlns:a16="http://schemas.microsoft.com/office/drawing/2014/main" id="{71B6B5A5-1170-3DA5-2305-223A0493DF2D}"/>
              </a:ext>
            </a:extLst>
          </p:cNvPr>
          <p:cNvPicPr>
            <a:picLocks noChangeAspect="1"/>
          </p:cNvPicPr>
          <p:nvPr/>
        </p:nvPicPr>
        <p:blipFill>
          <a:blip r:embed="rId2"/>
          <a:stretch>
            <a:fillRect/>
          </a:stretch>
        </p:blipFill>
        <p:spPr>
          <a:xfrm>
            <a:off x="8818880" y="3508109"/>
            <a:ext cx="2560320" cy="285300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Imagen 6">
            <a:extLst>
              <a:ext uri="{FF2B5EF4-FFF2-40B4-BE49-F238E27FC236}">
                <a16:creationId xmlns:a16="http://schemas.microsoft.com/office/drawing/2014/main" id="{1F1A98BA-A52B-3228-ADD3-48C5D1893FC6}"/>
              </a:ext>
            </a:extLst>
          </p:cNvPr>
          <p:cNvPicPr>
            <a:picLocks noChangeAspect="1"/>
          </p:cNvPicPr>
          <p:nvPr/>
        </p:nvPicPr>
        <p:blipFill>
          <a:blip r:embed="rId3"/>
          <a:stretch>
            <a:fillRect/>
          </a:stretch>
        </p:blipFill>
        <p:spPr>
          <a:xfrm>
            <a:off x="8510891" y="406908"/>
            <a:ext cx="3176298" cy="236241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1986905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653B9F-275F-2950-786F-E71AE9C291C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BDA855F-18DB-022A-F4CF-1C93518D75C9}"/>
              </a:ext>
            </a:extLst>
          </p:cNvPr>
          <p:cNvSpPr>
            <a:spLocks noGrp="1"/>
          </p:cNvSpPr>
          <p:nvPr>
            <p:ph type="ctrTitle"/>
          </p:nvPr>
        </p:nvSpPr>
        <p:spPr>
          <a:xfrm>
            <a:off x="107696" y="109728"/>
            <a:ext cx="3068320" cy="594360"/>
          </a:xfrm>
        </p:spPr>
        <p:txBody>
          <a:bodyPr>
            <a:normAutofit/>
          </a:bodyPr>
          <a:lstStyle/>
          <a:p>
            <a:r>
              <a:rPr lang="en-US" sz="2000" dirty="0"/>
              <a:t>Historia del </a:t>
            </a:r>
            <a:r>
              <a:rPr lang="es-419" sz="2000" noProof="0" dirty="0"/>
              <a:t>espionaje:</a:t>
            </a:r>
            <a:endParaRPr lang="en-US" sz="2000" dirty="0"/>
          </a:p>
        </p:txBody>
      </p:sp>
      <p:pic>
        <p:nvPicPr>
          <p:cNvPr id="9" name="Imagen 8">
            <a:extLst>
              <a:ext uri="{FF2B5EF4-FFF2-40B4-BE49-F238E27FC236}">
                <a16:creationId xmlns:a16="http://schemas.microsoft.com/office/drawing/2014/main" id="{A03DF704-AB52-3CF2-DE5C-B9B8E57673A1}"/>
              </a:ext>
            </a:extLst>
          </p:cNvPr>
          <p:cNvPicPr>
            <a:picLocks noChangeAspect="1"/>
          </p:cNvPicPr>
          <p:nvPr/>
        </p:nvPicPr>
        <p:blipFill>
          <a:blip r:embed="rId2"/>
          <a:stretch>
            <a:fillRect/>
          </a:stretch>
        </p:blipFill>
        <p:spPr>
          <a:xfrm>
            <a:off x="1009209" y="2350642"/>
            <a:ext cx="10173582" cy="2949196"/>
          </a:xfrm>
          <a:prstGeom prst="rect">
            <a:avLst/>
          </a:prstGeom>
        </p:spPr>
      </p:pic>
      <p:sp>
        <p:nvSpPr>
          <p:cNvPr id="4" name="CuadroTexto 3">
            <a:extLst>
              <a:ext uri="{FF2B5EF4-FFF2-40B4-BE49-F238E27FC236}">
                <a16:creationId xmlns:a16="http://schemas.microsoft.com/office/drawing/2014/main" id="{E8DFF8F3-C287-8108-1361-3330DEA1713B}"/>
              </a:ext>
            </a:extLst>
          </p:cNvPr>
          <p:cNvSpPr txBox="1"/>
          <p:nvPr/>
        </p:nvSpPr>
        <p:spPr>
          <a:xfrm>
            <a:off x="107696" y="1067039"/>
            <a:ext cx="10302240" cy="369332"/>
          </a:xfrm>
          <a:prstGeom prst="rect">
            <a:avLst/>
          </a:prstGeom>
          <a:noFill/>
        </p:spPr>
        <p:txBody>
          <a:bodyPr wrap="square">
            <a:spAutoFit/>
          </a:bodyPr>
          <a:lstStyle/>
          <a:p>
            <a:pPr algn="just"/>
            <a:r>
              <a:rPr lang="es-419" sz="1800" dirty="0">
                <a:latin typeface="Abadi" panose="020B0604020104020204" pitchFamily="34" charset="0"/>
              </a:rPr>
              <a:t>Esquema de espionaje de: George Washington – creo redes clandestinas como la Culper Spy Ring: </a:t>
            </a:r>
            <a:endParaRPr lang="es-419" sz="1800" noProof="0" dirty="0">
              <a:latin typeface="Abadi" panose="020B0604020104020204" pitchFamily="34" charset="0"/>
            </a:endParaRPr>
          </a:p>
        </p:txBody>
      </p:sp>
    </p:spTree>
    <p:extLst>
      <p:ext uri="{BB962C8B-B14F-4D97-AF65-F5344CB8AC3E}">
        <p14:creationId xmlns:p14="http://schemas.microsoft.com/office/powerpoint/2010/main" val="26813084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5DDA39-BF5C-7EF6-2F8D-E342CAB211A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0EAD156-00B9-83A3-D497-8C57E2FC5D31}"/>
              </a:ext>
            </a:extLst>
          </p:cNvPr>
          <p:cNvSpPr>
            <a:spLocks noGrp="1"/>
          </p:cNvSpPr>
          <p:nvPr>
            <p:ph type="ctrTitle"/>
          </p:nvPr>
        </p:nvSpPr>
        <p:spPr>
          <a:xfrm>
            <a:off x="107696" y="109728"/>
            <a:ext cx="3068320" cy="594360"/>
          </a:xfrm>
        </p:spPr>
        <p:txBody>
          <a:bodyPr>
            <a:normAutofit/>
          </a:bodyPr>
          <a:lstStyle/>
          <a:p>
            <a:r>
              <a:rPr lang="en-US" sz="2000" dirty="0"/>
              <a:t>Historia del </a:t>
            </a:r>
            <a:r>
              <a:rPr lang="es-419" sz="2000" noProof="0" dirty="0"/>
              <a:t>espionaje:</a:t>
            </a:r>
            <a:endParaRPr lang="en-US" sz="2000" dirty="0"/>
          </a:p>
        </p:txBody>
      </p:sp>
      <p:sp>
        <p:nvSpPr>
          <p:cNvPr id="3" name="Subtitle 2">
            <a:extLst>
              <a:ext uri="{FF2B5EF4-FFF2-40B4-BE49-F238E27FC236}">
                <a16:creationId xmlns:a16="http://schemas.microsoft.com/office/drawing/2014/main" id="{B8D8FC71-BE79-F6FE-E436-1F4635F148CD}"/>
              </a:ext>
            </a:extLst>
          </p:cNvPr>
          <p:cNvSpPr>
            <a:spLocks noGrp="1"/>
          </p:cNvSpPr>
          <p:nvPr>
            <p:ph type="subTitle" idx="1"/>
          </p:nvPr>
        </p:nvSpPr>
        <p:spPr>
          <a:xfrm>
            <a:off x="382891" y="964882"/>
            <a:ext cx="7511429" cy="4603116"/>
          </a:xfrm>
        </p:spPr>
        <p:txBody>
          <a:bodyPr>
            <a:noAutofit/>
          </a:bodyPr>
          <a:lstStyle/>
          <a:p>
            <a:r>
              <a:rPr lang="es-419" sz="1800" b="1" noProof="0" dirty="0">
                <a:latin typeface="Abadi" panose="020B0604020104020204" pitchFamily="34" charset="0"/>
              </a:rPr>
              <a:t>Consideraciones:</a:t>
            </a:r>
          </a:p>
          <a:p>
            <a:endParaRPr lang="es-419" sz="1800" b="1" noProof="0" dirty="0">
              <a:latin typeface="Abadi" panose="020B0604020104020204" pitchFamily="34" charset="0"/>
            </a:endParaRPr>
          </a:p>
          <a:p>
            <a:pPr marL="342900" indent="-342900">
              <a:buFont typeface="Wingdings" panose="05000000000000000000" pitchFamily="2" charset="2"/>
              <a:buChar char="q"/>
            </a:pPr>
            <a:r>
              <a:rPr lang="es-419" sz="1800" dirty="0">
                <a:latin typeface="Abadi" panose="020B0604020104020204" pitchFamily="34" charset="0"/>
              </a:rPr>
              <a:t>Guerra Civil Estadounidense – se convirtió en un laboratorio donde ambos bandos emplearon exploradores, informantes, cifrado básico, contraespionaje, reconocimiento de campo y redes clandestinas. (Allan Pinkerton - </a:t>
            </a:r>
            <a:r>
              <a:rPr lang="en-US" sz="1800" dirty="0">
                <a:latin typeface="Abadi" panose="020B0604020104020204" pitchFamily="34" charset="0"/>
              </a:rPr>
              <a:t>We Never Sleep).</a:t>
            </a:r>
          </a:p>
          <a:p>
            <a:pPr marL="342900" indent="-342900">
              <a:buFont typeface="Wingdings" panose="05000000000000000000" pitchFamily="2" charset="2"/>
              <a:buChar char="q"/>
            </a:pPr>
            <a:r>
              <a:rPr lang="es-419" sz="1800" noProof="0" dirty="0">
                <a:latin typeface="Abadi" panose="020B0604020104020204" pitchFamily="34" charset="0"/>
              </a:rPr>
              <a:t>La </a:t>
            </a:r>
            <a:r>
              <a:rPr lang="es-419" sz="1800" dirty="0">
                <a:latin typeface="Abadi" panose="020B0604020104020204" pitchFamily="34" charset="0"/>
              </a:rPr>
              <a:t>Guerra Civil no Desarrollo una comunidad de inteligencia centralizada, la recolección de información se mantuvo fragmentada, no siendo sino hasta finales del siglo XIX que comenzaron a aparecer instituciones mas permanentes, como: ONI o Office Of Naval Intelligence en 1882 y la Military Intelligence Division (MID) en 1885.</a:t>
            </a:r>
            <a:endParaRPr lang="es-419" sz="1800" noProof="0" dirty="0">
              <a:latin typeface="Abadi" panose="020B0604020104020204" pitchFamily="34" charset="0"/>
            </a:endParaRPr>
          </a:p>
        </p:txBody>
      </p:sp>
      <p:pic>
        <p:nvPicPr>
          <p:cNvPr id="5" name="Imagen 4">
            <a:extLst>
              <a:ext uri="{FF2B5EF4-FFF2-40B4-BE49-F238E27FC236}">
                <a16:creationId xmlns:a16="http://schemas.microsoft.com/office/drawing/2014/main" id="{C360772B-C3BC-8E54-41F7-4BA3D8696263}"/>
              </a:ext>
            </a:extLst>
          </p:cNvPr>
          <p:cNvPicPr>
            <a:picLocks noChangeAspect="1"/>
          </p:cNvPicPr>
          <p:nvPr/>
        </p:nvPicPr>
        <p:blipFill>
          <a:blip r:embed="rId2"/>
          <a:stretch>
            <a:fillRect/>
          </a:stretch>
        </p:blipFill>
        <p:spPr>
          <a:xfrm>
            <a:off x="9283532" y="406908"/>
            <a:ext cx="1957384" cy="2427013"/>
          </a:xfrm>
          <a:prstGeom prst="rect">
            <a:avLst/>
          </a:prstGeom>
        </p:spPr>
      </p:pic>
      <p:pic>
        <p:nvPicPr>
          <p:cNvPr id="7" name="Imagen 6">
            <a:extLst>
              <a:ext uri="{FF2B5EF4-FFF2-40B4-BE49-F238E27FC236}">
                <a16:creationId xmlns:a16="http://schemas.microsoft.com/office/drawing/2014/main" id="{BF2D05D9-ED64-3FCC-FD55-F70EE08974B2}"/>
              </a:ext>
            </a:extLst>
          </p:cNvPr>
          <p:cNvPicPr>
            <a:picLocks noChangeAspect="1"/>
          </p:cNvPicPr>
          <p:nvPr/>
        </p:nvPicPr>
        <p:blipFill>
          <a:blip r:embed="rId3"/>
          <a:stretch>
            <a:fillRect/>
          </a:stretch>
        </p:blipFill>
        <p:spPr>
          <a:xfrm>
            <a:off x="9283533" y="3032631"/>
            <a:ext cx="1957383" cy="1818232"/>
          </a:xfrm>
          <a:prstGeom prst="rect">
            <a:avLst/>
          </a:prstGeom>
        </p:spPr>
      </p:pic>
      <p:pic>
        <p:nvPicPr>
          <p:cNvPr id="10" name="Imagen 9">
            <a:extLst>
              <a:ext uri="{FF2B5EF4-FFF2-40B4-BE49-F238E27FC236}">
                <a16:creationId xmlns:a16="http://schemas.microsoft.com/office/drawing/2014/main" id="{726599D3-9FF3-6B0E-8110-D17D6B161685}"/>
              </a:ext>
            </a:extLst>
          </p:cNvPr>
          <p:cNvPicPr>
            <a:picLocks noChangeAspect="1"/>
          </p:cNvPicPr>
          <p:nvPr/>
        </p:nvPicPr>
        <p:blipFill>
          <a:blip r:embed="rId4"/>
          <a:stretch>
            <a:fillRect/>
          </a:stretch>
        </p:blipFill>
        <p:spPr>
          <a:xfrm>
            <a:off x="9615783" y="5080370"/>
            <a:ext cx="1292882" cy="1255298"/>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2" name="Imagen 11">
            <a:extLst>
              <a:ext uri="{FF2B5EF4-FFF2-40B4-BE49-F238E27FC236}">
                <a16:creationId xmlns:a16="http://schemas.microsoft.com/office/drawing/2014/main" id="{6D9C50B7-B40F-A305-EDD9-1810F27BF69B}"/>
              </a:ext>
            </a:extLst>
          </p:cNvPr>
          <p:cNvPicPr>
            <a:picLocks noChangeAspect="1"/>
          </p:cNvPicPr>
          <p:nvPr/>
        </p:nvPicPr>
        <p:blipFill>
          <a:blip r:embed="rId5"/>
          <a:stretch>
            <a:fillRect/>
          </a:stretch>
        </p:blipFill>
        <p:spPr>
          <a:xfrm>
            <a:off x="7894320" y="4970773"/>
            <a:ext cx="1292882" cy="1474491"/>
          </a:xfrm>
          <a:prstGeom prst="rect">
            <a:avLst/>
          </a:prstGeom>
        </p:spPr>
      </p:pic>
      <p:sp>
        <p:nvSpPr>
          <p:cNvPr id="14" name="CuadroTexto 13">
            <a:extLst>
              <a:ext uri="{FF2B5EF4-FFF2-40B4-BE49-F238E27FC236}">
                <a16:creationId xmlns:a16="http://schemas.microsoft.com/office/drawing/2014/main" id="{C7BEA0C9-8A49-27BC-DAAB-EEF9DC1B3805}"/>
              </a:ext>
            </a:extLst>
          </p:cNvPr>
          <p:cNvSpPr txBox="1"/>
          <p:nvPr/>
        </p:nvSpPr>
        <p:spPr>
          <a:xfrm rot="12603629">
            <a:off x="7630161" y="6201583"/>
            <a:ext cx="934720" cy="487362"/>
          </a:xfrm>
          <a:prstGeom prst="rect">
            <a:avLst/>
          </a:prstGeom>
          <a:solidFill>
            <a:schemeClr val="bg1"/>
          </a:solidFill>
        </p:spPr>
        <p:txBody>
          <a:bodyPr wrap="square" rtlCol="0">
            <a:spAutoFit/>
          </a:bodyPr>
          <a:lstStyle/>
          <a:p>
            <a:endParaRPr lang="en-US" dirty="0"/>
          </a:p>
        </p:txBody>
      </p:sp>
      <p:sp>
        <p:nvSpPr>
          <p:cNvPr id="17" name="CuadroTexto 16">
            <a:extLst>
              <a:ext uri="{FF2B5EF4-FFF2-40B4-BE49-F238E27FC236}">
                <a16:creationId xmlns:a16="http://schemas.microsoft.com/office/drawing/2014/main" id="{36F2861F-3E5B-2E94-F8BC-78853FA9F22E}"/>
              </a:ext>
            </a:extLst>
          </p:cNvPr>
          <p:cNvSpPr txBox="1"/>
          <p:nvPr/>
        </p:nvSpPr>
        <p:spPr>
          <a:xfrm rot="19856157">
            <a:off x="7594679" y="4722113"/>
            <a:ext cx="934720" cy="487362"/>
          </a:xfrm>
          <a:prstGeom prst="rect">
            <a:avLst/>
          </a:prstGeom>
          <a:solidFill>
            <a:schemeClr val="bg1"/>
          </a:solidFill>
        </p:spPr>
        <p:txBody>
          <a:bodyPr wrap="square" rtlCol="0">
            <a:spAutoFit/>
          </a:bodyPr>
          <a:lstStyle/>
          <a:p>
            <a:endParaRPr lang="en-US" dirty="0"/>
          </a:p>
        </p:txBody>
      </p:sp>
      <p:sp>
        <p:nvSpPr>
          <p:cNvPr id="18" name="CuadroTexto 17">
            <a:extLst>
              <a:ext uri="{FF2B5EF4-FFF2-40B4-BE49-F238E27FC236}">
                <a16:creationId xmlns:a16="http://schemas.microsoft.com/office/drawing/2014/main" id="{366AF45C-5268-4554-A9E2-ED4C4E386138}"/>
              </a:ext>
            </a:extLst>
          </p:cNvPr>
          <p:cNvSpPr txBox="1"/>
          <p:nvPr/>
        </p:nvSpPr>
        <p:spPr>
          <a:xfrm rot="8964284">
            <a:off x="8585303" y="6186206"/>
            <a:ext cx="934720" cy="487362"/>
          </a:xfrm>
          <a:prstGeom prst="rect">
            <a:avLst/>
          </a:prstGeom>
          <a:solidFill>
            <a:schemeClr val="bg1"/>
          </a:solidFill>
        </p:spPr>
        <p:txBody>
          <a:bodyPr wrap="square" rtlCol="0">
            <a:spAutoFit/>
          </a:bodyPr>
          <a:lstStyle/>
          <a:p>
            <a:endParaRPr lang="en-US" dirty="0"/>
          </a:p>
        </p:txBody>
      </p:sp>
      <p:sp>
        <p:nvSpPr>
          <p:cNvPr id="19" name="CuadroTexto 18">
            <a:extLst>
              <a:ext uri="{FF2B5EF4-FFF2-40B4-BE49-F238E27FC236}">
                <a16:creationId xmlns:a16="http://schemas.microsoft.com/office/drawing/2014/main" id="{4862BCC0-8C68-BF1F-4DCC-A1737A0F97A7}"/>
              </a:ext>
            </a:extLst>
          </p:cNvPr>
          <p:cNvSpPr txBox="1"/>
          <p:nvPr/>
        </p:nvSpPr>
        <p:spPr>
          <a:xfrm rot="1722739">
            <a:off x="8578590" y="4852857"/>
            <a:ext cx="739004" cy="323824"/>
          </a:xfrm>
          <a:prstGeom prst="rect">
            <a:avLst/>
          </a:prstGeom>
          <a:solidFill>
            <a:schemeClr val="bg1"/>
          </a:solidFill>
        </p:spPr>
        <p:txBody>
          <a:bodyPr wrap="square" rtlCol="0">
            <a:spAutoFit/>
          </a:bodyPr>
          <a:lstStyle/>
          <a:p>
            <a:endParaRPr lang="en-US" dirty="0"/>
          </a:p>
        </p:txBody>
      </p:sp>
    </p:spTree>
    <p:extLst>
      <p:ext uri="{BB962C8B-B14F-4D97-AF65-F5344CB8AC3E}">
        <p14:creationId xmlns:p14="http://schemas.microsoft.com/office/powerpoint/2010/main" val="9609900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686E56-48F2-BE42-0E1D-FE6BE9666D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BA15FE3-933C-98BB-13F6-84E7C2146A9A}"/>
              </a:ext>
            </a:extLst>
          </p:cNvPr>
          <p:cNvSpPr>
            <a:spLocks noGrp="1"/>
          </p:cNvSpPr>
          <p:nvPr>
            <p:ph type="ctrTitle"/>
          </p:nvPr>
        </p:nvSpPr>
        <p:spPr>
          <a:xfrm>
            <a:off x="107696" y="109728"/>
            <a:ext cx="3068320" cy="594360"/>
          </a:xfrm>
        </p:spPr>
        <p:txBody>
          <a:bodyPr>
            <a:normAutofit/>
          </a:bodyPr>
          <a:lstStyle/>
          <a:p>
            <a:r>
              <a:rPr lang="en-US" sz="2000" dirty="0"/>
              <a:t>Historia del </a:t>
            </a:r>
            <a:r>
              <a:rPr lang="es-419" sz="2000" noProof="0" dirty="0"/>
              <a:t>espionaje:</a:t>
            </a:r>
            <a:endParaRPr lang="en-US" sz="2000" dirty="0"/>
          </a:p>
        </p:txBody>
      </p:sp>
      <p:sp>
        <p:nvSpPr>
          <p:cNvPr id="3" name="Subtitle 2">
            <a:extLst>
              <a:ext uri="{FF2B5EF4-FFF2-40B4-BE49-F238E27FC236}">
                <a16:creationId xmlns:a16="http://schemas.microsoft.com/office/drawing/2014/main" id="{AB038B32-DC94-536E-F9B1-F2B5C0F99E2F}"/>
              </a:ext>
            </a:extLst>
          </p:cNvPr>
          <p:cNvSpPr>
            <a:spLocks noGrp="1"/>
          </p:cNvSpPr>
          <p:nvPr>
            <p:ph type="subTitle" idx="1"/>
          </p:nvPr>
        </p:nvSpPr>
        <p:spPr>
          <a:xfrm>
            <a:off x="301611" y="903604"/>
            <a:ext cx="7826389" cy="4785996"/>
          </a:xfrm>
        </p:spPr>
        <p:txBody>
          <a:bodyPr>
            <a:noAutofit/>
          </a:bodyPr>
          <a:lstStyle/>
          <a:p>
            <a:pPr algn="r"/>
            <a:r>
              <a:rPr lang="es-419" sz="1600" b="1" dirty="0">
                <a:latin typeface="Abadi" panose="020B0604020104020204" pitchFamily="34" charset="0"/>
              </a:rPr>
              <a:t>La Gran guerra</a:t>
            </a:r>
            <a:r>
              <a:rPr lang="es-419" sz="1600" b="1" noProof="0" dirty="0">
                <a:latin typeface="Abadi" panose="020B0604020104020204" pitchFamily="34" charset="0"/>
              </a:rPr>
              <a:t>: Julio 28, 1914 – Nov 11, 1918</a:t>
            </a:r>
          </a:p>
          <a:p>
            <a:pPr marL="342900" indent="-342900" algn="just">
              <a:buFont typeface="Wingdings" panose="05000000000000000000" pitchFamily="2" charset="2"/>
              <a:buChar char="q"/>
            </a:pPr>
            <a:r>
              <a:rPr lang="es-419" sz="1600" dirty="0">
                <a:latin typeface="Abadi" panose="020B0604020104020204" pitchFamily="34" charset="0"/>
              </a:rPr>
              <a:t>WWI: Triaqueras – GAS – aviones - Tanques </a:t>
            </a:r>
          </a:p>
          <a:p>
            <a:pPr marL="342900" indent="-342900" algn="just">
              <a:buFont typeface="Wingdings" panose="05000000000000000000" pitchFamily="2" charset="2"/>
              <a:buChar char="q"/>
            </a:pPr>
            <a:r>
              <a:rPr lang="es-419" sz="1600" dirty="0">
                <a:latin typeface="Abadi" panose="020B0604020104020204" pitchFamily="34" charset="0"/>
              </a:rPr>
              <a:t>Ya no se trataba de seguir el movimiento de tropas – ahora era la movilización masiva de tropas, comunicaciones, artillería, ferrocarril, etc.. Lo que se denomino la guerra industrial.</a:t>
            </a:r>
          </a:p>
          <a:p>
            <a:pPr marL="342900" indent="-342900" algn="just">
              <a:buFont typeface="Wingdings" panose="05000000000000000000" pitchFamily="2" charset="2"/>
              <a:buChar char="q"/>
            </a:pPr>
            <a:r>
              <a:rPr lang="es-419" sz="1600" dirty="0">
                <a:latin typeface="Abadi" panose="020B0604020104020204" pitchFamily="34" charset="0"/>
              </a:rPr>
              <a:t>Pasamos de la obtención de información a la intercepción de comunicaciones, identificación de redes enemigas, sabotajes y protección de la propia información.</a:t>
            </a:r>
          </a:p>
          <a:p>
            <a:pPr marL="342900" indent="-342900" algn="just">
              <a:buFont typeface="Wingdings" panose="05000000000000000000" pitchFamily="2" charset="2"/>
              <a:buChar char="q"/>
            </a:pPr>
            <a:r>
              <a:rPr lang="es-419" sz="1600" dirty="0">
                <a:latin typeface="Abadi" panose="020B0604020104020204" pitchFamily="34" charset="0"/>
              </a:rPr>
              <a:t>Nace la inteligencia de señales (SIGINT) y la criptografía.</a:t>
            </a:r>
          </a:p>
          <a:p>
            <a:pPr marL="342900" indent="-342900" algn="just">
              <a:buFont typeface="Wingdings" panose="05000000000000000000" pitchFamily="2" charset="2"/>
              <a:buChar char="q"/>
            </a:pPr>
            <a:r>
              <a:rPr lang="es-419" sz="1600" dirty="0">
                <a:latin typeface="Abadi" panose="020B0604020104020204" pitchFamily="34" charset="0"/>
              </a:rPr>
              <a:t>Nacen en UK the Government Code and Cypher School – La revolución Bolchevique creo la Cheka. </a:t>
            </a:r>
          </a:p>
          <a:p>
            <a:pPr marL="342900" indent="-342900" algn="just">
              <a:buFont typeface="Wingdings" panose="05000000000000000000" pitchFamily="2" charset="2"/>
              <a:buChar char="q"/>
            </a:pPr>
            <a:r>
              <a:rPr lang="es-419" sz="1600" dirty="0">
                <a:latin typeface="Abadi" panose="020B0604020104020204" pitchFamily="34" charset="0"/>
              </a:rPr>
              <a:t>1919 – 1939 – periodo de profesionalización y expansión de las capacidades de inteligencia: HUMINT – obtener información – SIGINT – interceptar y descifrar mensajes.</a:t>
            </a:r>
          </a:p>
          <a:p>
            <a:pPr marL="342900" indent="-342900" algn="just">
              <a:buFont typeface="Wingdings" panose="05000000000000000000" pitchFamily="2" charset="2"/>
              <a:buChar char="q"/>
            </a:pPr>
            <a:r>
              <a:rPr lang="es-419" sz="1600" dirty="0">
                <a:latin typeface="Abadi" panose="020B0604020104020204" pitchFamily="34" charset="0"/>
              </a:rPr>
              <a:t>El fracaso de la inteligencia europea para predecir el nuevo conflicto radico principalmente en la dificultad de interpretar correctamente la amenaza.</a:t>
            </a:r>
          </a:p>
          <a:p>
            <a:pPr marL="342900" indent="-342900">
              <a:buFont typeface="Wingdings" panose="05000000000000000000" pitchFamily="2" charset="2"/>
              <a:buChar char="q"/>
            </a:pPr>
            <a:endParaRPr lang="es-419" sz="1600" noProof="0" dirty="0">
              <a:latin typeface="Abadi" panose="020B0604020104020204" pitchFamily="34" charset="0"/>
            </a:endParaRPr>
          </a:p>
        </p:txBody>
      </p:sp>
      <p:sp>
        <p:nvSpPr>
          <p:cNvPr id="5" name="CuadroTexto 4">
            <a:extLst>
              <a:ext uri="{FF2B5EF4-FFF2-40B4-BE49-F238E27FC236}">
                <a16:creationId xmlns:a16="http://schemas.microsoft.com/office/drawing/2014/main" id="{98CD7FEE-203E-1FB1-7A60-4D8BBE69C36D}"/>
              </a:ext>
            </a:extLst>
          </p:cNvPr>
          <p:cNvSpPr txBox="1"/>
          <p:nvPr/>
        </p:nvSpPr>
        <p:spPr>
          <a:xfrm>
            <a:off x="8128000" y="3587558"/>
            <a:ext cx="3860800" cy="307777"/>
          </a:xfrm>
          <a:prstGeom prst="rect">
            <a:avLst/>
          </a:prstGeom>
          <a:noFill/>
        </p:spPr>
        <p:txBody>
          <a:bodyPr wrap="square">
            <a:spAutoFit/>
          </a:bodyPr>
          <a:lstStyle/>
          <a:p>
            <a:pPr algn="ctr"/>
            <a:r>
              <a:rPr lang="en-US" sz="1400" b="1" dirty="0"/>
              <a:t>The Zimmermann Telegram (1917)</a:t>
            </a:r>
          </a:p>
        </p:txBody>
      </p:sp>
      <p:pic>
        <p:nvPicPr>
          <p:cNvPr id="7" name="Imagen 6">
            <a:extLst>
              <a:ext uri="{FF2B5EF4-FFF2-40B4-BE49-F238E27FC236}">
                <a16:creationId xmlns:a16="http://schemas.microsoft.com/office/drawing/2014/main" id="{280C712A-584A-C7B3-129F-142230AD781D}"/>
              </a:ext>
            </a:extLst>
          </p:cNvPr>
          <p:cNvPicPr>
            <a:picLocks noChangeAspect="1"/>
          </p:cNvPicPr>
          <p:nvPr/>
        </p:nvPicPr>
        <p:blipFill>
          <a:blip r:embed="rId2"/>
          <a:stretch>
            <a:fillRect/>
          </a:stretch>
        </p:blipFill>
        <p:spPr>
          <a:xfrm>
            <a:off x="8311851" y="4075352"/>
            <a:ext cx="3493099" cy="2115820"/>
          </a:xfrm>
          <a:prstGeom prst="rect">
            <a:avLst/>
          </a:prstGeom>
        </p:spPr>
      </p:pic>
      <p:pic>
        <p:nvPicPr>
          <p:cNvPr id="9" name="Imagen 8">
            <a:extLst>
              <a:ext uri="{FF2B5EF4-FFF2-40B4-BE49-F238E27FC236}">
                <a16:creationId xmlns:a16="http://schemas.microsoft.com/office/drawing/2014/main" id="{602C2062-9732-34B9-A407-F14A7D35FD8A}"/>
              </a:ext>
            </a:extLst>
          </p:cNvPr>
          <p:cNvPicPr>
            <a:picLocks noChangeAspect="1"/>
          </p:cNvPicPr>
          <p:nvPr/>
        </p:nvPicPr>
        <p:blipFill>
          <a:blip r:embed="rId3"/>
          <a:stretch>
            <a:fillRect/>
          </a:stretch>
        </p:blipFill>
        <p:spPr>
          <a:xfrm>
            <a:off x="8311850" y="499259"/>
            <a:ext cx="3493100" cy="2797343"/>
          </a:xfrm>
          <a:prstGeom prst="rect">
            <a:avLst/>
          </a:prstGeom>
        </p:spPr>
      </p:pic>
    </p:spTree>
    <p:extLst>
      <p:ext uri="{BB962C8B-B14F-4D97-AF65-F5344CB8AC3E}">
        <p14:creationId xmlns:p14="http://schemas.microsoft.com/office/powerpoint/2010/main" val="33783653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AA12B7-2A7F-8509-948C-E4BC9084E35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3DA6D35-227C-A24D-6B60-ED92D63D2AE9}"/>
              </a:ext>
            </a:extLst>
          </p:cNvPr>
          <p:cNvSpPr>
            <a:spLocks noGrp="1"/>
          </p:cNvSpPr>
          <p:nvPr>
            <p:ph type="ctrTitle"/>
          </p:nvPr>
        </p:nvSpPr>
        <p:spPr>
          <a:xfrm>
            <a:off x="107696" y="109728"/>
            <a:ext cx="3068320" cy="594360"/>
          </a:xfrm>
        </p:spPr>
        <p:txBody>
          <a:bodyPr>
            <a:normAutofit/>
          </a:bodyPr>
          <a:lstStyle/>
          <a:p>
            <a:r>
              <a:rPr lang="en-US" sz="2000" dirty="0"/>
              <a:t>Historia del </a:t>
            </a:r>
            <a:r>
              <a:rPr lang="es-419" sz="2000" noProof="0" dirty="0"/>
              <a:t>espionaje:</a:t>
            </a:r>
            <a:endParaRPr lang="en-US" sz="2000" dirty="0"/>
          </a:p>
        </p:txBody>
      </p:sp>
      <p:sp>
        <p:nvSpPr>
          <p:cNvPr id="3" name="Subtitle 2">
            <a:extLst>
              <a:ext uri="{FF2B5EF4-FFF2-40B4-BE49-F238E27FC236}">
                <a16:creationId xmlns:a16="http://schemas.microsoft.com/office/drawing/2014/main" id="{43923DC7-6EEF-33B6-6C1A-BA2271BC229F}"/>
              </a:ext>
            </a:extLst>
          </p:cNvPr>
          <p:cNvSpPr>
            <a:spLocks noGrp="1"/>
          </p:cNvSpPr>
          <p:nvPr>
            <p:ph type="subTitle" idx="1"/>
          </p:nvPr>
        </p:nvSpPr>
        <p:spPr>
          <a:xfrm>
            <a:off x="301611" y="995044"/>
            <a:ext cx="8710309" cy="5141596"/>
          </a:xfrm>
        </p:spPr>
        <p:txBody>
          <a:bodyPr>
            <a:noAutofit/>
          </a:bodyPr>
          <a:lstStyle/>
          <a:p>
            <a:r>
              <a:rPr lang="es-419" sz="1800" b="1" noProof="0" dirty="0">
                <a:latin typeface="Abadi" panose="020B0604020104020204" pitchFamily="34" charset="0"/>
              </a:rPr>
              <a:t>WWII: Septiembre 1, 1</a:t>
            </a:r>
            <a:r>
              <a:rPr lang="es-419" sz="1800" b="1" dirty="0">
                <a:latin typeface="Abadi" panose="020B0604020104020204" pitchFamily="34" charset="0"/>
              </a:rPr>
              <a:t>939 – Septiembre 2, 1945</a:t>
            </a:r>
            <a:endParaRPr lang="es-419" sz="1800" b="1" noProof="0" dirty="0">
              <a:latin typeface="Abadi" panose="020B0604020104020204" pitchFamily="34" charset="0"/>
            </a:endParaRPr>
          </a:p>
          <a:p>
            <a:endParaRPr lang="es-419" sz="1800" b="1" noProof="0" dirty="0">
              <a:latin typeface="Abadi" panose="020B0604020104020204" pitchFamily="34" charset="0"/>
            </a:endParaRPr>
          </a:p>
          <a:p>
            <a:pPr marL="342900" indent="-342900" algn="just">
              <a:buFont typeface="Wingdings" panose="05000000000000000000" pitchFamily="2" charset="2"/>
              <a:buChar char="q"/>
            </a:pPr>
            <a:r>
              <a:rPr lang="es-419" sz="1800" dirty="0">
                <a:latin typeface="Abadi" panose="020B0604020104020204" pitchFamily="34" charset="0"/>
              </a:rPr>
              <a:t>Pearl Harbor – 7 Diciembre 1941. Capacidades dispersas, falta de coordinación, análisis centralizado y mejores mecanismos de alerta temprana. </a:t>
            </a:r>
          </a:p>
          <a:p>
            <a:pPr marL="342900" indent="-342900" algn="just">
              <a:buFont typeface="Wingdings" panose="05000000000000000000" pitchFamily="2" charset="2"/>
              <a:buChar char="q"/>
            </a:pPr>
            <a:r>
              <a:rPr lang="es-419" sz="1800" dirty="0">
                <a:latin typeface="Abadi" panose="020B0604020104020204" pitchFamily="34" charset="0"/>
              </a:rPr>
              <a:t>SIGINT: Criptografía y descifrado de códigos:  </a:t>
            </a:r>
            <a:r>
              <a:rPr lang="en-US" sz="1800" dirty="0">
                <a:latin typeface="Abadi" panose="020B0604020104020204" pitchFamily="34" charset="0"/>
              </a:rPr>
              <a:t>Bletchley Park - </a:t>
            </a:r>
            <a:r>
              <a:rPr lang="es-419" sz="1800" dirty="0">
                <a:latin typeface="Abadi" panose="020B0604020104020204" pitchFamily="34" charset="0"/>
              </a:rPr>
              <a:t>Enigma – Purple</a:t>
            </a:r>
          </a:p>
          <a:p>
            <a:pPr marL="342900" indent="-342900" algn="just">
              <a:buFont typeface="Wingdings" panose="05000000000000000000" pitchFamily="2" charset="2"/>
              <a:buChar char="q"/>
            </a:pPr>
            <a:r>
              <a:rPr lang="es-419" sz="1800" dirty="0">
                <a:latin typeface="Abadi" panose="020B0604020104020204" pitchFamily="34" charset="0"/>
              </a:rPr>
              <a:t>HUMINT fue esencial: redes clandestinas, agentes infiltrados, colaboradores, resistencia, doble agentes. </a:t>
            </a:r>
          </a:p>
          <a:p>
            <a:pPr marL="342900" indent="-342900" algn="just">
              <a:buFont typeface="Wingdings" panose="05000000000000000000" pitchFamily="2" charset="2"/>
              <a:buChar char="q"/>
            </a:pPr>
            <a:r>
              <a:rPr lang="es-419" sz="1800" dirty="0">
                <a:latin typeface="Abadi" panose="020B0604020104020204" pitchFamily="34" charset="0"/>
              </a:rPr>
              <a:t>Reconocimiento aéreo –observación de movimientos de tropas, instalaciones, puertos, fabricas, rutas – bombardeo estratégico.  </a:t>
            </a:r>
          </a:p>
          <a:p>
            <a:pPr marL="342900" indent="-342900" algn="just">
              <a:buFont typeface="Wingdings" panose="05000000000000000000" pitchFamily="2" charset="2"/>
              <a:buChar char="q"/>
            </a:pPr>
            <a:r>
              <a:rPr lang="es-419" sz="1800" dirty="0">
                <a:latin typeface="Abadi" panose="020B0604020104020204" pitchFamily="34" charset="0"/>
              </a:rPr>
              <a:t>D-Day – 6 de Junio de 1944 – la mayor operación de decepción y engaño durante un conflicto: Bodyguard / Fortitude – Titanic – </a:t>
            </a:r>
            <a:r>
              <a:rPr lang="en-US" sz="1800" dirty="0">
                <a:latin typeface="Abadi" panose="020B0604020104020204" pitchFamily="34" charset="0"/>
              </a:rPr>
              <a:t>Taxable / Glimmer -</a:t>
            </a:r>
            <a:r>
              <a:rPr lang="es-419" sz="1800" dirty="0">
                <a:latin typeface="Abadi" panose="020B0604020104020204" pitchFamily="34" charset="0"/>
              </a:rPr>
              <a:t> </a:t>
            </a:r>
            <a:r>
              <a:rPr lang="en-US" sz="1800" dirty="0">
                <a:latin typeface="Abadi" panose="020B0604020104020204" pitchFamily="34" charset="0"/>
              </a:rPr>
              <a:t>Quicksilver</a:t>
            </a:r>
            <a:r>
              <a:rPr lang="es-419" sz="1800" dirty="0">
                <a:latin typeface="Abadi" panose="020B0604020104020204" pitchFamily="34" charset="0"/>
              </a:rPr>
              <a:t> operations / doble agentes: </a:t>
            </a:r>
            <a:r>
              <a:rPr lang="en-US" sz="1800" dirty="0">
                <a:latin typeface="Abadi" panose="020B0604020104020204" pitchFamily="34" charset="0"/>
              </a:rPr>
              <a:t>Juan Pujol García Dušan Popov.</a:t>
            </a:r>
          </a:p>
          <a:p>
            <a:pPr algn="just"/>
            <a:endParaRPr lang="es-419" sz="1100" dirty="0">
              <a:latin typeface="Abadi" panose="020B0604020104020204" pitchFamily="34" charset="0"/>
            </a:endParaRPr>
          </a:p>
        </p:txBody>
      </p:sp>
      <p:pic>
        <p:nvPicPr>
          <p:cNvPr id="14" name="Imagen 13">
            <a:extLst>
              <a:ext uri="{FF2B5EF4-FFF2-40B4-BE49-F238E27FC236}">
                <a16:creationId xmlns:a16="http://schemas.microsoft.com/office/drawing/2014/main" id="{C7D30816-E601-58A8-5397-C3908A357F2E}"/>
              </a:ext>
            </a:extLst>
          </p:cNvPr>
          <p:cNvPicPr>
            <a:picLocks noChangeAspect="1"/>
          </p:cNvPicPr>
          <p:nvPr/>
        </p:nvPicPr>
        <p:blipFill>
          <a:blip r:embed="rId2"/>
          <a:stretch>
            <a:fillRect/>
          </a:stretch>
        </p:blipFill>
        <p:spPr>
          <a:xfrm>
            <a:off x="9279441" y="704088"/>
            <a:ext cx="1949626" cy="1956942"/>
          </a:xfrm>
          <a:prstGeom prst="rect">
            <a:avLst/>
          </a:prstGeom>
        </p:spPr>
      </p:pic>
      <p:pic>
        <p:nvPicPr>
          <p:cNvPr id="16" name="Imagen 15">
            <a:extLst>
              <a:ext uri="{FF2B5EF4-FFF2-40B4-BE49-F238E27FC236}">
                <a16:creationId xmlns:a16="http://schemas.microsoft.com/office/drawing/2014/main" id="{AC0BE1B9-401B-FDB8-7428-1555EFED7882}"/>
              </a:ext>
            </a:extLst>
          </p:cNvPr>
          <p:cNvPicPr>
            <a:picLocks noChangeAspect="1"/>
          </p:cNvPicPr>
          <p:nvPr/>
        </p:nvPicPr>
        <p:blipFill>
          <a:blip r:embed="rId3"/>
          <a:stretch>
            <a:fillRect/>
          </a:stretch>
        </p:blipFill>
        <p:spPr>
          <a:xfrm>
            <a:off x="9277174" y="3187814"/>
            <a:ext cx="1951893" cy="2288426"/>
          </a:xfrm>
          <a:prstGeom prst="rect">
            <a:avLst/>
          </a:prstGeom>
        </p:spPr>
      </p:pic>
    </p:spTree>
    <p:extLst>
      <p:ext uri="{BB962C8B-B14F-4D97-AF65-F5344CB8AC3E}">
        <p14:creationId xmlns:p14="http://schemas.microsoft.com/office/powerpoint/2010/main" val="24367813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A4A719-E948-BA9E-43DD-C4FCB5A2A0F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E654AD3-3737-574E-22B2-683BA6D9588F}"/>
              </a:ext>
            </a:extLst>
          </p:cNvPr>
          <p:cNvSpPr>
            <a:spLocks noGrp="1"/>
          </p:cNvSpPr>
          <p:nvPr>
            <p:ph type="ctrTitle"/>
          </p:nvPr>
        </p:nvSpPr>
        <p:spPr>
          <a:xfrm>
            <a:off x="107696" y="109728"/>
            <a:ext cx="3068320" cy="594360"/>
          </a:xfrm>
        </p:spPr>
        <p:txBody>
          <a:bodyPr>
            <a:normAutofit/>
          </a:bodyPr>
          <a:lstStyle/>
          <a:p>
            <a:r>
              <a:rPr lang="en-US" sz="2000" dirty="0"/>
              <a:t>Historia del </a:t>
            </a:r>
            <a:r>
              <a:rPr lang="es-419" sz="2000" noProof="0" dirty="0"/>
              <a:t>espionaje:</a:t>
            </a:r>
            <a:endParaRPr lang="en-US" sz="2000" dirty="0"/>
          </a:p>
        </p:txBody>
      </p:sp>
      <p:sp>
        <p:nvSpPr>
          <p:cNvPr id="3" name="Subtitle 2">
            <a:extLst>
              <a:ext uri="{FF2B5EF4-FFF2-40B4-BE49-F238E27FC236}">
                <a16:creationId xmlns:a16="http://schemas.microsoft.com/office/drawing/2014/main" id="{1717A685-1DA5-7C11-281C-F009EFB2DCD9}"/>
              </a:ext>
            </a:extLst>
          </p:cNvPr>
          <p:cNvSpPr>
            <a:spLocks noGrp="1"/>
          </p:cNvSpPr>
          <p:nvPr>
            <p:ph type="subTitle" idx="1"/>
          </p:nvPr>
        </p:nvSpPr>
        <p:spPr>
          <a:xfrm>
            <a:off x="301611" y="995044"/>
            <a:ext cx="8710309" cy="5141596"/>
          </a:xfrm>
        </p:spPr>
        <p:txBody>
          <a:bodyPr>
            <a:noAutofit/>
          </a:bodyPr>
          <a:lstStyle/>
          <a:p>
            <a:r>
              <a:rPr lang="es-419" sz="1600" b="1" dirty="0">
                <a:latin typeface="Abadi" panose="020B0604020104020204" pitchFamily="34" charset="0"/>
              </a:rPr>
              <a:t>Guerra Fria: </a:t>
            </a:r>
            <a:r>
              <a:rPr lang="en-US" sz="1600" dirty="0">
                <a:latin typeface="Abadi" panose="020B0604020104020204" pitchFamily="34" charset="0"/>
              </a:rPr>
              <a:t>1947–1991</a:t>
            </a:r>
            <a:endParaRPr lang="es-419" sz="1600" b="1" noProof="0" dirty="0">
              <a:latin typeface="Abadi" panose="020B0604020104020204" pitchFamily="34" charset="0"/>
            </a:endParaRPr>
          </a:p>
          <a:p>
            <a:pPr marL="342900" indent="-342900" algn="just">
              <a:buFont typeface="Wingdings" panose="05000000000000000000" pitchFamily="2" charset="2"/>
              <a:buChar char="q"/>
            </a:pPr>
            <a:r>
              <a:rPr lang="es-419" sz="1600" dirty="0">
                <a:latin typeface="Abadi" panose="020B0604020104020204" pitchFamily="34" charset="0"/>
              </a:rPr>
              <a:t>Incertidumbre estratégica – competencia ideológica – expansión del adversario – espionaje como actividad global. </a:t>
            </a:r>
          </a:p>
          <a:p>
            <a:pPr marL="342900" indent="-342900" algn="just">
              <a:buFont typeface="Wingdings" panose="05000000000000000000" pitchFamily="2" charset="2"/>
              <a:buChar char="q"/>
            </a:pPr>
            <a:r>
              <a:rPr lang="es-419" sz="1600" dirty="0">
                <a:latin typeface="Abadi" panose="020B0604020104020204" pitchFamily="34" charset="0"/>
              </a:rPr>
              <a:t>HUMINT: Oleg Penkovskiy – George Blake – Heinz Felfe – Vitaly Yurchenko y GEOINT / IMINT: U2 – CORONA – SPUTNIK.</a:t>
            </a:r>
          </a:p>
          <a:p>
            <a:pPr marL="342900" indent="-342900" algn="just">
              <a:buFont typeface="Wingdings" panose="05000000000000000000" pitchFamily="2" charset="2"/>
              <a:buChar char="q"/>
            </a:pPr>
            <a:r>
              <a:rPr lang="es-419" sz="1600" dirty="0">
                <a:latin typeface="Abadi" panose="020B0604020104020204" pitchFamily="34" charset="0"/>
              </a:rPr>
              <a:t>Crisis de Misiles en Cuba Octubre 1962 / </a:t>
            </a:r>
            <a:r>
              <a:rPr lang="en-US" sz="1600" dirty="0">
                <a:latin typeface="Abadi" panose="020B0604020104020204" pitchFamily="34" charset="0"/>
              </a:rPr>
              <a:t>Yom Kippur War (1973) The Concept </a:t>
            </a:r>
            <a:r>
              <a:rPr lang="es-419" sz="1600" dirty="0">
                <a:latin typeface="Abadi" panose="020B0604020104020204" pitchFamily="34" charset="0"/>
              </a:rPr>
              <a:t> – GEOINT /IMINT. </a:t>
            </a:r>
          </a:p>
          <a:p>
            <a:pPr marL="342900" indent="-342900" algn="just">
              <a:buFont typeface="Wingdings" panose="05000000000000000000" pitchFamily="2" charset="2"/>
              <a:buChar char="q"/>
            </a:pPr>
            <a:r>
              <a:rPr lang="es-419" sz="1600" dirty="0">
                <a:latin typeface="Abadi" panose="020B0604020104020204" pitchFamily="34" charset="0"/>
              </a:rPr>
              <a:t>MASINT – inteligencia de firmas invisibles (observar, medir, equilibrio estratégico) = energía nuclear – misiles intercontinentales – sistema avanzado de alerta – observar / medir / equilibrio estratégico.</a:t>
            </a:r>
          </a:p>
          <a:p>
            <a:pPr marL="342900" indent="-342900" algn="just">
              <a:buFont typeface="Wingdings" panose="05000000000000000000" pitchFamily="2" charset="2"/>
              <a:buChar char="q"/>
            </a:pPr>
            <a:r>
              <a:rPr lang="es-419" sz="1600" dirty="0">
                <a:latin typeface="Abadi" panose="020B0604020104020204" pitchFamily="34" charset="0"/>
              </a:rPr>
              <a:t>1980 - Ronald Reagan – política de presión militar, tecnología e ideología (rearme – presión psicológica) – Strategic Defense Initiative (SDI). </a:t>
            </a:r>
          </a:p>
          <a:p>
            <a:pPr marL="342900" indent="-342900" algn="just">
              <a:buFont typeface="Wingdings" panose="05000000000000000000" pitchFamily="2" charset="2"/>
              <a:buChar char="q"/>
            </a:pPr>
            <a:r>
              <a:rPr lang="es-419" sz="1600" dirty="0">
                <a:latin typeface="Abadi" panose="020B0604020104020204" pitchFamily="34" charset="0"/>
              </a:rPr>
              <a:t>Mikhail Gorbachov – Glasnost / Perestroika – Agotamiento y necesidad del cambio del modelo. </a:t>
            </a:r>
          </a:p>
          <a:p>
            <a:pPr marL="342900" indent="-342900" algn="just">
              <a:buFont typeface="Wingdings" panose="05000000000000000000" pitchFamily="2" charset="2"/>
              <a:buChar char="q"/>
            </a:pPr>
            <a:r>
              <a:rPr lang="es-419" sz="1600" dirty="0">
                <a:latin typeface="Abadi" panose="020B0604020104020204" pitchFamily="34" charset="0"/>
              </a:rPr>
              <a:t>Ahora inteligencia debe: leer transformaciones políticas – sociales – económicas. </a:t>
            </a:r>
          </a:p>
          <a:p>
            <a:pPr marL="342900" indent="-342900" algn="just">
              <a:buFont typeface="Wingdings" panose="05000000000000000000" pitchFamily="2" charset="2"/>
              <a:buChar char="q"/>
            </a:pPr>
            <a:endParaRPr lang="es-419" sz="1800" dirty="0">
              <a:latin typeface="Abadi" panose="020B0604020104020204" pitchFamily="34" charset="0"/>
            </a:endParaRPr>
          </a:p>
          <a:p>
            <a:pPr marL="342900" indent="-342900" algn="just">
              <a:buFont typeface="Wingdings" panose="05000000000000000000" pitchFamily="2" charset="2"/>
              <a:buChar char="q"/>
            </a:pPr>
            <a:endParaRPr lang="es-419" sz="1800" dirty="0">
              <a:latin typeface="Abadi" panose="020B0604020104020204" pitchFamily="34" charset="0"/>
            </a:endParaRPr>
          </a:p>
          <a:p>
            <a:pPr marL="342900" indent="-342900" algn="just">
              <a:buFont typeface="Wingdings" panose="05000000000000000000" pitchFamily="2" charset="2"/>
              <a:buChar char="q"/>
            </a:pPr>
            <a:endParaRPr lang="es-419" sz="1100" dirty="0">
              <a:latin typeface="Abadi" panose="020B0604020104020204" pitchFamily="34" charset="0"/>
            </a:endParaRPr>
          </a:p>
        </p:txBody>
      </p:sp>
      <p:pic>
        <p:nvPicPr>
          <p:cNvPr id="5" name="Imagen 4">
            <a:extLst>
              <a:ext uri="{FF2B5EF4-FFF2-40B4-BE49-F238E27FC236}">
                <a16:creationId xmlns:a16="http://schemas.microsoft.com/office/drawing/2014/main" id="{77D754C9-262B-4B9E-094D-6D898C1A7EC8}"/>
              </a:ext>
            </a:extLst>
          </p:cNvPr>
          <p:cNvPicPr>
            <a:picLocks noChangeAspect="1"/>
          </p:cNvPicPr>
          <p:nvPr/>
        </p:nvPicPr>
        <p:blipFill>
          <a:blip r:embed="rId2"/>
          <a:stretch>
            <a:fillRect/>
          </a:stretch>
        </p:blipFill>
        <p:spPr>
          <a:xfrm>
            <a:off x="9633828" y="2293191"/>
            <a:ext cx="2175830" cy="1514015"/>
          </a:xfrm>
          <a:prstGeom prst="rect">
            <a:avLst/>
          </a:prstGeom>
        </p:spPr>
      </p:pic>
      <p:pic>
        <p:nvPicPr>
          <p:cNvPr id="7" name="Imagen 6">
            <a:extLst>
              <a:ext uri="{FF2B5EF4-FFF2-40B4-BE49-F238E27FC236}">
                <a16:creationId xmlns:a16="http://schemas.microsoft.com/office/drawing/2014/main" id="{98E61858-1EB0-5F6C-2829-526B1982AB85}"/>
              </a:ext>
            </a:extLst>
          </p:cNvPr>
          <p:cNvPicPr>
            <a:picLocks noChangeAspect="1"/>
          </p:cNvPicPr>
          <p:nvPr/>
        </p:nvPicPr>
        <p:blipFill>
          <a:blip r:embed="rId3"/>
          <a:stretch>
            <a:fillRect/>
          </a:stretch>
        </p:blipFill>
        <p:spPr>
          <a:xfrm>
            <a:off x="9597596" y="3981277"/>
            <a:ext cx="2212062" cy="1632070"/>
          </a:xfrm>
          <a:prstGeom prst="rect">
            <a:avLst/>
          </a:prstGeom>
        </p:spPr>
      </p:pic>
      <p:pic>
        <p:nvPicPr>
          <p:cNvPr id="9" name="Imagen 8">
            <a:extLst>
              <a:ext uri="{FF2B5EF4-FFF2-40B4-BE49-F238E27FC236}">
                <a16:creationId xmlns:a16="http://schemas.microsoft.com/office/drawing/2014/main" id="{CF0FDE24-0BF6-CA4E-67EC-DDFE199CCE29}"/>
              </a:ext>
            </a:extLst>
          </p:cNvPr>
          <p:cNvPicPr>
            <a:picLocks noChangeAspect="1"/>
          </p:cNvPicPr>
          <p:nvPr/>
        </p:nvPicPr>
        <p:blipFill>
          <a:blip r:embed="rId4"/>
          <a:stretch>
            <a:fillRect/>
          </a:stretch>
        </p:blipFill>
        <p:spPr>
          <a:xfrm>
            <a:off x="9633828" y="868746"/>
            <a:ext cx="2175831" cy="1250374"/>
          </a:xfrm>
          <a:prstGeom prst="rect">
            <a:avLst/>
          </a:prstGeom>
        </p:spPr>
      </p:pic>
    </p:spTree>
    <p:extLst>
      <p:ext uri="{BB962C8B-B14F-4D97-AF65-F5344CB8AC3E}">
        <p14:creationId xmlns:p14="http://schemas.microsoft.com/office/powerpoint/2010/main" val="14189076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78ECA4-C7FC-8584-2BA7-115BE62C26A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86D79C4-A7B3-E811-19D9-F21CB6C94233}"/>
              </a:ext>
            </a:extLst>
          </p:cNvPr>
          <p:cNvSpPr>
            <a:spLocks noGrp="1"/>
          </p:cNvSpPr>
          <p:nvPr>
            <p:ph type="ctrTitle"/>
          </p:nvPr>
        </p:nvSpPr>
        <p:spPr>
          <a:xfrm>
            <a:off x="107696" y="109728"/>
            <a:ext cx="3068320" cy="594360"/>
          </a:xfrm>
        </p:spPr>
        <p:txBody>
          <a:bodyPr>
            <a:normAutofit/>
          </a:bodyPr>
          <a:lstStyle/>
          <a:p>
            <a:r>
              <a:rPr lang="en-US" sz="2000" dirty="0"/>
              <a:t>Historia del </a:t>
            </a:r>
            <a:r>
              <a:rPr lang="es-419" sz="2000" noProof="0" dirty="0"/>
              <a:t>espionaje:</a:t>
            </a:r>
            <a:endParaRPr lang="en-US" sz="2000" dirty="0"/>
          </a:p>
        </p:txBody>
      </p:sp>
      <p:sp>
        <p:nvSpPr>
          <p:cNvPr id="3" name="Subtitle 2">
            <a:extLst>
              <a:ext uri="{FF2B5EF4-FFF2-40B4-BE49-F238E27FC236}">
                <a16:creationId xmlns:a16="http://schemas.microsoft.com/office/drawing/2014/main" id="{9CC34CB9-AC9D-D6E8-5CE1-240C9CAFA728}"/>
              </a:ext>
            </a:extLst>
          </p:cNvPr>
          <p:cNvSpPr>
            <a:spLocks noGrp="1"/>
          </p:cNvSpPr>
          <p:nvPr>
            <p:ph type="subTitle" idx="1"/>
          </p:nvPr>
        </p:nvSpPr>
        <p:spPr>
          <a:xfrm>
            <a:off x="301611" y="995044"/>
            <a:ext cx="6403989" cy="4328796"/>
          </a:xfrm>
        </p:spPr>
        <p:txBody>
          <a:bodyPr>
            <a:noAutofit/>
          </a:bodyPr>
          <a:lstStyle/>
          <a:p>
            <a:r>
              <a:rPr lang="es-419" sz="1400" b="1" dirty="0">
                <a:latin typeface="Abadi" panose="020B0604020104020204" pitchFamily="34" charset="0"/>
              </a:rPr>
              <a:t>Guerra del golfo: </a:t>
            </a:r>
            <a:r>
              <a:rPr lang="en-US" sz="1400" dirty="0">
                <a:latin typeface="Abadi" panose="020B0604020104020204" pitchFamily="34" charset="0"/>
              </a:rPr>
              <a:t>The Gulf War (1990–1991)</a:t>
            </a:r>
          </a:p>
          <a:p>
            <a:endParaRPr lang="es-419" sz="1400" b="1" noProof="0" dirty="0">
              <a:latin typeface="Abadi" panose="020B0604020104020204" pitchFamily="34" charset="0"/>
            </a:endParaRPr>
          </a:p>
          <a:p>
            <a:pPr marL="342900" indent="-342900" algn="just">
              <a:buFont typeface="Wingdings" panose="05000000000000000000" pitchFamily="2" charset="2"/>
              <a:buChar char="q"/>
            </a:pPr>
            <a:r>
              <a:rPr lang="en-US" sz="1400" b="1" dirty="0">
                <a:latin typeface="Abadi" panose="020B0604020104020204" pitchFamily="34" charset="0"/>
              </a:rPr>
              <a:t>Invasion Irani a Kuwait – </a:t>
            </a:r>
            <a:r>
              <a:rPr lang="en-US" sz="1400" dirty="0">
                <a:latin typeface="Abadi" panose="020B0604020104020204" pitchFamily="34" charset="0"/>
              </a:rPr>
              <a:t>Agosto 1990 </a:t>
            </a:r>
            <a:r>
              <a:rPr lang="en-US" sz="1400" b="1" dirty="0">
                <a:latin typeface="Abadi" panose="020B0604020104020204" pitchFamily="34" charset="0"/>
              </a:rPr>
              <a:t>– </a:t>
            </a:r>
            <a:r>
              <a:rPr lang="es-419" sz="1400" b="1" noProof="0" dirty="0">
                <a:latin typeface="Abadi" panose="020B0604020104020204" pitchFamily="34" charset="0"/>
              </a:rPr>
              <a:t>Operación</a:t>
            </a:r>
            <a:r>
              <a:rPr lang="en-US" sz="1400" b="1" dirty="0">
                <a:latin typeface="Abadi" panose="020B0604020104020204" pitchFamily="34" charset="0"/>
              </a:rPr>
              <a:t> Desert Storm - </a:t>
            </a:r>
            <a:r>
              <a:rPr lang="es-419" sz="1400" noProof="0" dirty="0">
                <a:latin typeface="Abadi" panose="020B0604020104020204" pitchFamily="34" charset="0"/>
              </a:rPr>
              <a:t>Enero</a:t>
            </a:r>
            <a:r>
              <a:rPr lang="en-US" sz="1400" dirty="0">
                <a:latin typeface="Abadi" panose="020B0604020104020204" pitchFamily="34" charset="0"/>
              </a:rPr>
              <a:t> 1991.</a:t>
            </a:r>
          </a:p>
          <a:p>
            <a:pPr marL="342900" indent="-342900" algn="just">
              <a:buFont typeface="Wingdings" panose="05000000000000000000" pitchFamily="2" charset="2"/>
              <a:buChar char="q"/>
            </a:pPr>
            <a:r>
              <a:rPr lang="es-419" sz="1400" b="1" noProof="0" dirty="0">
                <a:latin typeface="Abadi" panose="020B0604020104020204" pitchFamily="34" charset="0"/>
              </a:rPr>
              <a:t>Estrategia de los cinco anillos: </a:t>
            </a:r>
            <a:r>
              <a:rPr lang="es-419" sz="1400" noProof="0" dirty="0">
                <a:latin typeface="Abadi" panose="020B0604020104020204" pitchFamily="34" charset="0"/>
              </a:rPr>
              <a:t>Liderazgo – Sistemas esenciales – infraestructuras – población y fuerzas militares.</a:t>
            </a:r>
          </a:p>
          <a:p>
            <a:pPr marL="342900" indent="-342900" algn="just">
              <a:buFont typeface="Wingdings" panose="05000000000000000000" pitchFamily="2" charset="2"/>
              <a:buChar char="q"/>
            </a:pPr>
            <a:r>
              <a:rPr lang="es-419" sz="1400" b="1" noProof="0" dirty="0">
                <a:latin typeface="Abadi" panose="020B0604020104020204" pitchFamily="34" charset="0"/>
              </a:rPr>
              <a:t>Intelligence Preparation of the Battlefield (IPB): </a:t>
            </a:r>
            <a:r>
              <a:rPr lang="es-419" sz="1400" noProof="0" dirty="0">
                <a:latin typeface="Abadi" panose="020B0604020104020204" pitchFamily="34" charset="0"/>
              </a:rPr>
              <a:t>Posiciones militares Iraquíes, anillos de defensa, campos minados, rutas logísticas and estructuras de comando. </a:t>
            </a:r>
          </a:p>
          <a:p>
            <a:pPr marL="342900" indent="-342900" algn="just">
              <a:buFont typeface="Wingdings" panose="05000000000000000000" pitchFamily="2" charset="2"/>
              <a:buChar char="q"/>
            </a:pPr>
            <a:r>
              <a:rPr lang="es-419" sz="1400" b="1" dirty="0">
                <a:latin typeface="Abadi" panose="020B0604020104020204" pitchFamily="34" charset="0"/>
              </a:rPr>
              <a:t>Operaciones de decepción: </a:t>
            </a:r>
            <a:r>
              <a:rPr lang="es-419" sz="1400" dirty="0">
                <a:latin typeface="Abadi" panose="020B0604020104020204" pitchFamily="34" charset="0"/>
              </a:rPr>
              <a:t>trafico falso de radio, demostraciones navales, concentración visible de tropas. (Fortitude &amp; Bodyguard).</a:t>
            </a:r>
          </a:p>
          <a:p>
            <a:pPr marL="342900" indent="-342900" algn="just">
              <a:buFont typeface="Wingdings" panose="05000000000000000000" pitchFamily="2" charset="2"/>
              <a:buChar char="q"/>
            </a:pPr>
            <a:r>
              <a:rPr lang="es-419" sz="1400" dirty="0">
                <a:latin typeface="Abadi" panose="020B0604020104020204" pitchFamily="34" charset="0"/>
              </a:rPr>
              <a:t>Nuevas tecnologías: JSTARS (</a:t>
            </a:r>
            <a:r>
              <a:rPr lang="en-US" sz="1400" noProof="0" dirty="0">
                <a:latin typeface="Abadi" panose="020B0604020104020204" pitchFamily="34" charset="0"/>
              </a:rPr>
              <a:t>moving Target Surveillance</a:t>
            </a:r>
            <a:r>
              <a:rPr lang="es-419" sz="1400" dirty="0">
                <a:latin typeface="Abadi" panose="020B0604020104020204" pitchFamily="34" charset="0"/>
              </a:rPr>
              <a:t>) – Satélites de Reconocimiento y UAV – RQ2 Pioneer. </a:t>
            </a:r>
          </a:p>
          <a:p>
            <a:pPr marL="342900" indent="-342900" algn="just">
              <a:buFont typeface="Wingdings" panose="05000000000000000000" pitchFamily="2" charset="2"/>
              <a:buChar char="q"/>
            </a:pPr>
            <a:r>
              <a:rPr lang="en-US" sz="1400" dirty="0">
                <a:latin typeface="Abadi" panose="020B0604020104020204" pitchFamily="34" charset="0"/>
              </a:rPr>
              <a:t>Scud Missile Hunting – </a:t>
            </a:r>
            <a:r>
              <a:rPr lang="es-419" sz="1400" noProof="0" dirty="0">
                <a:latin typeface="Abadi" panose="020B0604020104020204" pitchFamily="34" charset="0"/>
              </a:rPr>
              <a:t>objetivo</a:t>
            </a:r>
            <a:r>
              <a:rPr lang="en-US" sz="1400" dirty="0">
                <a:latin typeface="Abadi" panose="020B0604020104020204" pitchFamily="34" charset="0"/>
              </a:rPr>
              <a:t> </a:t>
            </a:r>
            <a:r>
              <a:rPr lang="es-419" sz="1400" noProof="0" dirty="0">
                <a:latin typeface="Abadi" panose="020B0604020104020204" pitchFamily="34" charset="0"/>
              </a:rPr>
              <a:t>móvil – problemático localizar.</a:t>
            </a:r>
          </a:p>
          <a:p>
            <a:pPr marL="342900" indent="-342900" algn="just">
              <a:buFont typeface="Wingdings" panose="05000000000000000000" pitchFamily="2" charset="2"/>
              <a:buChar char="q"/>
            </a:pPr>
            <a:r>
              <a:rPr lang="es-419" sz="1400" dirty="0">
                <a:latin typeface="Abadi" panose="020B0604020104020204" pitchFamily="34" charset="0"/>
              </a:rPr>
              <a:t>Doctrinas: </a:t>
            </a:r>
            <a:r>
              <a:rPr lang="en-US" sz="1400" noProof="0" dirty="0">
                <a:latin typeface="Abadi" panose="020B0604020104020204" pitchFamily="34" charset="0"/>
              </a:rPr>
              <a:t>Air-land battle </a:t>
            </a:r>
            <a:r>
              <a:rPr lang="es-419" sz="1400" dirty="0">
                <a:latin typeface="Abadi" panose="020B0604020104020204" pitchFamily="34" charset="0"/>
              </a:rPr>
              <a:t>(1980) – Joint Ops (1990 -2000) – Multi-Domain Ops (2010) –all-Domain Ops (Al día de hoy). </a:t>
            </a:r>
          </a:p>
        </p:txBody>
      </p:sp>
      <p:pic>
        <p:nvPicPr>
          <p:cNvPr id="6" name="Imagen 5">
            <a:extLst>
              <a:ext uri="{FF2B5EF4-FFF2-40B4-BE49-F238E27FC236}">
                <a16:creationId xmlns:a16="http://schemas.microsoft.com/office/drawing/2014/main" id="{79ACCDFF-8AC6-1A58-8297-E7008342F62E}"/>
              </a:ext>
            </a:extLst>
          </p:cNvPr>
          <p:cNvPicPr>
            <a:picLocks noChangeAspect="1"/>
          </p:cNvPicPr>
          <p:nvPr/>
        </p:nvPicPr>
        <p:blipFill>
          <a:blip r:embed="rId2"/>
          <a:stretch>
            <a:fillRect/>
          </a:stretch>
        </p:blipFill>
        <p:spPr>
          <a:xfrm>
            <a:off x="7386321" y="704088"/>
            <a:ext cx="4376678" cy="2850425"/>
          </a:xfrm>
          <a:prstGeom prst="rect">
            <a:avLst/>
          </a:prstGeom>
        </p:spPr>
      </p:pic>
      <p:graphicFrame>
        <p:nvGraphicFramePr>
          <p:cNvPr id="11" name="Tabla 10">
            <a:extLst>
              <a:ext uri="{FF2B5EF4-FFF2-40B4-BE49-F238E27FC236}">
                <a16:creationId xmlns:a16="http://schemas.microsoft.com/office/drawing/2014/main" id="{0A19D911-66EE-033F-5F7D-4E6C8CC84C16}"/>
              </a:ext>
            </a:extLst>
          </p:cNvPr>
          <p:cNvGraphicFramePr>
            <a:graphicFrameLocks noGrp="1"/>
          </p:cNvGraphicFramePr>
          <p:nvPr>
            <p:extLst>
              <p:ext uri="{D42A27DB-BD31-4B8C-83A1-F6EECF244321}">
                <p14:modId xmlns:p14="http://schemas.microsoft.com/office/powerpoint/2010/main" val="4151436814"/>
              </p:ext>
            </p:extLst>
          </p:nvPr>
        </p:nvGraphicFramePr>
        <p:xfrm>
          <a:off x="7335967" y="4002722"/>
          <a:ext cx="4477386" cy="2103120"/>
        </p:xfrm>
        <a:graphic>
          <a:graphicData uri="http://schemas.openxmlformats.org/drawingml/2006/table">
            <a:tbl>
              <a:tblPr>
                <a:tableStyleId>{9D7B26C5-4107-4FEC-AEDC-1716B250A1EF}</a:tableStyleId>
              </a:tblPr>
              <a:tblGrid>
                <a:gridCol w="568068">
                  <a:extLst>
                    <a:ext uri="{9D8B030D-6E8A-4147-A177-3AD203B41FA5}">
                      <a16:colId xmlns:a16="http://schemas.microsoft.com/office/drawing/2014/main" val="4068154180"/>
                    </a:ext>
                  </a:extLst>
                </a:gridCol>
                <a:gridCol w="996125">
                  <a:extLst>
                    <a:ext uri="{9D8B030D-6E8A-4147-A177-3AD203B41FA5}">
                      <a16:colId xmlns:a16="http://schemas.microsoft.com/office/drawing/2014/main" val="58967575"/>
                    </a:ext>
                  </a:extLst>
                </a:gridCol>
                <a:gridCol w="2913193">
                  <a:extLst>
                    <a:ext uri="{9D8B030D-6E8A-4147-A177-3AD203B41FA5}">
                      <a16:colId xmlns:a16="http://schemas.microsoft.com/office/drawing/2014/main" val="2732748098"/>
                    </a:ext>
                  </a:extLst>
                </a:gridCol>
              </a:tblGrid>
              <a:tr h="177324">
                <a:tc>
                  <a:txBody>
                    <a:bodyPr/>
                    <a:lstStyle/>
                    <a:p>
                      <a:pPr>
                        <a:buNone/>
                      </a:pPr>
                      <a:r>
                        <a:rPr lang="en-US" sz="1200">
                          <a:latin typeface="Abadi" panose="020B0604020104020204" pitchFamily="34" charset="0"/>
                        </a:rPr>
                        <a:t>Term</a:t>
                      </a:r>
                    </a:p>
                  </a:txBody>
                  <a:tcPr anchor="ctr"/>
                </a:tc>
                <a:tc>
                  <a:txBody>
                    <a:bodyPr/>
                    <a:lstStyle/>
                    <a:p>
                      <a:pPr>
                        <a:buNone/>
                      </a:pPr>
                      <a:r>
                        <a:rPr lang="en-US" sz="1200">
                          <a:latin typeface="Abadi" panose="020B0604020104020204" pitchFamily="34" charset="0"/>
                        </a:rPr>
                        <a:t>Meaning</a:t>
                      </a:r>
                    </a:p>
                  </a:txBody>
                  <a:tcPr anchor="ctr"/>
                </a:tc>
                <a:tc>
                  <a:txBody>
                    <a:bodyPr/>
                    <a:lstStyle/>
                    <a:p>
                      <a:pPr>
                        <a:buNone/>
                      </a:pPr>
                      <a:r>
                        <a:rPr lang="en-US" sz="1200" dirty="0">
                          <a:latin typeface="Abadi" panose="020B0604020104020204" pitchFamily="34" charset="0"/>
                        </a:rPr>
                        <a:t>Focus</a:t>
                      </a:r>
                    </a:p>
                  </a:txBody>
                  <a:tcPr anchor="ctr"/>
                </a:tc>
                <a:extLst>
                  <a:ext uri="{0D108BD9-81ED-4DB2-BD59-A6C34878D82A}">
                    <a16:rowId xmlns:a16="http://schemas.microsoft.com/office/drawing/2014/main" val="3347529636"/>
                  </a:ext>
                </a:extLst>
              </a:tr>
              <a:tr h="576302">
                <a:tc>
                  <a:txBody>
                    <a:bodyPr/>
                    <a:lstStyle/>
                    <a:p>
                      <a:pPr>
                        <a:buNone/>
                      </a:pPr>
                      <a:r>
                        <a:rPr lang="en-US" sz="1200" b="1">
                          <a:latin typeface="Abadi" panose="020B0604020104020204" pitchFamily="34" charset="0"/>
                        </a:rPr>
                        <a:t>MDO</a:t>
                      </a:r>
                      <a:endParaRPr lang="en-US" sz="1200">
                        <a:latin typeface="Abadi" panose="020B0604020104020204" pitchFamily="34" charset="0"/>
                      </a:endParaRPr>
                    </a:p>
                  </a:txBody>
                  <a:tcPr anchor="ctr"/>
                </a:tc>
                <a:tc>
                  <a:txBody>
                    <a:bodyPr/>
                    <a:lstStyle/>
                    <a:p>
                      <a:pPr>
                        <a:buNone/>
                      </a:pPr>
                      <a:r>
                        <a:rPr lang="en-US" sz="1200">
                          <a:latin typeface="Abadi" panose="020B0604020104020204" pitchFamily="34" charset="0"/>
                        </a:rPr>
                        <a:t>Multi-Domain Operations</a:t>
                      </a:r>
                    </a:p>
                  </a:txBody>
                  <a:tcPr anchor="ctr"/>
                </a:tc>
                <a:tc>
                  <a:txBody>
                    <a:bodyPr/>
                    <a:lstStyle/>
                    <a:p>
                      <a:pPr>
                        <a:buNone/>
                      </a:pPr>
                      <a:r>
                        <a:rPr lang="en-US" sz="1200" dirty="0">
                          <a:latin typeface="Abadi" panose="020B0604020104020204" pitchFamily="34" charset="0"/>
                        </a:rPr>
                        <a:t>Integrating military actions across multiple domains (land, air, sea, space, cyber) to create advantages over an adversary.</a:t>
                      </a:r>
                    </a:p>
                  </a:txBody>
                  <a:tcPr anchor="ctr"/>
                </a:tc>
                <a:extLst>
                  <a:ext uri="{0D108BD9-81ED-4DB2-BD59-A6C34878D82A}">
                    <a16:rowId xmlns:a16="http://schemas.microsoft.com/office/drawing/2014/main" val="1462795363"/>
                  </a:ext>
                </a:extLst>
              </a:tr>
              <a:tr h="842288">
                <a:tc>
                  <a:txBody>
                    <a:bodyPr/>
                    <a:lstStyle/>
                    <a:p>
                      <a:pPr>
                        <a:buNone/>
                      </a:pPr>
                      <a:r>
                        <a:rPr lang="en-US" sz="1200" b="1" dirty="0">
                          <a:latin typeface="Abadi" panose="020B0604020104020204" pitchFamily="34" charset="0"/>
                        </a:rPr>
                        <a:t>ADO</a:t>
                      </a:r>
                      <a:endParaRPr lang="en-US" sz="1200" dirty="0">
                        <a:latin typeface="Abadi" panose="020B0604020104020204" pitchFamily="34" charset="0"/>
                      </a:endParaRPr>
                    </a:p>
                  </a:txBody>
                  <a:tcPr anchor="ctr"/>
                </a:tc>
                <a:tc>
                  <a:txBody>
                    <a:bodyPr/>
                    <a:lstStyle/>
                    <a:p>
                      <a:pPr>
                        <a:buNone/>
                      </a:pPr>
                      <a:r>
                        <a:rPr lang="en-US" sz="1200">
                          <a:latin typeface="Abadi" panose="020B0604020104020204" pitchFamily="34" charset="0"/>
                        </a:rPr>
                        <a:t>All-Domain Operations</a:t>
                      </a:r>
                    </a:p>
                  </a:txBody>
                  <a:tcPr anchor="ctr"/>
                </a:tc>
                <a:tc>
                  <a:txBody>
                    <a:bodyPr/>
                    <a:lstStyle/>
                    <a:p>
                      <a:pPr>
                        <a:buNone/>
                      </a:pPr>
                      <a:r>
                        <a:rPr lang="en-US" sz="1200" dirty="0">
                          <a:latin typeface="Abadi" panose="020B0604020104020204" pitchFamily="34" charset="0"/>
                        </a:rPr>
                        <a:t>A broader concept emphasizing the integration of </a:t>
                      </a:r>
                      <a:r>
                        <a:rPr lang="en-US" sz="1200" b="1" dirty="0">
                          <a:latin typeface="Abadi" panose="020B0604020104020204" pitchFamily="34" charset="0"/>
                        </a:rPr>
                        <a:t>all military domains plus information, intelligence, and decision-making systems</a:t>
                      </a:r>
                      <a:r>
                        <a:rPr lang="en-US" sz="1200" dirty="0">
                          <a:latin typeface="Abadi" panose="020B0604020104020204" pitchFamily="34" charset="0"/>
                        </a:rPr>
                        <a:t> into a unified operational approach.</a:t>
                      </a:r>
                    </a:p>
                  </a:txBody>
                  <a:tcPr anchor="ctr"/>
                </a:tc>
                <a:extLst>
                  <a:ext uri="{0D108BD9-81ED-4DB2-BD59-A6C34878D82A}">
                    <a16:rowId xmlns:a16="http://schemas.microsoft.com/office/drawing/2014/main" val="3610801721"/>
                  </a:ext>
                </a:extLst>
              </a:tr>
            </a:tbl>
          </a:graphicData>
        </a:graphic>
      </p:graphicFrame>
    </p:spTree>
    <p:extLst>
      <p:ext uri="{BB962C8B-B14F-4D97-AF65-F5344CB8AC3E}">
        <p14:creationId xmlns:p14="http://schemas.microsoft.com/office/powerpoint/2010/main" val="35546030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255C73-1B36-BD28-467D-79F9C36B3A3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B4F291F-0D57-F792-5911-0A43F252BEAD}"/>
              </a:ext>
            </a:extLst>
          </p:cNvPr>
          <p:cNvSpPr>
            <a:spLocks noGrp="1"/>
          </p:cNvSpPr>
          <p:nvPr>
            <p:ph type="ctrTitle"/>
          </p:nvPr>
        </p:nvSpPr>
        <p:spPr>
          <a:xfrm>
            <a:off x="107696" y="109728"/>
            <a:ext cx="3068320" cy="594360"/>
          </a:xfrm>
        </p:spPr>
        <p:txBody>
          <a:bodyPr>
            <a:normAutofit/>
          </a:bodyPr>
          <a:lstStyle/>
          <a:p>
            <a:r>
              <a:rPr lang="en-US" sz="2000" dirty="0"/>
              <a:t>Historia del </a:t>
            </a:r>
            <a:r>
              <a:rPr lang="es-419" sz="2000" noProof="0" dirty="0"/>
              <a:t>espionaje:</a:t>
            </a:r>
            <a:endParaRPr lang="en-US" sz="2000" dirty="0"/>
          </a:p>
        </p:txBody>
      </p:sp>
      <p:sp>
        <p:nvSpPr>
          <p:cNvPr id="4" name="CuadroTexto 3">
            <a:extLst>
              <a:ext uri="{FF2B5EF4-FFF2-40B4-BE49-F238E27FC236}">
                <a16:creationId xmlns:a16="http://schemas.microsoft.com/office/drawing/2014/main" id="{47E56BF7-2A65-BCD7-FDDF-3FCEF2E6B8DD}"/>
              </a:ext>
            </a:extLst>
          </p:cNvPr>
          <p:cNvSpPr txBox="1"/>
          <p:nvPr/>
        </p:nvSpPr>
        <p:spPr>
          <a:xfrm>
            <a:off x="2262987" y="5936193"/>
            <a:ext cx="7666024" cy="369332"/>
          </a:xfrm>
          <a:prstGeom prst="rect">
            <a:avLst/>
          </a:prstGeom>
          <a:noFill/>
        </p:spPr>
        <p:txBody>
          <a:bodyPr wrap="square">
            <a:spAutoFit/>
          </a:bodyPr>
          <a:lstStyle/>
          <a:p>
            <a:pPr algn="ctr"/>
            <a:r>
              <a:rPr lang="en-US" b="1" dirty="0">
                <a:hlinkClick r:id="rId2"/>
              </a:rPr>
              <a:t>The World's Second Oldest Profession - History of Spying</a:t>
            </a:r>
            <a:endParaRPr lang="en-US" b="1" dirty="0"/>
          </a:p>
        </p:txBody>
      </p:sp>
      <p:pic>
        <p:nvPicPr>
          <p:cNvPr id="6" name="Imagen 5">
            <a:extLst>
              <a:ext uri="{FF2B5EF4-FFF2-40B4-BE49-F238E27FC236}">
                <a16:creationId xmlns:a16="http://schemas.microsoft.com/office/drawing/2014/main" id="{5FE1CF91-AEB5-0F8E-F1CA-C95BA6A0FA69}"/>
              </a:ext>
            </a:extLst>
          </p:cNvPr>
          <p:cNvPicPr>
            <a:picLocks noChangeAspect="1"/>
          </p:cNvPicPr>
          <p:nvPr/>
        </p:nvPicPr>
        <p:blipFill>
          <a:blip r:embed="rId3"/>
          <a:stretch>
            <a:fillRect/>
          </a:stretch>
        </p:blipFill>
        <p:spPr>
          <a:xfrm>
            <a:off x="1869556" y="959907"/>
            <a:ext cx="8059455" cy="4615393"/>
          </a:xfrm>
          <a:prstGeom prst="rect">
            <a:avLst/>
          </a:prstGeom>
          <a:ln>
            <a:noFill/>
          </a:ln>
          <a:effectLst>
            <a:softEdge rad="112500"/>
          </a:effectLst>
        </p:spPr>
      </p:pic>
    </p:spTree>
    <p:extLst>
      <p:ext uri="{BB962C8B-B14F-4D97-AF65-F5344CB8AC3E}">
        <p14:creationId xmlns:p14="http://schemas.microsoft.com/office/powerpoint/2010/main" val="34266206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979F20-7FE0-9464-CC8C-AAB74EE175D5}"/>
              </a:ext>
            </a:extLst>
          </p:cNvPr>
          <p:cNvSpPr>
            <a:spLocks noGrp="1"/>
          </p:cNvSpPr>
          <p:nvPr>
            <p:ph type="title"/>
          </p:nvPr>
        </p:nvSpPr>
        <p:spPr>
          <a:xfrm>
            <a:off x="4866640" y="180848"/>
            <a:ext cx="6858000" cy="585216"/>
          </a:xfrm>
        </p:spPr>
        <p:txBody>
          <a:bodyPr>
            <a:normAutofit/>
          </a:bodyPr>
          <a:lstStyle/>
          <a:p>
            <a:pPr algn="r"/>
            <a:r>
              <a:rPr lang="es-419" sz="2800" dirty="0"/>
              <a:t>Cap. 2: Teoría de la Inteligencia</a:t>
            </a:r>
            <a:endParaRPr lang="en-US" sz="2800" dirty="0"/>
          </a:p>
        </p:txBody>
      </p:sp>
      <p:pic>
        <p:nvPicPr>
          <p:cNvPr id="5" name="Picture Placeholder 4" descr="A road winding through a forest">
            <a:extLst>
              <a:ext uri="{FF2B5EF4-FFF2-40B4-BE49-F238E27FC236}">
                <a16:creationId xmlns:a16="http://schemas.microsoft.com/office/drawing/2014/main" id="{164FB9BE-89B8-A73D-CB0C-5BF6EAC06D9A}"/>
              </a:ext>
            </a:extLst>
          </p:cNvPr>
          <p:cNvPicPr>
            <a:picLocks noGrp="1" noChangeAspect="1"/>
          </p:cNvPicPr>
          <p:nvPr>
            <p:ph type="pic" sz="quarter" idx="13"/>
          </p:nvPr>
        </p:nvPicPr>
        <p:blipFill>
          <a:blip r:embed="rId2" cstate="print">
            <a:extLst>
              <a:ext uri="{28A0092B-C50C-407E-A947-70E740481C1C}">
                <a14:useLocalDpi xmlns:a14="http://schemas.microsoft.com/office/drawing/2010/main"/>
              </a:ext>
            </a:extLst>
          </a:blip>
          <a:srcRect/>
          <a:stretch/>
        </p:blipFill>
        <p:spPr>
          <a:prstGeom prst="rect">
            <a:avLst/>
          </a:prstGeom>
        </p:spPr>
      </p:pic>
      <p:sp>
        <p:nvSpPr>
          <p:cNvPr id="4" name="Content Placeholder 3">
            <a:extLst>
              <a:ext uri="{FF2B5EF4-FFF2-40B4-BE49-F238E27FC236}">
                <a16:creationId xmlns:a16="http://schemas.microsoft.com/office/drawing/2014/main" id="{A8072345-EDED-4266-CFF8-650FF0BB1E47}"/>
              </a:ext>
            </a:extLst>
          </p:cNvPr>
          <p:cNvSpPr>
            <a:spLocks noGrp="1"/>
          </p:cNvSpPr>
          <p:nvPr>
            <p:ph sz="quarter" idx="14"/>
          </p:nvPr>
        </p:nvSpPr>
        <p:spPr>
          <a:xfrm>
            <a:off x="4023360" y="1008380"/>
            <a:ext cx="7326376" cy="4983480"/>
          </a:xfrm>
        </p:spPr>
        <p:txBody>
          <a:bodyPr>
            <a:noAutofit/>
          </a:bodyPr>
          <a:lstStyle/>
          <a:p>
            <a:pPr marL="0" indent="0">
              <a:buNone/>
            </a:pPr>
            <a:r>
              <a:rPr lang="es-419" sz="1800" b="1" dirty="0">
                <a:latin typeface="Abadi" panose="020B0604020104020204" pitchFamily="34" charset="0"/>
              </a:rPr>
              <a:t>   ¿Qué es la inteligencia?</a:t>
            </a:r>
          </a:p>
        </p:txBody>
      </p:sp>
      <p:sp>
        <p:nvSpPr>
          <p:cNvPr id="6" name="CuadroTexto 5">
            <a:extLst>
              <a:ext uri="{FF2B5EF4-FFF2-40B4-BE49-F238E27FC236}">
                <a16:creationId xmlns:a16="http://schemas.microsoft.com/office/drawing/2014/main" id="{8BD94AF6-DCDB-07D1-C928-E1059EA8E869}"/>
              </a:ext>
            </a:extLst>
          </p:cNvPr>
          <p:cNvSpPr txBox="1"/>
          <p:nvPr/>
        </p:nvSpPr>
        <p:spPr>
          <a:xfrm>
            <a:off x="4277360" y="1723438"/>
            <a:ext cx="7264400" cy="4801314"/>
          </a:xfrm>
          <a:prstGeom prst="rect">
            <a:avLst/>
          </a:prstGeom>
          <a:noFill/>
        </p:spPr>
        <p:txBody>
          <a:bodyPr wrap="square">
            <a:spAutoFit/>
          </a:bodyPr>
          <a:lstStyle/>
          <a:p>
            <a:pPr marL="342900" indent="-342900" algn="just">
              <a:buFont typeface="Wingdings" panose="05000000000000000000" pitchFamily="2" charset="2"/>
              <a:buChar char="q"/>
            </a:pPr>
            <a:r>
              <a:rPr lang="es-419" sz="1800" b="1" noProof="0" dirty="0">
                <a:latin typeface="Abadi" panose="020B0604020104020204" pitchFamily="34" charset="0"/>
              </a:rPr>
              <a:t>La inteligencia es simultáneamente un producto (evaluaciones y análisis), un proceso (ciclo estructurado de recolección y análisis) y una organización (agencias e instituciones).</a:t>
            </a:r>
          </a:p>
          <a:p>
            <a:pPr marL="342900" indent="-342900" algn="just">
              <a:buFont typeface="Wingdings" panose="05000000000000000000" pitchFamily="2" charset="2"/>
              <a:buChar char="q"/>
            </a:pPr>
            <a:r>
              <a:rPr lang="es-419" sz="1800" b="1" noProof="0" dirty="0">
                <a:latin typeface="Abadi" panose="020B0604020104020204" pitchFamily="34" charset="0"/>
              </a:rPr>
              <a:t>Su propósito central es reducir la incertidumbre y generar ventaja de decisión: conocer antes, interpretar mejor y actuar con mayor claridad que el adversario.</a:t>
            </a:r>
          </a:p>
          <a:p>
            <a:pPr marL="342900" indent="-342900" algn="just">
              <a:buFont typeface="Wingdings" panose="05000000000000000000" pitchFamily="2" charset="2"/>
              <a:buChar char="q"/>
            </a:pPr>
            <a:r>
              <a:rPr lang="es-419" sz="1800" noProof="0" dirty="0">
                <a:latin typeface="Abadi" panose="020B0604020104020204" pitchFamily="34" charset="0"/>
              </a:rPr>
              <a:t>Ninguna definición es universalmente aceptada; el campo está atravesado por debates teóricos que reflejan la complejidad de su función.</a:t>
            </a:r>
          </a:p>
          <a:p>
            <a:pPr marL="342900" indent="-342900" algn="just">
              <a:buFont typeface="Wingdings" panose="05000000000000000000" pitchFamily="2" charset="2"/>
              <a:buChar char="q"/>
            </a:pPr>
            <a:r>
              <a:rPr lang="es-419" dirty="0">
                <a:latin typeface="Abadi" panose="020B0604020104020204" pitchFamily="34" charset="0"/>
              </a:rPr>
              <a:t>La inteligencia no funciona como un sistema lineal, ordenada y limpia, mas bien opera como un sistema dinámico, lleno de decisiones, interrupciones, ambigüedades y ajustes constantes.</a:t>
            </a:r>
          </a:p>
          <a:p>
            <a:pPr marL="342900" indent="-342900" algn="just">
              <a:buFont typeface="Wingdings" panose="05000000000000000000" pitchFamily="2" charset="2"/>
              <a:buChar char="q"/>
            </a:pPr>
            <a:r>
              <a:rPr lang="es-419" sz="1800" noProof="0" dirty="0">
                <a:latin typeface="Abadi" panose="020B0604020104020204" pitchFamily="34" charset="0"/>
              </a:rPr>
              <a:t>El valor de la inteligencia depende en gran medida de la relación entre productores y consumidores y de como esa relación es marcada por tensiones metodológicas, políticas y cognitivas. </a:t>
            </a:r>
          </a:p>
          <a:p>
            <a:pPr marL="342900" indent="-342900" algn="just">
              <a:buFont typeface="Wingdings" panose="05000000000000000000" pitchFamily="2" charset="2"/>
              <a:buChar char="q"/>
            </a:pPr>
            <a:endParaRPr lang="es-419" dirty="0">
              <a:latin typeface="Abadi" panose="020B0604020104020204" pitchFamily="34" charset="0"/>
            </a:endParaRPr>
          </a:p>
          <a:p>
            <a:pPr algn="just"/>
            <a:endParaRPr lang="es-419" sz="1800" noProof="0" dirty="0">
              <a:latin typeface="Abadi" panose="020B0604020104020204" pitchFamily="34" charset="0"/>
            </a:endParaRPr>
          </a:p>
        </p:txBody>
      </p:sp>
      <p:pic>
        <p:nvPicPr>
          <p:cNvPr id="8" name="Imagen 7">
            <a:extLst>
              <a:ext uri="{FF2B5EF4-FFF2-40B4-BE49-F238E27FC236}">
                <a16:creationId xmlns:a16="http://schemas.microsoft.com/office/drawing/2014/main" id="{2F356F53-0B08-D700-F07D-DB395CB316AC}"/>
              </a:ext>
            </a:extLst>
          </p:cNvPr>
          <p:cNvPicPr>
            <a:picLocks noChangeAspect="1"/>
          </p:cNvPicPr>
          <p:nvPr/>
        </p:nvPicPr>
        <p:blipFill>
          <a:blip r:embed="rId3"/>
          <a:stretch>
            <a:fillRect/>
          </a:stretch>
        </p:blipFill>
        <p:spPr>
          <a:xfrm>
            <a:off x="0" y="0"/>
            <a:ext cx="4111794" cy="6858000"/>
          </a:xfrm>
          <a:prstGeom prst="rect">
            <a:avLst/>
          </a:prstGeom>
        </p:spPr>
      </p:pic>
    </p:spTree>
    <p:extLst>
      <p:ext uri="{BB962C8B-B14F-4D97-AF65-F5344CB8AC3E}">
        <p14:creationId xmlns:p14="http://schemas.microsoft.com/office/powerpoint/2010/main" val="19413793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125E40-B430-A4FE-FDEB-7CD0C0413CB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9A9B5AD-1BAB-67B5-3948-4A31DC188869}"/>
              </a:ext>
            </a:extLst>
          </p:cNvPr>
          <p:cNvSpPr>
            <a:spLocks noGrp="1"/>
          </p:cNvSpPr>
          <p:nvPr>
            <p:ph type="title"/>
          </p:nvPr>
        </p:nvSpPr>
        <p:spPr>
          <a:xfrm>
            <a:off x="4866640" y="180848"/>
            <a:ext cx="6858000" cy="585216"/>
          </a:xfrm>
        </p:spPr>
        <p:txBody>
          <a:bodyPr>
            <a:normAutofit/>
          </a:bodyPr>
          <a:lstStyle/>
          <a:p>
            <a:pPr algn="r"/>
            <a:r>
              <a:rPr lang="es-419" sz="2800" dirty="0"/>
              <a:t>Cap. 2: Teoría de la Inteligencia</a:t>
            </a:r>
            <a:endParaRPr lang="en-US" sz="2800" dirty="0"/>
          </a:p>
        </p:txBody>
      </p:sp>
      <p:pic>
        <p:nvPicPr>
          <p:cNvPr id="5" name="Picture Placeholder 4" descr="A road winding through a forest">
            <a:extLst>
              <a:ext uri="{FF2B5EF4-FFF2-40B4-BE49-F238E27FC236}">
                <a16:creationId xmlns:a16="http://schemas.microsoft.com/office/drawing/2014/main" id="{5B17BB56-BE38-6AB3-359B-23DC97116DE2}"/>
              </a:ext>
            </a:extLst>
          </p:cNvPr>
          <p:cNvPicPr>
            <a:picLocks noGrp="1" noChangeAspect="1"/>
          </p:cNvPicPr>
          <p:nvPr>
            <p:ph type="pic" sz="quarter" idx="13"/>
          </p:nvPr>
        </p:nvPicPr>
        <p:blipFill>
          <a:blip r:embed="rId2" cstate="print">
            <a:extLst>
              <a:ext uri="{28A0092B-C50C-407E-A947-70E740481C1C}">
                <a14:useLocalDpi xmlns:a14="http://schemas.microsoft.com/office/drawing/2010/main"/>
              </a:ext>
            </a:extLst>
          </a:blip>
          <a:srcRect/>
          <a:stretch/>
        </p:blipFill>
        <p:spPr>
          <a:prstGeom prst="rect">
            <a:avLst/>
          </a:prstGeom>
        </p:spPr>
      </p:pic>
      <p:sp>
        <p:nvSpPr>
          <p:cNvPr id="6" name="CuadroTexto 5">
            <a:extLst>
              <a:ext uri="{FF2B5EF4-FFF2-40B4-BE49-F238E27FC236}">
                <a16:creationId xmlns:a16="http://schemas.microsoft.com/office/drawing/2014/main" id="{183FFBFF-E79D-3CA3-ECB0-3349ECB05DCD}"/>
              </a:ext>
            </a:extLst>
          </p:cNvPr>
          <p:cNvSpPr txBox="1"/>
          <p:nvPr/>
        </p:nvSpPr>
        <p:spPr>
          <a:xfrm>
            <a:off x="4504902" y="4799715"/>
            <a:ext cx="7264400" cy="1877437"/>
          </a:xfrm>
          <a:prstGeom prst="rect">
            <a:avLst/>
          </a:prstGeom>
          <a:noFill/>
        </p:spPr>
        <p:txBody>
          <a:bodyPr wrap="square">
            <a:spAutoFit/>
          </a:bodyPr>
          <a:lstStyle/>
          <a:p>
            <a:pPr algn="just"/>
            <a:r>
              <a:rPr lang="es-419" sz="1400" b="1" noProof="0" dirty="0">
                <a:latin typeface="Abadi" panose="020B0604020104020204" pitchFamily="34" charset="0"/>
              </a:rPr>
              <a:t>Dossier:</a:t>
            </a:r>
          </a:p>
          <a:p>
            <a:pPr algn="just"/>
            <a:endParaRPr lang="es-419" sz="1400" dirty="0">
              <a:latin typeface="Abadi" panose="020B0604020104020204" pitchFamily="34" charset="0"/>
            </a:endParaRPr>
          </a:p>
          <a:p>
            <a:pPr marL="285750" indent="-285750" algn="just">
              <a:buFont typeface="Wingdings" panose="05000000000000000000" pitchFamily="2" charset="2"/>
              <a:buChar char="§"/>
            </a:pPr>
            <a:r>
              <a:rPr lang="en-US" sz="1400" dirty="0">
                <a:effectLst>
                  <a:outerShdw blurRad="38100" dist="38100" dir="2700000" algn="tl">
                    <a:srgbClr val="000000">
                      <a:alpha val="43137"/>
                    </a:srgbClr>
                  </a:outerShdw>
                </a:effectLst>
                <a:latin typeface="Abadi" panose="020B0604020104020204" pitchFamily="34" charset="0"/>
              </a:rPr>
              <a:t>Schmidt served in the U.S. Army from 2015 to 2020. His primary assignment was with the 109th Military Intelligence Battalion at Joint Base Lewis-McChord. In that role, he held access to SECRET and TOP SECRET information.</a:t>
            </a:r>
          </a:p>
          <a:p>
            <a:pPr marL="285750" indent="-285750" algn="just">
              <a:buFont typeface="Wingdings" panose="05000000000000000000" pitchFamily="2" charset="2"/>
              <a:buChar char="§"/>
            </a:pPr>
            <a:r>
              <a:rPr lang="en-US" sz="1400" dirty="0">
                <a:effectLst>
                  <a:outerShdw blurRad="38100" dist="38100" dir="2700000" algn="tl">
                    <a:srgbClr val="000000">
                      <a:alpha val="43137"/>
                    </a:srgbClr>
                  </a:outerShdw>
                </a:effectLst>
                <a:latin typeface="Abadi" panose="020B0604020104020204" pitchFamily="34" charset="0"/>
              </a:rPr>
              <a:t>After leaving the Army in 2020, Schmidt contacted Chinese diplomatic and intelligence entities while in Turkey and later in Hong Kong and mainland China.</a:t>
            </a:r>
            <a:endParaRPr lang="es-419" sz="1400" noProof="0" dirty="0">
              <a:effectLst>
                <a:outerShdw blurRad="38100" dist="38100" dir="2700000" algn="tl">
                  <a:srgbClr val="000000">
                    <a:alpha val="43137"/>
                  </a:srgbClr>
                </a:outerShdw>
              </a:effectLst>
              <a:latin typeface="Abadi" panose="020B0604020104020204" pitchFamily="34" charset="0"/>
            </a:endParaRPr>
          </a:p>
          <a:p>
            <a:pPr algn="just"/>
            <a:endParaRPr lang="es-419" sz="1800" noProof="0" dirty="0">
              <a:latin typeface="Abadi" panose="020B0604020104020204" pitchFamily="34" charset="0"/>
            </a:endParaRPr>
          </a:p>
        </p:txBody>
      </p:sp>
      <p:pic>
        <p:nvPicPr>
          <p:cNvPr id="8" name="Imagen 7">
            <a:extLst>
              <a:ext uri="{FF2B5EF4-FFF2-40B4-BE49-F238E27FC236}">
                <a16:creationId xmlns:a16="http://schemas.microsoft.com/office/drawing/2014/main" id="{0CA1C00D-21F1-44FB-7668-19A581028E2B}"/>
              </a:ext>
            </a:extLst>
          </p:cNvPr>
          <p:cNvPicPr>
            <a:picLocks noChangeAspect="1"/>
          </p:cNvPicPr>
          <p:nvPr/>
        </p:nvPicPr>
        <p:blipFill>
          <a:blip r:embed="rId3"/>
          <a:stretch>
            <a:fillRect/>
          </a:stretch>
        </p:blipFill>
        <p:spPr>
          <a:xfrm>
            <a:off x="0" y="0"/>
            <a:ext cx="4111794" cy="6858000"/>
          </a:xfrm>
          <a:prstGeom prst="rect">
            <a:avLst/>
          </a:prstGeom>
        </p:spPr>
      </p:pic>
      <p:sp>
        <p:nvSpPr>
          <p:cNvPr id="10" name="CuadroTexto 9">
            <a:extLst>
              <a:ext uri="{FF2B5EF4-FFF2-40B4-BE49-F238E27FC236}">
                <a16:creationId xmlns:a16="http://schemas.microsoft.com/office/drawing/2014/main" id="{EEAED48E-312F-64AA-8ACD-AA2148B1D722}"/>
              </a:ext>
            </a:extLst>
          </p:cNvPr>
          <p:cNvSpPr txBox="1"/>
          <p:nvPr/>
        </p:nvSpPr>
        <p:spPr>
          <a:xfrm>
            <a:off x="4301702" y="1072179"/>
            <a:ext cx="7422938" cy="3539430"/>
          </a:xfrm>
          <a:prstGeom prst="rect">
            <a:avLst/>
          </a:prstGeom>
          <a:noFill/>
        </p:spPr>
        <p:txBody>
          <a:bodyPr wrap="square">
            <a:spAutoFit/>
          </a:bodyPr>
          <a:lstStyle/>
          <a:p>
            <a:r>
              <a:rPr lang="es-419" sz="1600" b="1" noProof="0" dirty="0">
                <a:latin typeface="Abadi" panose="020B0604020104020204" pitchFamily="34" charset="0"/>
              </a:rPr>
              <a:t>Paradigmas y límites:</a:t>
            </a:r>
          </a:p>
          <a:p>
            <a:endParaRPr lang="es-419" sz="1600" dirty="0">
              <a:latin typeface="Abadi" panose="020B0604020104020204" pitchFamily="34" charset="0"/>
            </a:endParaRPr>
          </a:p>
          <a:p>
            <a:pPr marL="342900" indent="-342900" algn="just">
              <a:buFont typeface="Wingdings" panose="05000000000000000000" pitchFamily="2" charset="2"/>
              <a:buChar char="q"/>
            </a:pPr>
            <a:r>
              <a:rPr lang="es-419" sz="1600" noProof="0" dirty="0">
                <a:latin typeface="Abadi" panose="020B0604020104020204" pitchFamily="34" charset="0"/>
              </a:rPr>
              <a:t>Inteligencia ha sido entendida </a:t>
            </a:r>
            <a:r>
              <a:rPr lang="es-419" sz="1600" dirty="0">
                <a:latin typeface="Abadi" panose="020B0604020104020204" pitchFamily="34" charset="0"/>
              </a:rPr>
              <a:t>desde un paradigma estatocéntrico.</a:t>
            </a:r>
          </a:p>
          <a:p>
            <a:pPr marL="342900" indent="-342900" algn="just">
              <a:buFont typeface="Wingdings" panose="05000000000000000000" pitchFamily="2" charset="2"/>
              <a:buChar char="q"/>
            </a:pPr>
            <a:r>
              <a:rPr lang="es-419" sz="1600" dirty="0">
                <a:latin typeface="Abadi" panose="020B0604020104020204" pitchFamily="34" charset="0"/>
              </a:rPr>
              <a:t>Inteligencia como sistema: fragmentación, compartimentación excesiva, competencia contra agencias, resistencia al cambio, tensiones entre coordinaciones.</a:t>
            </a:r>
          </a:p>
          <a:p>
            <a:pPr marL="342900" indent="-342900" algn="just">
              <a:buFont typeface="Wingdings" panose="05000000000000000000" pitchFamily="2" charset="2"/>
              <a:buChar char="q"/>
            </a:pPr>
            <a:r>
              <a:rPr lang="es-419" sz="1600" dirty="0">
                <a:latin typeface="Abadi" panose="020B0604020104020204" pitchFamily="34" charset="0"/>
              </a:rPr>
              <a:t>Centralizar y descentralizar.</a:t>
            </a:r>
          </a:p>
          <a:p>
            <a:pPr marL="342900" indent="-342900" algn="just">
              <a:buFont typeface="Wingdings" panose="05000000000000000000" pitchFamily="2" charset="2"/>
              <a:buChar char="q"/>
            </a:pPr>
            <a:r>
              <a:rPr lang="es-419" sz="1600" noProof="0" dirty="0">
                <a:latin typeface="Abadi" panose="020B0604020104020204" pitchFamily="34" charset="0"/>
              </a:rPr>
              <a:t>Las fallas de inteligencia son inevitables: el conocimiento perfecto no existe, y la sorpresa estratégica es una amenaza permanente incluso para los sistemas más sofisticados.</a:t>
            </a:r>
          </a:p>
          <a:p>
            <a:pPr marL="342900" indent="-342900" algn="just">
              <a:buFont typeface="Wingdings" panose="05000000000000000000" pitchFamily="2" charset="2"/>
              <a:buChar char="q"/>
            </a:pPr>
            <a:r>
              <a:rPr lang="es-419" sz="1600" noProof="0" dirty="0">
                <a:latin typeface="Abadi" panose="020B0604020104020204" pitchFamily="34" charset="0"/>
              </a:rPr>
              <a:t>La inteligencia ha evolucionado desde paradigmas centrados en el Estado hacia enfoques de seguridad humana y amenazas transnacionales.</a:t>
            </a:r>
          </a:p>
          <a:p>
            <a:pPr marL="342900" indent="-342900" algn="just">
              <a:buFont typeface="Wingdings" panose="05000000000000000000" pitchFamily="2" charset="2"/>
              <a:buChar char="q"/>
            </a:pPr>
            <a:r>
              <a:rPr lang="es-419" sz="1600" b="1" noProof="0" dirty="0">
                <a:latin typeface="Abadi" panose="020B0604020104020204" pitchFamily="34" charset="0"/>
              </a:rPr>
              <a:t>Su propósito estratégico no es controlar la decisión, sino informarla: influir con claridad analítica, no con certeza absoluta.</a:t>
            </a:r>
          </a:p>
        </p:txBody>
      </p:sp>
    </p:spTree>
    <p:extLst>
      <p:ext uri="{BB962C8B-B14F-4D97-AF65-F5344CB8AC3E}">
        <p14:creationId xmlns:p14="http://schemas.microsoft.com/office/powerpoint/2010/main" val="12359260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696" y="109728"/>
            <a:ext cx="4281424" cy="594360"/>
          </a:xfrm>
        </p:spPr>
        <p:txBody>
          <a:bodyPr>
            <a:normAutofit/>
          </a:bodyPr>
          <a:lstStyle/>
          <a:p>
            <a:r>
              <a:rPr lang="es-419" sz="2000" noProof="0" dirty="0"/>
              <a:t>Cap. 3: El Ciclo de Inteligencia:</a:t>
            </a:r>
          </a:p>
        </p:txBody>
      </p:sp>
      <p:sp>
        <p:nvSpPr>
          <p:cNvPr id="3" name="Subtitle 2"/>
          <p:cNvSpPr>
            <a:spLocks noGrp="1"/>
          </p:cNvSpPr>
          <p:nvPr>
            <p:ph type="subTitle" idx="1"/>
          </p:nvPr>
        </p:nvSpPr>
        <p:spPr>
          <a:xfrm>
            <a:off x="200011" y="1027093"/>
            <a:ext cx="7308229" cy="4603116"/>
          </a:xfrm>
        </p:spPr>
        <p:txBody>
          <a:bodyPr>
            <a:noAutofit/>
          </a:bodyPr>
          <a:lstStyle/>
          <a:p>
            <a:r>
              <a:rPr lang="es-419" sz="1800" b="1" noProof="0" dirty="0">
                <a:latin typeface="Abadi" panose="020B0604020104020204" pitchFamily="34" charset="0"/>
              </a:rPr>
              <a:t>Fases del ciclo clásico:</a:t>
            </a:r>
          </a:p>
          <a:p>
            <a:endParaRPr lang="es-419" sz="1600" dirty="0">
              <a:latin typeface="Abadi" panose="020B0604020104020204" pitchFamily="34" charset="0"/>
            </a:endParaRPr>
          </a:p>
          <a:p>
            <a:pPr marL="342900" indent="-342900" algn="just">
              <a:buFont typeface="Wingdings" panose="05000000000000000000" pitchFamily="2" charset="2"/>
              <a:buChar char="q"/>
            </a:pPr>
            <a:r>
              <a:rPr lang="es-419" sz="1600" dirty="0">
                <a:latin typeface="Abadi" panose="020B0604020104020204" pitchFamily="34" charset="0"/>
              </a:rPr>
              <a:t>XIX necesidad de observar – interpretar  y anticipar al adversario.</a:t>
            </a:r>
          </a:p>
          <a:p>
            <a:pPr marL="342900" indent="-342900" algn="just">
              <a:buFont typeface="Wingdings" panose="05000000000000000000" pitchFamily="2" charset="2"/>
              <a:buChar char="q"/>
            </a:pPr>
            <a:r>
              <a:rPr lang="es-419" sz="1600" noProof="0" dirty="0">
                <a:latin typeface="Abadi" panose="020B0604020104020204" pitchFamily="34" charset="0"/>
              </a:rPr>
              <a:t>El ciclo de inteligencia organiza la producción en seis fases: Dirección y planeamiento → Recolección → Procesamiento → Análisis y producción → Difusión → Retroalimentación.</a:t>
            </a:r>
          </a:p>
          <a:p>
            <a:pPr marL="342900" indent="-342900" algn="just">
              <a:buFont typeface="Wingdings" panose="05000000000000000000" pitchFamily="2" charset="2"/>
              <a:buChar char="q"/>
            </a:pPr>
            <a:r>
              <a:rPr lang="es-419" sz="1600" noProof="0" dirty="0">
                <a:latin typeface="Abadi" panose="020B0604020104020204" pitchFamily="34" charset="0"/>
              </a:rPr>
              <a:t>La fase de dirección es el verdadero punto de partida: define qué se busca y por qué, marcando la diferencia entre recolección útil y acumulación de datos sin valor. </a:t>
            </a:r>
            <a:r>
              <a:rPr lang="es-419" sz="1600" dirty="0">
                <a:latin typeface="Abadi" panose="020B0604020104020204" pitchFamily="34" charset="0"/>
              </a:rPr>
              <a:t>Prioridad = que se necesita – porque – cuando – para quien – luego decido flujo de la compartimentación. </a:t>
            </a:r>
            <a:endParaRPr lang="es-419" sz="1600" noProof="0" dirty="0">
              <a:latin typeface="Abadi" panose="020B0604020104020204" pitchFamily="34" charset="0"/>
            </a:endParaRPr>
          </a:p>
          <a:p>
            <a:pPr marL="342900" indent="-342900" algn="just">
              <a:buFont typeface="Wingdings" panose="05000000000000000000" pitchFamily="2" charset="2"/>
              <a:buChar char="q"/>
            </a:pPr>
            <a:r>
              <a:rPr lang="es-419" sz="1600" noProof="0" dirty="0">
                <a:latin typeface="Abadi" panose="020B0604020104020204" pitchFamily="34" charset="0"/>
              </a:rPr>
              <a:t>La difusión es crítica: inteligencia que no llega al decisor en tiempo y forma no tiene valor estratégico, independientemente de su calidad.</a:t>
            </a:r>
          </a:p>
        </p:txBody>
      </p:sp>
      <p:pic>
        <p:nvPicPr>
          <p:cNvPr id="5" name="Imagen 4">
            <a:extLst>
              <a:ext uri="{FF2B5EF4-FFF2-40B4-BE49-F238E27FC236}">
                <a16:creationId xmlns:a16="http://schemas.microsoft.com/office/drawing/2014/main" id="{8DEE7F9F-9B1D-B995-5E51-996B30048F74}"/>
              </a:ext>
            </a:extLst>
          </p:cNvPr>
          <p:cNvPicPr>
            <a:picLocks noChangeAspect="1"/>
          </p:cNvPicPr>
          <p:nvPr/>
        </p:nvPicPr>
        <p:blipFill>
          <a:blip r:embed="rId2"/>
          <a:stretch>
            <a:fillRect/>
          </a:stretch>
        </p:blipFill>
        <p:spPr>
          <a:xfrm>
            <a:off x="7845028" y="1211542"/>
            <a:ext cx="3842161" cy="4234218"/>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696" y="109728"/>
            <a:ext cx="4118864" cy="594360"/>
          </a:xfrm>
        </p:spPr>
        <p:txBody>
          <a:bodyPr>
            <a:normAutofit/>
          </a:bodyPr>
          <a:lstStyle/>
          <a:p>
            <a:r>
              <a:rPr lang="es-419" sz="2000" noProof="0" dirty="0"/>
              <a:t>Cap. 3: El Ciclo de Inteligencia</a:t>
            </a:r>
          </a:p>
        </p:txBody>
      </p:sp>
      <p:sp>
        <p:nvSpPr>
          <p:cNvPr id="3" name="Subtitle 2"/>
          <p:cNvSpPr>
            <a:spLocks noGrp="1"/>
          </p:cNvSpPr>
          <p:nvPr>
            <p:ph type="subTitle" idx="1"/>
          </p:nvPr>
        </p:nvSpPr>
        <p:spPr>
          <a:xfrm>
            <a:off x="504811" y="1127442"/>
            <a:ext cx="7125349" cy="4603116"/>
          </a:xfrm>
        </p:spPr>
        <p:txBody>
          <a:bodyPr>
            <a:noAutofit/>
          </a:bodyPr>
          <a:lstStyle/>
          <a:p>
            <a:r>
              <a:rPr lang="es-419" sz="1800" b="1" noProof="0" dirty="0">
                <a:latin typeface="Abadi" panose="020B0604020104020204" pitchFamily="34" charset="0"/>
              </a:rPr>
              <a:t>Críticas y evolución:</a:t>
            </a:r>
          </a:p>
          <a:p>
            <a:endParaRPr lang="es-419" sz="1600" dirty="0">
              <a:latin typeface="Abadi" panose="020B0604020104020204" pitchFamily="34" charset="0"/>
            </a:endParaRPr>
          </a:p>
          <a:p>
            <a:pPr marL="342900" indent="-342900" algn="just">
              <a:buFont typeface="Wingdings" panose="05000000000000000000" pitchFamily="2" charset="2"/>
              <a:buChar char="q"/>
            </a:pPr>
            <a:r>
              <a:rPr lang="es-419" sz="1600" noProof="0" dirty="0">
                <a:latin typeface="Abadi" panose="020B0604020104020204" pitchFamily="34" charset="0"/>
              </a:rPr>
              <a:t>El ciclo clásico ha sido criticado por ser lineal y rígido: en la práctica, las fases se superponen, ocurren simultáneamente y se retroalimentan de forma continua.</a:t>
            </a:r>
          </a:p>
          <a:p>
            <a:pPr marL="342900" indent="-342900" algn="just">
              <a:buFont typeface="Wingdings" panose="05000000000000000000" pitchFamily="2" charset="2"/>
              <a:buChar char="q"/>
            </a:pPr>
            <a:r>
              <a:rPr lang="es-419" sz="1600" noProof="0" dirty="0">
                <a:latin typeface="Abadi" panose="020B0604020104020204" pitchFamily="34" charset="0"/>
              </a:rPr>
              <a:t>En el entorno moderno, la velocidad de los eventos exige ciclos más ágiles, adaptativos y capaces de integrar múltiples fuentes en tiempo real.</a:t>
            </a:r>
          </a:p>
          <a:p>
            <a:pPr marL="342900" indent="-342900" algn="just">
              <a:buFont typeface="Wingdings" panose="05000000000000000000" pitchFamily="2" charset="2"/>
              <a:buChar char="q"/>
            </a:pPr>
            <a:r>
              <a:rPr lang="es-419" sz="1600" noProof="0" dirty="0">
                <a:latin typeface="Abadi" panose="020B0604020104020204" pitchFamily="34" charset="0"/>
              </a:rPr>
              <a:t>La retroalimentación es lo que convierte el ciclo en un sistema vivo: el decisor evalúa el producto y reorienta las prioridades de recolección.</a:t>
            </a:r>
          </a:p>
          <a:p>
            <a:pPr marL="342900" indent="-342900" algn="just">
              <a:buFont typeface="Wingdings" panose="05000000000000000000" pitchFamily="2" charset="2"/>
              <a:buChar char="q"/>
            </a:pPr>
            <a:r>
              <a:rPr lang="es-419" sz="1600" dirty="0">
                <a:latin typeface="Abadi" panose="020B0604020104020204" pitchFamily="34" charset="0"/>
              </a:rPr>
              <a:t>XXI = ha sometido al ciclo a una presión constante: terrorismo, amenazas transnacionales, amenazas hibridas, ciberguerra, manipulación informativa. </a:t>
            </a:r>
            <a:endParaRPr lang="es-419" sz="1600" noProof="0" dirty="0">
              <a:latin typeface="Abadi" panose="020B0604020104020204" pitchFamily="34" charset="0"/>
            </a:endParaRPr>
          </a:p>
        </p:txBody>
      </p:sp>
      <p:pic>
        <p:nvPicPr>
          <p:cNvPr id="5" name="Imagen 4">
            <a:extLst>
              <a:ext uri="{FF2B5EF4-FFF2-40B4-BE49-F238E27FC236}">
                <a16:creationId xmlns:a16="http://schemas.microsoft.com/office/drawing/2014/main" id="{A7A23B04-FD93-FA76-0F35-2EEF80C625E0}"/>
              </a:ext>
            </a:extLst>
          </p:cNvPr>
          <p:cNvPicPr>
            <a:picLocks noChangeAspect="1"/>
          </p:cNvPicPr>
          <p:nvPr/>
        </p:nvPicPr>
        <p:blipFill>
          <a:blip r:embed="rId2"/>
          <a:stretch>
            <a:fillRect/>
          </a:stretch>
        </p:blipFill>
        <p:spPr>
          <a:xfrm>
            <a:off x="7990740" y="1649470"/>
            <a:ext cx="3405899" cy="3369570"/>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4F043B37-F285-E712-583B-A59B0C25D99F}"/>
              </a:ext>
            </a:extLst>
          </p:cNvPr>
          <p:cNvSpPr txBox="1">
            <a:spLocks/>
          </p:cNvSpPr>
          <p:nvPr/>
        </p:nvSpPr>
        <p:spPr>
          <a:xfrm>
            <a:off x="223520" y="150368"/>
            <a:ext cx="5496560" cy="585216"/>
          </a:xfrm>
          <a:prstGeom prst="rect">
            <a:avLst/>
          </a:prstGeom>
        </p:spPr>
        <p:txBody>
          <a:bodyPr vert="horz" lIns="91440" tIns="45720" rIns="91440" bIns="45720" rtlCol="0" anchor="ctr">
            <a:normAutofit fontScale="97500"/>
          </a:bodyPr>
          <a:lstStyle>
            <a:lvl1pPr marL="137160" indent="-137160" algn="l" defTabSz="914400" rtl="0" eaLnBrk="1" latinLnBrk="0" hangingPunct="1">
              <a:lnSpc>
                <a:spcPct val="100000"/>
              </a:lnSpc>
              <a:spcBef>
                <a:spcPct val="0"/>
              </a:spcBef>
              <a:buNone/>
              <a:defRPr sz="4000" b="0" kern="1200">
                <a:solidFill>
                  <a:schemeClr val="tx1"/>
                </a:solidFill>
                <a:latin typeface="+mj-lt"/>
                <a:ea typeface="+mj-ea"/>
                <a:cs typeface="+mj-cs"/>
              </a:defRPr>
            </a:lvl1pPr>
          </a:lstStyle>
          <a:p>
            <a:r>
              <a:rPr lang="es-419" sz="1800" b="1" dirty="0"/>
              <a:t>Ejercicio hipotético: Ciclo de la Inteligencia</a:t>
            </a:r>
            <a:endParaRPr lang="en-US" sz="1800" b="1" dirty="0"/>
          </a:p>
        </p:txBody>
      </p:sp>
      <p:pic>
        <p:nvPicPr>
          <p:cNvPr id="15" name="Imagen 14">
            <a:extLst>
              <a:ext uri="{FF2B5EF4-FFF2-40B4-BE49-F238E27FC236}">
                <a16:creationId xmlns:a16="http://schemas.microsoft.com/office/drawing/2014/main" id="{22040BA7-D0FC-99DE-F202-BF0D35BCBEB7}"/>
              </a:ext>
            </a:extLst>
          </p:cNvPr>
          <p:cNvPicPr>
            <a:picLocks noChangeAspect="1"/>
          </p:cNvPicPr>
          <p:nvPr/>
        </p:nvPicPr>
        <p:blipFill>
          <a:blip r:embed="rId2"/>
          <a:stretch>
            <a:fillRect/>
          </a:stretch>
        </p:blipFill>
        <p:spPr>
          <a:xfrm>
            <a:off x="4175984" y="964268"/>
            <a:ext cx="3586481" cy="2141477"/>
          </a:xfrm>
          <a:prstGeom prst="rect">
            <a:avLst/>
          </a:prstGeom>
        </p:spPr>
      </p:pic>
      <p:pic>
        <p:nvPicPr>
          <p:cNvPr id="17" name="Imagen 16">
            <a:extLst>
              <a:ext uri="{FF2B5EF4-FFF2-40B4-BE49-F238E27FC236}">
                <a16:creationId xmlns:a16="http://schemas.microsoft.com/office/drawing/2014/main" id="{1EBB494C-9FF0-DD50-10D4-590841953B5C}"/>
              </a:ext>
            </a:extLst>
          </p:cNvPr>
          <p:cNvPicPr>
            <a:picLocks noChangeAspect="1"/>
          </p:cNvPicPr>
          <p:nvPr/>
        </p:nvPicPr>
        <p:blipFill>
          <a:blip r:embed="rId3"/>
          <a:stretch>
            <a:fillRect/>
          </a:stretch>
        </p:blipFill>
        <p:spPr>
          <a:xfrm>
            <a:off x="188366" y="735584"/>
            <a:ext cx="4212701" cy="2767824"/>
          </a:xfrm>
          <a:prstGeom prst="rect">
            <a:avLst/>
          </a:prstGeom>
        </p:spPr>
      </p:pic>
      <p:pic>
        <p:nvPicPr>
          <p:cNvPr id="19" name="Imagen 18">
            <a:extLst>
              <a:ext uri="{FF2B5EF4-FFF2-40B4-BE49-F238E27FC236}">
                <a16:creationId xmlns:a16="http://schemas.microsoft.com/office/drawing/2014/main" id="{EC13194A-4E64-96FB-53E2-52541F3E3F70}"/>
              </a:ext>
            </a:extLst>
          </p:cNvPr>
          <p:cNvPicPr>
            <a:picLocks noChangeAspect="1"/>
          </p:cNvPicPr>
          <p:nvPr/>
        </p:nvPicPr>
        <p:blipFill>
          <a:blip r:embed="rId4"/>
          <a:stretch>
            <a:fillRect/>
          </a:stretch>
        </p:blipFill>
        <p:spPr>
          <a:xfrm>
            <a:off x="296203" y="3178214"/>
            <a:ext cx="2845248" cy="1497041"/>
          </a:xfrm>
          <a:prstGeom prst="rect">
            <a:avLst/>
          </a:prstGeom>
        </p:spPr>
      </p:pic>
      <p:pic>
        <p:nvPicPr>
          <p:cNvPr id="23" name="Imagen 22">
            <a:extLst>
              <a:ext uri="{FF2B5EF4-FFF2-40B4-BE49-F238E27FC236}">
                <a16:creationId xmlns:a16="http://schemas.microsoft.com/office/drawing/2014/main" id="{562FAF39-6771-9D40-BCA1-E50A33A12951}"/>
              </a:ext>
            </a:extLst>
          </p:cNvPr>
          <p:cNvPicPr>
            <a:picLocks noChangeAspect="1"/>
          </p:cNvPicPr>
          <p:nvPr/>
        </p:nvPicPr>
        <p:blipFill>
          <a:blip r:embed="rId5"/>
          <a:stretch>
            <a:fillRect/>
          </a:stretch>
        </p:blipFill>
        <p:spPr>
          <a:xfrm>
            <a:off x="378248" y="4675255"/>
            <a:ext cx="3640586" cy="1837305"/>
          </a:xfrm>
          <a:prstGeom prst="rect">
            <a:avLst/>
          </a:prstGeom>
        </p:spPr>
      </p:pic>
      <p:pic>
        <p:nvPicPr>
          <p:cNvPr id="21" name="Imagen 20">
            <a:extLst>
              <a:ext uri="{FF2B5EF4-FFF2-40B4-BE49-F238E27FC236}">
                <a16:creationId xmlns:a16="http://schemas.microsoft.com/office/drawing/2014/main" id="{4F88F86A-948B-01D1-6ADB-ED3F776B7334}"/>
              </a:ext>
            </a:extLst>
          </p:cNvPr>
          <p:cNvPicPr>
            <a:picLocks noChangeAspect="1"/>
          </p:cNvPicPr>
          <p:nvPr/>
        </p:nvPicPr>
        <p:blipFill>
          <a:blip r:embed="rId6"/>
          <a:stretch>
            <a:fillRect/>
          </a:stretch>
        </p:blipFill>
        <p:spPr>
          <a:xfrm>
            <a:off x="2824480" y="3141979"/>
            <a:ext cx="1351504" cy="1497042"/>
          </a:xfrm>
          <a:prstGeom prst="rect">
            <a:avLst/>
          </a:prstGeom>
        </p:spPr>
      </p:pic>
      <p:pic>
        <p:nvPicPr>
          <p:cNvPr id="25" name="Imagen 24">
            <a:extLst>
              <a:ext uri="{FF2B5EF4-FFF2-40B4-BE49-F238E27FC236}">
                <a16:creationId xmlns:a16="http://schemas.microsoft.com/office/drawing/2014/main" id="{C587552A-BBC7-3C28-7D1D-FB930A3521E1}"/>
              </a:ext>
            </a:extLst>
          </p:cNvPr>
          <p:cNvPicPr>
            <a:picLocks noChangeAspect="1"/>
          </p:cNvPicPr>
          <p:nvPr/>
        </p:nvPicPr>
        <p:blipFill>
          <a:blip r:embed="rId7"/>
          <a:stretch>
            <a:fillRect/>
          </a:stretch>
        </p:blipFill>
        <p:spPr>
          <a:xfrm>
            <a:off x="4175984" y="3178214"/>
            <a:ext cx="3586481" cy="3334345"/>
          </a:xfrm>
          <a:prstGeom prst="rect">
            <a:avLst/>
          </a:prstGeom>
        </p:spPr>
      </p:pic>
      <p:pic>
        <p:nvPicPr>
          <p:cNvPr id="27" name="Imagen 26">
            <a:extLst>
              <a:ext uri="{FF2B5EF4-FFF2-40B4-BE49-F238E27FC236}">
                <a16:creationId xmlns:a16="http://schemas.microsoft.com/office/drawing/2014/main" id="{2C8F4AA5-C48A-9548-02E2-F32B68E635EB}"/>
              </a:ext>
            </a:extLst>
          </p:cNvPr>
          <p:cNvPicPr>
            <a:picLocks noChangeAspect="1"/>
          </p:cNvPicPr>
          <p:nvPr/>
        </p:nvPicPr>
        <p:blipFill>
          <a:blip r:embed="rId8"/>
          <a:stretch>
            <a:fillRect/>
          </a:stretch>
        </p:blipFill>
        <p:spPr>
          <a:xfrm>
            <a:off x="7888211" y="4399280"/>
            <a:ext cx="3963019" cy="2113279"/>
          </a:xfrm>
          <a:prstGeom prst="rect">
            <a:avLst/>
          </a:prstGeom>
        </p:spPr>
      </p:pic>
      <p:pic>
        <p:nvPicPr>
          <p:cNvPr id="29" name="Imagen 28">
            <a:extLst>
              <a:ext uri="{FF2B5EF4-FFF2-40B4-BE49-F238E27FC236}">
                <a16:creationId xmlns:a16="http://schemas.microsoft.com/office/drawing/2014/main" id="{64AF642D-0364-12C0-41FA-A5825A86CD04}"/>
              </a:ext>
            </a:extLst>
          </p:cNvPr>
          <p:cNvPicPr>
            <a:picLocks noChangeAspect="1"/>
          </p:cNvPicPr>
          <p:nvPr/>
        </p:nvPicPr>
        <p:blipFill>
          <a:blip r:embed="rId9"/>
          <a:stretch>
            <a:fillRect/>
          </a:stretch>
        </p:blipFill>
        <p:spPr>
          <a:xfrm>
            <a:off x="7888477" y="952242"/>
            <a:ext cx="4115157" cy="2949196"/>
          </a:xfrm>
          <a:prstGeom prst="rect">
            <a:avLst/>
          </a:prstGeom>
        </p:spPr>
      </p:pic>
      <p:sp>
        <p:nvSpPr>
          <p:cNvPr id="30" name="Flecha: a la derecha 29">
            <a:extLst>
              <a:ext uri="{FF2B5EF4-FFF2-40B4-BE49-F238E27FC236}">
                <a16:creationId xmlns:a16="http://schemas.microsoft.com/office/drawing/2014/main" id="{F652A601-896D-D843-E651-BD6153E7F91D}"/>
              </a:ext>
            </a:extLst>
          </p:cNvPr>
          <p:cNvSpPr/>
          <p:nvPr/>
        </p:nvSpPr>
        <p:spPr>
          <a:xfrm>
            <a:off x="7172960" y="4978400"/>
            <a:ext cx="894080" cy="325120"/>
          </a:xfrm>
          <a:prstGeom prst="rightArrow">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Flecha: a la derecha 30">
            <a:extLst>
              <a:ext uri="{FF2B5EF4-FFF2-40B4-BE49-F238E27FC236}">
                <a16:creationId xmlns:a16="http://schemas.microsoft.com/office/drawing/2014/main" id="{A25A0C5A-BEDB-681B-22AF-FAC52C69B6D6}"/>
              </a:ext>
            </a:extLst>
          </p:cNvPr>
          <p:cNvSpPr/>
          <p:nvPr/>
        </p:nvSpPr>
        <p:spPr>
          <a:xfrm rot="16200000">
            <a:off x="9585240" y="3987799"/>
            <a:ext cx="894080" cy="325120"/>
          </a:xfrm>
          <a:prstGeom prst="rightArrow">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CuadroTexto 31">
            <a:extLst>
              <a:ext uri="{FF2B5EF4-FFF2-40B4-BE49-F238E27FC236}">
                <a16:creationId xmlns:a16="http://schemas.microsoft.com/office/drawing/2014/main" id="{E8C2CD3F-3802-05EF-1FA0-9B120FB2DAF7}"/>
              </a:ext>
            </a:extLst>
          </p:cNvPr>
          <p:cNvSpPr txBox="1"/>
          <p:nvPr/>
        </p:nvSpPr>
        <p:spPr>
          <a:xfrm>
            <a:off x="3500232" y="1055708"/>
            <a:ext cx="436880" cy="369332"/>
          </a:xfrm>
          <a:prstGeom prst="rect">
            <a:avLst/>
          </a:prstGeom>
          <a:solidFill>
            <a:schemeClr val="bg1"/>
          </a:solidFill>
        </p:spPr>
        <p:txBody>
          <a:bodyPr wrap="square" rtlCol="0">
            <a:spAutoFit/>
          </a:bodyPr>
          <a:lstStyle/>
          <a:p>
            <a:pPr algn="ctr"/>
            <a:r>
              <a:rPr lang="en-US" b="1" dirty="0"/>
              <a:t>1</a:t>
            </a:r>
          </a:p>
        </p:txBody>
      </p:sp>
      <p:sp>
        <p:nvSpPr>
          <p:cNvPr id="33" name="CuadroTexto 32">
            <a:extLst>
              <a:ext uri="{FF2B5EF4-FFF2-40B4-BE49-F238E27FC236}">
                <a16:creationId xmlns:a16="http://schemas.microsoft.com/office/drawing/2014/main" id="{619C2784-295B-4317-F553-A32C1944954E}"/>
              </a:ext>
            </a:extLst>
          </p:cNvPr>
          <p:cNvSpPr txBox="1"/>
          <p:nvPr/>
        </p:nvSpPr>
        <p:spPr>
          <a:xfrm>
            <a:off x="2638531" y="3452326"/>
            <a:ext cx="436880" cy="369332"/>
          </a:xfrm>
          <a:prstGeom prst="rect">
            <a:avLst/>
          </a:prstGeom>
          <a:solidFill>
            <a:schemeClr val="bg1"/>
          </a:solidFill>
        </p:spPr>
        <p:txBody>
          <a:bodyPr wrap="square" rtlCol="0">
            <a:spAutoFit/>
          </a:bodyPr>
          <a:lstStyle/>
          <a:p>
            <a:pPr algn="ctr"/>
            <a:r>
              <a:rPr lang="en-US" b="1" dirty="0"/>
              <a:t>2</a:t>
            </a:r>
          </a:p>
        </p:txBody>
      </p:sp>
      <p:sp>
        <p:nvSpPr>
          <p:cNvPr id="34" name="CuadroTexto 33">
            <a:extLst>
              <a:ext uri="{FF2B5EF4-FFF2-40B4-BE49-F238E27FC236}">
                <a16:creationId xmlns:a16="http://schemas.microsoft.com/office/drawing/2014/main" id="{C037598B-B25A-F273-88B1-4683592F5ADE}"/>
              </a:ext>
            </a:extLst>
          </p:cNvPr>
          <p:cNvSpPr txBox="1"/>
          <p:nvPr/>
        </p:nvSpPr>
        <p:spPr>
          <a:xfrm>
            <a:off x="447786" y="4765295"/>
            <a:ext cx="436880" cy="369332"/>
          </a:xfrm>
          <a:prstGeom prst="rect">
            <a:avLst/>
          </a:prstGeom>
          <a:solidFill>
            <a:schemeClr val="bg1"/>
          </a:solidFill>
        </p:spPr>
        <p:txBody>
          <a:bodyPr wrap="square" rtlCol="0">
            <a:spAutoFit/>
          </a:bodyPr>
          <a:lstStyle/>
          <a:p>
            <a:pPr algn="ctr"/>
            <a:r>
              <a:rPr lang="en-US" b="1" dirty="0"/>
              <a:t>3</a:t>
            </a:r>
          </a:p>
        </p:txBody>
      </p:sp>
      <p:sp>
        <p:nvSpPr>
          <p:cNvPr id="35" name="CuadroTexto 34">
            <a:extLst>
              <a:ext uri="{FF2B5EF4-FFF2-40B4-BE49-F238E27FC236}">
                <a16:creationId xmlns:a16="http://schemas.microsoft.com/office/drawing/2014/main" id="{C30FE5F7-155E-D600-34C1-75C853D21A39}"/>
              </a:ext>
            </a:extLst>
          </p:cNvPr>
          <p:cNvSpPr txBox="1"/>
          <p:nvPr/>
        </p:nvSpPr>
        <p:spPr>
          <a:xfrm>
            <a:off x="7248978" y="1055708"/>
            <a:ext cx="436880" cy="369332"/>
          </a:xfrm>
          <a:prstGeom prst="rect">
            <a:avLst/>
          </a:prstGeom>
          <a:solidFill>
            <a:schemeClr val="bg1"/>
          </a:solidFill>
        </p:spPr>
        <p:txBody>
          <a:bodyPr wrap="square" rtlCol="0">
            <a:spAutoFit/>
          </a:bodyPr>
          <a:lstStyle/>
          <a:p>
            <a:pPr algn="ctr"/>
            <a:r>
              <a:rPr lang="en-US" b="1" dirty="0"/>
              <a:t>4</a:t>
            </a:r>
          </a:p>
        </p:txBody>
      </p:sp>
      <p:sp>
        <p:nvSpPr>
          <p:cNvPr id="36" name="CuadroTexto 35">
            <a:extLst>
              <a:ext uri="{FF2B5EF4-FFF2-40B4-BE49-F238E27FC236}">
                <a16:creationId xmlns:a16="http://schemas.microsoft.com/office/drawing/2014/main" id="{B8C6C4B6-25C1-159E-0B8F-E16DB5206950}"/>
              </a:ext>
            </a:extLst>
          </p:cNvPr>
          <p:cNvSpPr txBox="1"/>
          <p:nvPr/>
        </p:nvSpPr>
        <p:spPr>
          <a:xfrm>
            <a:off x="7228952" y="3297695"/>
            <a:ext cx="436880" cy="369332"/>
          </a:xfrm>
          <a:prstGeom prst="rect">
            <a:avLst/>
          </a:prstGeom>
          <a:solidFill>
            <a:schemeClr val="bg1"/>
          </a:solidFill>
        </p:spPr>
        <p:txBody>
          <a:bodyPr wrap="square" rtlCol="0">
            <a:spAutoFit/>
          </a:bodyPr>
          <a:lstStyle/>
          <a:p>
            <a:pPr algn="ctr"/>
            <a:r>
              <a:rPr lang="en-US" b="1" dirty="0"/>
              <a:t>5</a:t>
            </a:r>
          </a:p>
        </p:txBody>
      </p:sp>
      <p:sp>
        <p:nvSpPr>
          <p:cNvPr id="37" name="CuadroTexto 36">
            <a:extLst>
              <a:ext uri="{FF2B5EF4-FFF2-40B4-BE49-F238E27FC236}">
                <a16:creationId xmlns:a16="http://schemas.microsoft.com/office/drawing/2014/main" id="{F0F04F73-98D6-A83C-4FC1-F214508BCF59}"/>
              </a:ext>
            </a:extLst>
          </p:cNvPr>
          <p:cNvSpPr txBox="1"/>
          <p:nvPr/>
        </p:nvSpPr>
        <p:spPr>
          <a:xfrm>
            <a:off x="11307334" y="4490589"/>
            <a:ext cx="436880" cy="369332"/>
          </a:xfrm>
          <a:prstGeom prst="rect">
            <a:avLst/>
          </a:prstGeom>
          <a:solidFill>
            <a:schemeClr val="bg1"/>
          </a:solidFill>
        </p:spPr>
        <p:txBody>
          <a:bodyPr wrap="square" rtlCol="0">
            <a:spAutoFit/>
          </a:bodyPr>
          <a:lstStyle/>
          <a:p>
            <a:pPr algn="ctr"/>
            <a:r>
              <a:rPr lang="en-US" b="1" dirty="0"/>
              <a:t>6</a:t>
            </a:r>
          </a:p>
        </p:txBody>
      </p:sp>
      <p:sp>
        <p:nvSpPr>
          <p:cNvPr id="38" name="CuadroTexto 37">
            <a:extLst>
              <a:ext uri="{FF2B5EF4-FFF2-40B4-BE49-F238E27FC236}">
                <a16:creationId xmlns:a16="http://schemas.microsoft.com/office/drawing/2014/main" id="{117FA4F5-BAB1-36FB-7A4C-F08DC7FC30E8}"/>
              </a:ext>
            </a:extLst>
          </p:cNvPr>
          <p:cNvSpPr txBox="1"/>
          <p:nvPr/>
        </p:nvSpPr>
        <p:spPr>
          <a:xfrm>
            <a:off x="11307334" y="1058348"/>
            <a:ext cx="436880" cy="369332"/>
          </a:xfrm>
          <a:prstGeom prst="rect">
            <a:avLst/>
          </a:prstGeom>
          <a:solidFill>
            <a:schemeClr val="bg1"/>
          </a:solidFill>
        </p:spPr>
        <p:txBody>
          <a:bodyPr wrap="square" rtlCol="0">
            <a:spAutoFit/>
          </a:bodyPr>
          <a:lstStyle/>
          <a:p>
            <a:pPr algn="ctr"/>
            <a:r>
              <a:rPr lang="en-US" b="1" dirty="0"/>
              <a:t>7</a:t>
            </a:r>
          </a:p>
        </p:txBody>
      </p:sp>
    </p:spTree>
    <p:extLst>
      <p:ext uri="{BB962C8B-B14F-4D97-AF65-F5344CB8AC3E}">
        <p14:creationId xmlns:p14="http://schemas.microsoft.com/office/powerpoint/2010/main" val="14710353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a:extLst>
              <a:ext uri="{FF2B5EF4-FFF2-40B4-BE49-F238E27FC236}">
                <a16:creationId xmlns:a16="http://schemas.microsoft.com/office/drawing/2014/main" id="{41EECF84-E0BC-3A04-3860-E33087AA469C}"/>
              </a:ext>
            </a:extLst>
          </p:cNvPr>
          <p:cNvPicPr>
            <a:picLocks noChangeAspect="1"/>
          </p:cNvPicPr>
          <p:nvPr/>
        </p:nvPicPr>
        <p:blipFill>
          <a:blip r:embed="rId2">
            <a:alphaModFix/>
            <a:extLst>
              <a:ext uri="{BEBA8EAE-BF5A-486C-A8C5-ECC9F3942E4B}">
                <a14:imgProps xmlns:a14="http://schemas.microsoft.com/office/drawing/2010/main">
                  <a14:imgLayer r:embed="rId3">
                    <a14:imgEffect>
                      <a14:artisticGlowEdges/>
                    </a14:imgEffect>
                  </a14:imgLayer>
                </a14:imgProps>
              </a:ext>
            </a:extLst>
          </a:blip>
          <a:stretch>
            <a:fillRect/>
          </a:stretch>
        </p:blipFill>
        <p:spPr>
          <a:xfrm>
            <a:off x="0" y="-345440"/>
            <a:ext cx="12253127" cy="7680960"/>
          </a:xfrm>
          <a:prstGeom prst="rect">
            <a:avLst/>
          </a:prstGeom>
        </p:spPr>
      </p:pic>
      <p:sp>
        <p:nvSpPr>
          <p:cNvPr id="4" name="Title 1">
            <a:extLst>
              <a:ext uri="{FF2B5EF4-FFF2-40B4-BE49-F238E27FC236}">
                <a16:creationId xmlns:a16="http://schemas.microsoft.com/office/drawing/2014/main" id="{45956B75-41E8-B441-5F0B-454F85FEE1E5}"/>
              </a:ext>
            </a:extLst>
          </p:cNvPr>
          <p:cNvSpPr txBox="1">
            <a:spLocks/>
          </p:cNvSpPr>
          <p:nvPr/>
        </p:nvSpPr>
        <p:spPr>
          <a:xfrm>
            <a:off x="0" y="235394"/>
            <a:ext cx="4606544" cy="419608"/>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a:lstStyle>
          <a:p>
            <a:r>
              <a:rPr lang="es-419" sz="2000" dirty="0">
                <a:solidFill>
                  <a:schemeClr val="bg1"/>
                </a:solidFill>
              </a:rPr>
              <a:t>Cap. 4: Disciplinas de Recolección</a:t>
            </a:r>
            <a:r>
              <a:rPr lang="es-419" sz="2000" dirty="0"/>
              <a:t>:</a:t>
            </a:r>
          </a:p>
        </p:txBody>
      </p:sp>
      <p:sp>
        <p:nvSpPr>
          <p:cNvPr id="15" name="Subtitle 2">
            <a:extLst>
              <a:ext uri="{FF2B5EF4-FFF2-40B4-BE49-F238E27FC236}">
                <a16:creationId xmlns:a16="http://schemas.microsoft.com/office/drawing/2014/main" id="{241D4365-FCFA-3CBE-CE2D-8611A5327758}"/>
              </a:ext>
            </a:extLst>
          </p:cNvPr>
          <p:cNvSpPr>
            <a:spLocks noGrp="1"/>
          </p:cNvSpPr>
          <p:nvPr>
            <p:ph type="subTitle" idx="1"/>
          </p:nvPr>
        </p:nvSpPr>
        <p:spPr>
          <a:xfrm>
            <a:off x="128891" y="964882"/>
            <a:ext cx="11321429" cy="4603116"/>
          </a:xfrm>
        </p:spPr>
        <p:txBody>
          <a:bodyPr>
            <a:noAutofit/>
          </a:bodyPr>
          <a:lstStyle/>
          <a:p>
            <a:r>
              <a:rPr lang="es-419" sz="1800" b="1" dirty="0">
                <a:solidFill>
                  <a:schemeClr val="bg1"/>
                </a:solidFill>
                <a:effectLst>
                  <a:outerShdw blurRad="38100" dist="38100" dir="2700000" algn="tl">
                    <a:srgbClr val="000000">
                      <a:alpha val="43137"/>
                    </a:srgbClr>
                  </a:outerShdw>
                </a:effectLst>
                <a:latin typeface="Abadi" panose="020B0604020104020204" pitchFamily="34" charset="0"/>
              </a:rPr>
              <a:t>Generalidades:</a:t>
            </a:r>
            <a:endParaRPr lang="es-419" sz="1800" b="1" noProof="0" dirty="0">
              <a:solidFill>
                <a:schemeClr val="bg1"/>
              </a:solidFill>
              <a:effectLst>
                <a:outerShdw blurRad="38100" dist="38100" dir="2700000" algn="tl">
                  <a:srgbClr val="000000">
                    <a:alpha val="43137"/>
                  </a:srgbClr>
                </a:outerShdw>
              </a:effectLst>
              <a:latin typeface="Abadi" panose="020B0604020104020204" pitchFamily="34" charset="0"/>
            </a:endParaRPr>
          </a:p>
          <a:p>
            <a:endParaRPr lang="es-419" sz="1600" b="1" dirty="0">
              <a:solidFill>
                <a:schemeClr val="bg1"/>
              </a:solidFill>
              <a:effectLst>
                <a:outerShdw blurRad="38100" dist="38100" dir="2700000" algn="tl">
                  <a:srgbClr val="000000">
                    <a:alpha val="43137"/>
                  </a:srgbClr>
                </a:outerShdw>
              </a:effectLst>
              <a:latin typeface="Abadi" panose="020B0604020104020204" pitchFamily="34" charset="0"/>
            </a:endParaRPr>
          </a:p>
          <a:p>
            <a:pPr marL="342900" indent="-342900" algn="just">
              <a:buFont typeface="Wingdings" panose="05000000000000000000" pitchFamily="2" charset="2"/>
              <a:buChar char="q"/>
            </a:pPr>
            <a:r>
              <a:rPr lang="es-419" sz="1600" b="1" dirty="0">
                <a:solidFill>
                  <a:schemeClr val="bg1"/>
                </a:solidFill>
                <a:effectLst>
                  <a:outerShdw blurRad="38100" dist="38100" dir="2700000" algn="tl">
                    <a:srgbClr val="000000">
                      <a:alpha val="43137"/>
                    </a:srgbClr>
                  </a:outerShdw>
                </a:effectLst>
                <a:latin typeface="Abadi" panose="020B0604020104020204" pitchFamily="34" charset="0"/>
              </a:rPr>
              <a:t>INTs – disciplinas de recolección –cada una ilumina un fragmento de la realidad. Ninguna por si sola, la aplica por completo.</a:t>
            </a:r>
          </a:p>
          <a:p>
            <a:pPr marL="342900" indent="-342900" algn="just">
              <a:buFont typeface="Wingdings" panose="05000000000000000000" pitchFamily="2" charset="2"/>
              <a:buChar char="q"/>
            </a:pPr>
            <a:r>
              <a:rPr lang="es-419" sz="1600" b="1" noProof="0" dirty="0">
                <a:solidFill>
                  <a:schemeClr val="bg1"/>
                </a:solidFill>
                <a:effectLst>
                  <a:outerShdw blurRad="38100" dist="38100" dir="2700000" algn="tl">
                    <a:srgbClr val="000000">
                      <a:alpha val="43137"/>
                    </a:srgbClr>
                  </a:outerShdw>
                </a:effectLst>
                <a:latin typeface="Abadi" panose="020B0604020104020204" pitchFamily="34" charset="0"/>
              </a:rPr>
              <a:t>La inteligencia no nace de una sola disciplina, sino de la capacidad de integrar múltiples formas de observación y convertirlas en compresión útil.</a:t>
            </a:r>
          </a:p>
          <a:p>
            <a:pPr marL="342900" indent="-342900" algn="just">
              <a:buFont typeface="Wingdings" panose="05000000000000000000" pitchFamily="2" charset="2"/>
              <a:buChar char="q"/>
            </a:pPr>
            <a:r>
              <a:rPr lang="es-419" sz="1600" b="1" dirty="0">
                <a:solidFill>
                  <a:schemeClr val="bg1"/>
                </a:solidFill>
                <a:effectLst>
                  <a:outerShdw blurRad="38100" dist="38100" dir="2700000" algn="tl">
                    <a:srgbClr val="000000">
                      <a:alpha val="43137"/>
                    </a:srgbClr>
                  </a:outerShdw>
                </a:effectLst>
                <a:latin typeface="Abadi" panose="020B0604020104020204" pitchFamily="34" charset="0"/>
              </a:rPr>
              <a:t>XXI – realidad – amenazas hibridas, crimen transnacional, conflictos grises, entornos digitales y una sobreabundancia de información. </a:t>
            </a:r>
          </a:p>
          <a:p>
            <a:pPr marL="342900" indent="-342900" algn="just">
              <a:buFont typeface="Wingdings" panose="05000000000000000000" pitchFamily="2" charset="2"/>
              <a:buChar char="q"/>
            </a:pPr>
            <a:r>
              <a:rPr lang="es-419" sz="1600" b="1" noProof="0" dirty="0">
                <a:solidFill>
                  <a:schemeClr val="bg1"/>
                </a:solidFill>
                <a:effectLst>
                  <a:outerShdw blurRad="38100" dist="38100" dir="2700000" algn="tl">
                    <a:srgbClr val="000000">
                      <a:alpha val="43137"/>
                    </a:srgbClr>
                  </a:outerShdw>
                </a:effectLst>
                <a:latin typeface="Abadi" panose="020B0604020104020204" pitchFamily="34" charset="0"/>
              </a:rPr>
              <a:t>Recolección debe estar subordinada a requerimientos concretos.</a:t>
            </a:r>
            <a:endParaRPr lang="es-419" sz="1600" b="1" dirty="0">
              <a:solidFill>
                <a:schemeClr val="bg1"/>
              </a:solidFill>
              <a:effectLst>
                <a:outerShdw blurRad="38100" dist="38100" dir="2700000" algn="tl">
                  <a:srgbClr val="000000">
                    <a:alpha val="43137"/>
                  </a:srgbClr>
                </a:outerShdw>
              </a:effectLst>
              <a:latin typeface="Abadi" panose="020B0604020104020204" pitchFamily="34" charset="0"/>
            </a:endParaRPr>
          </a:p>
          <a:p>
            <a:pPr marL="342900" indent="-342900" algn="just">
              <a:buFont typeface="Wingdings" panose="05000000000000000000" pitchFamily="2" charset="2"/>
              <a:buChar char="q"/>
            </a:pPr>
            <a:r>
              <a:rPr lang="es-419" sz="1600" b="1" noProof="0" dirty="0">
                <a:solidFill>
                  <a:schemeClr val="bg1"/>
                </a:solidFill>
                <a:effectLst>
                  <a:outerShdw blurRad="38100" dist="38100" dir="2700000" algn="tl">
                    <a:srgbClr val="000000">
                      <a:alpha val="43137"/>
                    </a:srgbClr>
                  </a:outerShdw>
                </a:effectLst>
                <a:latin typeface="Abadi" panose="020B0604020104020204" pitchFamily="34" charset="0"/>
              </a:rPr>
              <a:t>Las INTs existen porque la realidad estratégica es demasiado compleja para ser captada desde una sola perspectiva.</a:t>
            </a:r>
          </a:p>
        </p:txBody>
      </p:sp>
    </p:spTree>
    <p:extLst>
      <p:ext uri="{BB962C8B-B14F-4D97-AF65-F5344CB8AC3E}">
        <p14:creationId xmlns:p14="http://schemas.microsoft.com/office/powerpoint/2010/main" val="29996869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87F84-6B6B-EF92-C483-65D5C3160B3C}"/>
            </a:ext>
          </a:extLst>
        </p:cNvPr>
        <p:cNvGrpSpPr/>
        <p:nvPr/>
      </p:nvGrpSpPr>
      <p:grpSpPr>
        <a:xfrm>
          <a:off x="0" y="0"/>
          <a:ext cx="0" cy="0"/>
          <a:chOff x="0" y="0"/>
          <a:chExt cx="0" cy="0"/>
        </a:xfrm>
      </p:grpSpPr>
      <p:pic>
        <p:nvPicPr>
          <p:cNvPr id="8" name="Imagen 7">
            <a:extLst>
              <a:ext uri="{FF2B5EF4-FFF2-40B4-BE49-F238E27FC236}">
                <a16:creationId xmlns:a16="http://schemas.microsoft.com/office/drawing/2014/main" id="{7B7250FF-24FB-2060-26C4-F323197B2895}"/>
              </a:ext>
            </a:extLst>
          </p:cNvPr>
          <p:cNvPicPr>
            <a:picLocks noChangeAspect="1"/>
          </p:cNvPicPr>
          <p:nvPr/>
        </p:nvPicPr>
        <p:blipFill>
          <a:blip r:embed="rId2">
            <a:alphaModFix/>
            <a:duotone>
              <a:schemeClr val="accent3">
                <a:shade val="45000"/>
                <a:satMod val="135000"/>
              </a:schemeClr>
              <a:prstClr val="white"/>
            </a:duotone>
            <a:extLst>
              <a:ext uri="{BEBA8EAE-BF5A-486C-A8C5-ECC9F3942E4B}">
                <a14:imgProps xmlns:a14="http://schemas.microsoft.com/office/drawing/2010/main">
                  <a14:imgLayer r:embed="rId3">
                    <a14:imgEffect>
                      <a14:artisticGlowEdges/>
                    </a14:imgEffect>
                  </a14:imgLayer>
                </a14:imgProps>
              </a:ext>
            </a:extLst>
          </a:blip>
          <a:stretch>
            <a:fillRect/>
          </a:stretch>
        </p:blipFill>
        <p:spPr>
          <a:xfrm>
            <a:off x="0" y="0"/>
            <a:ext cx="12253127" cy="7335520"/>
          </a:xfrm>
          <a:prstGeom prst="rect">
            <a:avLst/>
          </a:prstGeom>
        </p:spPr>
      </p:pic>
      <p:sp>
        <p:nvSpPr>
          <p:cNvPr id="4" name="Title 1">
            <a:extLst>
              <a:ext uri="{FF2B5EF4-FFF2-40B4-BE49-F238E27FC236}">
                <a16:creationId xmlns:a16="http://schemas.microsoft.com/office/drawing/2014/main" id="{BBB554A9-772A-D89F-E13D-DA773A6D1B4B}"/>
              </a:ext>
            </a:extLst>
          </p:cNvPr>
          <p:cNvSpPr txBox="1">
            <a:spLocks/>
          </p:cNvSpPr>
          <p:nvPr/>
        </p:nvSpPr>
        <p:spPr>
          <a:xfrm>
            <a:off x="7229856" y="221153"/>
            <a:ext cx="4606544" cy="419608"/>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a:lstStyle>
          <a:p>
            <a:r>
              <a:rPr lang="es-419" sz="2000" dirty="0"/>
              <a:t>Cap. 4: Disciplinas de Recolección:</a:t>
            </a:r>
          </a:p>
        </p:txBody>
      </p:sp>
      <p:sp>
        <p:nvSpPr>
          <p:cNvPr id="17" name="CuadroTexto 16">
            <a:extLst>
              <a:ext uri="{FF2B5EF4-FFF2-40B4-BE49-F238E27FC236}">
                <a16:creationId xmlns:a16="http://schemas.microsoft.com/office/drawing/2014/main" id="{6C92CAD8-D346-1056-51F6-7389A3A01791}"/>
              </a:ext>
            </a:extLst>
          </p:cNvPr>
          <p:cNvSpPr txBox="1"/>
          <p:nvPr/>
        </p:nvSpPr>
        <p:spPr>
          <a:xfrm>
            <a:off x="106680" y="640761"/>
            <a:ext cx="11729720" cy="6032421"/>
          </a:xfrm>
          <a:prstGeom prst="rect">
            <a:avLst/>
          </a:prstGeom>
          <a:noFill/>
        </p:spPr>
        <p:txBody>
          <a:bodyPr wrap="square">
            <a:spAutoFit/>
          </a:bodyPr>
          <a:lstStyle/>
          <a:p>
            <a:pPr algn="just"/>
            <a:r>
              <a:rPr lang="es-419" b="1" noProof="0" dirty="0">
                <a:latin typeface="Abadi" panose="020B0604020104020204" pitchFamily="34" charset="0"/>
              </a:rPr>
              <a:t>Las principales INT:</a:t>
            </a:r>
          </a:p>
          <a:p>
            <a:pPr algn="just"/>
            <a:endParaRPr lang="es-419" sz="1600" b="1" noProof="0" dirty="0">
              <a:latin typeface="Abadi" panose="020B0604020104020204" pitchFamily="34" charset="0"/>
            </a:endParaRPr>
          </a:p>
          <a:p>
            <a:pPr algn="just"/>
            <a:endParaRPr lang="es-419" sz="1600" b="1" dirty="0">
              <a:effectLst>
                <a:outerShdw blurRad="38100" dist="38100" dir="2700000" algn="tl">
                  <a:srgbClr val="000000">
                    <a:alpha val="43137"/>
                  </a:srgbClr>
                </a:outerShdw>
              </a:effectLst>
              <a:latin typeface="Abadi" panose="020B0604020104020204" pitchFamily="34" charset="0"/>
            </a:endParaRPr>
          </a:p>
          <a:p>
            <a:pPr marL="342900" indent="-342900" algn="just">
              <a:buFont typeface="Wingdings" panose="05000000000000000000" pitchFamily="2" charset="2"/>
              <a:buChar char="q"/>
            </a:pPr>
            <a:r>
              <a:rPr lang="es-419" sz="1600" b="1" noProof="0" dirty="0">
                <a:effectLst>
                  <a:outerShdw blurRad="38100" dist="38100" dir="2700000" algn="tl">
                    <a:srgbClr val="000000">
                      <a:alpha val="43137"/>
                    </a:srgbClr>
                  </a:outerShdw>
                </a:effectLst>
                <a:latin typeface="Abadi" panose="020B0604020104020204" pitchFamily="34" charset="0"/>
              </a:rPr>
              <a:t>HUMINT (fuentes humanas) sigue siendo irreemplazable: capta intenciones, contextos y matices que ninguna tecnología puede obtener por sí sola.</a:t>
            </a:r>
          </a:p>
          <a:p>
            <a:pPr algn="just"/>
            <a:endParaRPr lang="es-419" sz="1600" b="1" noProof="0" dirty="0">
              <a:effectLst>
                <a:outerShdw blurRad="38100" dist="38100" dir="2700000" algn="tl">
                  <a:srgbClr val="000000">
                    <a:alpha val="43137"/>
                  </a:srgbClr>
                </a:outerShdw>
              </a:effectLst>
              <a:latin typeface="Abadi" panose="020B0604020104020204" pitchFamily="34" charset="0"/>
            </a:endParaRPr>
          </a:p>
          <a:p>
            <a:pPr marL="342900" indent="-342900" algn="just">
              <a:buFont typeface="Wingdings" panose="05000000000000000000" pitchFamily="2" charset="2"/>
              <a:buChar char="q"/>
            </a:pPr>
            <a:r>
              <a:rPr lang="es-419" sz="1600" b="1" noProof="0" dirty="0">
                <a:effectLst>
                  <a:outerShdw blurRad="38100" dist="38100" dir="2700000" algn="tl">
                    <a:srgbClr val="000000">
                      <a:alpha val="43137"/>
                    </a:srgbClr>
                  </a:outerShdw>
                </a:effectLst>
                <a:latin typeface="Abadi" panose="020B0604020104020204" pitchFamily="34" charset="0"/>
              </a:rPr>
              <a:t>SIGINT (señales) intercepta comunicaciones y emisiones electrónicas; GEOINT/IMINT interpreta el espacio operativo desde imágenes satelitales y aéreas.</a:t>
            </a:r>
            <a:r>
              <a:rPr lang="es-419" sz="1600" b="1" dirty="0">
                <a:effectLst>
                  <a:outerShdw blurRad="38100" dist="38100" dir="2700000" algn="tl">
                    <a:srgbClr val="000000">
                      <a:alpha val="43137"/>
                    </a:srgbClr>
                  </a:outerShdw>
                </a:effectLst>
                <a:latin typeface="Abadi" panose="020B0604020104020204" pitchFamily="34" charset="0"/>
              </a:rPr>
              <a:t> SIGINT tradicionalmente se organiza en grandes vertientes:</a:t>
            </a:r>
          </a:p>
          <a:p>
            <a:pPr algn="just"/>
            <a:endParaRPr lang="es-419" sz="1600" b="1" dirty="0">
              <a:effectLst>
                <a:outerShdw blurRad="38100" dist="38100" dir="2700000" algn="tl">
                  <a:srgbClr val="000000">
                    <a:alpha val="43137"/>
                  </a:srgbClr>
                </a:outerShdw>
              </a:effectLst>
              <a:latin typeface="Abadi" panose="020B0604020104020204" pitchFamily="34" charset="0"/>
            </a:endParaRPr>
          </a:p>
          <a:p>
            <a:pPr marL="342900" indent="-342900" algn="just">
              <a:buFont typeface="+mj-lt"/>
              <a:buAutoNum type="arabicPeriod"/>
            </a:pPr>
            <a:r>
              <a:rPr lang="es-419" sz="1600" b="1" noProof="0" dirty="0">
                <a:effectLst>
                  <a:outerShdw blurRad="38100" dist="38100" dir="2700000" algn="tl">
                    <a:srgbClr val="000000">
                      <a:alpha val="43137"/>
                    </a:srgbClr>
                  </a:outerShdw>
                </a:effectLst>
                <a:latin typeface="Abadi" panose="020B0604020104020204" pitchFamily="34" charset="0"/>
              </a:rPr>
              <a:t>COMINT – centrada en las comunicaciones.</a:t>
            </a:r>
          </a:p>
          <a:p>
            <a:pPr marL="342900" indent="-342900" algn="just">
              <a:buFont typeface="+mj-lt"/>
              <a:buAutoNum type="arabicPeriod"/>
            </a:pPr>
            <a:r>
              <a:rPr lang="es-419" sz="1600" b="1" dirty="0">
                <a:effectLst>
                  <a:outerShdw blurRad="38100" dist="38100" dir="2700000" algn="tl">
                    <a:srgbClr val="000000">
                      <a:alpha val="43137"/>
                    </a:srgbClr>
                  </a:outerShdw>
                </a:effectLst>
                <a:latin typeface="Abadi" panose="020B0604020104020204" pitchFamily="34" charset="0"/>
              </a:rPr>
              <a:t>ELINT – orientada a emisiones electrónicas no comunicativas, como radares.</a:t>
            </a:r>
          </a:p>
          <a:p>
            <a:pPr marL="342900" indent="-342900" algn="just">
              <a:buFont typeface="+mj-lt"/>
              <a:buAutoNum type="arabicPeriod"/>
            </a:pPr>
            <a:r>
              <a:rPr lang="es-419" sz="1600" b="1" noProof="0" dirty="0">
                <a:effectLst>
                  <a:outerShdw blurRad="38100" dist="38100" dir="2700000" algn="tl">
                    <a:srgbClr val="000000">
                      <a:alpha val="43137"/>
                    </a:srgbClr>
                  </a:outerShdw>
                </a:effectLst>
                <a:latin typeface="Abadi" panose="020B0604020104020204" pitchFamily="34" charset="0"/>
              </a:rPr>
              <a:t>F</a:t>
            </a:r>
            <a:r>
              <a:rPr lang="es-419" sz="1600" b="1" dirty="0">
                <a:effectLst>
                  <a:outerShdw blurRad="38100" dist="38100" dir="2700000" algn="tl">
                    <a:srgbClr val="000000">
                      <a:alpha val="43137"/>
                    </a:srgbClr>
                  </a:outerShdw>
                </a:effectLst>
                <a:latin typeface="Abadi" panose="020B0604020104020204" pitchFamily="34" charset="0"/>
              </a:rPr>
              <a:t>ISINT, vinculada a señales instrumentales o telemétricas asociadas a sistemas técnicos. </a:t>
            </a:r>
            <a:endParaRPr lang="es-419" sz="1600" b="1" noProof="0" dirty="0">
              <a:effectLst>
                <a:outerShdw blurRad="38100" dist="38100" dir="2700000" algn="tl">
                  <a:srgbClr val="000000">
                    <a:alpha val="43137"/>
                  </a:srgbClr>
                </a:outerShdw>
              </a:effectLst>
              <a:latin typeface="Abadi" panose="020B0604020104020204" pitchFamily="34" charset="0"/>
            </a:endParaRPr>
          </a:p>
          <a:p>
            <a:pPr algn="just"/>
            <a:endParaRPr lang="es-419" sz="1600" b="1" noProof="0" dirty="0">
              <a:effectLst>
                <a:outerShdw blurRad="38100" dist="38100" dir="2700000" algn="tl">
                  <a:srgbClr val="000000">
                    <a:alpha val="43137"/>
                  </a:srgbClr>
                </a:outerShdw>
              </a:effectLst>
              <a:latin typeface="Abadi" panose="020B0604020104020204" pitchFamily="34" charset="0"/>
            </a:endParaRPr>
          </a:p>
          <a:p>
            <a:pPr marL="342900" indent="-342900" algn="just">
              <a:buFont typeface="Wingdings" panose="05000000000000000000" pitchFamily="2" charset="2"/>
              <a:buChar char="q"/>
            </a:pPr>
            <a:r>
              <a:rPr lang="es-419" sz="1600" b="1" noProof="0" dirty="0">
                <a:effectLst>
                  <a:outerShdw blurRad="38100" dist="38100" dir="2700000" algn="tl">
                    <a:srgbClr val="000000">
                      <a:alpha val="43137"/>
                    </a:srgbClr>
                  </a:outerShdw>
                </a:effectLst>
                <a:latin typeface="Abadi" panose="020B0604020104020204" pitchFamily="34" charset="0"/>
              </a:rPr>
              <a:t>GEOINT y IMINT(ver para entender el espacio operativo) la primeara permite construir una representación visual integrada del entorno, capaz de apoyar desde la defensa y la seguridad hasta la respuesta a crisis, la planificación operativa y la gestión del riesgo – lo relevante el espacio físico: rutas, fronteras, infraestructura critica, patrones de movimiento, zona de influencia, áreas de ocultamiento </a:t>
            </a:r>
            <a:r>
              <a:rPr lang="es-419" sz="1600" b="1" noProof="0" dirty="0" err="1">
                <a:effectLst>
                  <a:outerShdw blurRad="38100" dist="38100" dir="2700000" algn="tl">
                    <a:srgbClr val="000000">
                      <a:alpha val="43137"/>
                    </a:srgbClr>
                  </a:outerShdw>
                </a:effectLst>
                <a:latin typeface="Abadi" panose="020B0604020104020204" pitchFamily="34" charset="0"/>
              </a:rPr>
              <a:t>opreparacion</a:t>
            </a:r>
            <a:r>
              <a:rPr lang="es-419" sz="1600" b="1" noProof="0" dirty="0">
                <a:effectLst>
                  <a:outerShdw blurRad="38100" dist="38100" dir="2700000" algn="tl">
                    <a:srgbClr val="000000">
                      <a:alpha val="43137"/>
                    </a:srgbClr>
                  </a:outerShdw>
                </a:effectLst>
                <a:latin typeface="Abadi" panose="020B0604020104020204" pitchFamily="34" charset="0"/>
              </a:rPr>
              <a:t> del terreno para una operación.</a:t>
            </a:r>
          </a:p>
          <a:p>
            <a:pPr algn="just"/>
            <a:endParaRPr lang="es-419" sz="1600" b="1" noProof="0" dirty="0">
              <a:effectLst>
                <a:outerShdw blurRad="38100" dist="38100" dir="2700000" algn="tl">
                  <a:srgbClr val="000000">
                    <a:alpha val="43137"/>
                  </a:srgbClr>
                </a:outerShdw>
              </a:effectLst>
              <a:latin typeface="Abadi" panose="020B0604020104020204" pitchFamily="34" charset="0"/>
            </a:endParaRPr>
          </a:p>
          <a:p>
            <a:pPr marL="342900" indent="-342900" algn="just">
              <a:buFont typeface="Wingdings" panose="05000000000000000000" pitchFamily="2" charset="2"/>
              <a:buChar char="q"/>
            </a:pPr>
            <a:r>
              <a:rPr lang="es-419" sz="1600" b="1" dirty="0">
                <a:effectLst>
                  <a:outerShdw blurRad="38100" dist="38100" dir="2700000" algn="tl">
                    <a:srgbClr val="000000">
                      <a:alpha val="43137"/>
                    </a:srgbClr>
                  </a:outerShdw>
                </a:effectLst>
                <a:latin typeface="Abadi" panose="020B0604020104020204" pitchFamily="34" charset="0"/>
              </a:rPr>
              <a:t>MASINT (la inteligencia de las firmas invisibles) captar información que ni la imagen convencional ni la interceptación clásica podían revelar con suficiente profundidad. Subdisciplinas: Radar, Geofísica, Infrarrojo y óptica, radiación nuclear, radiofrecuencia, análisis de materiales, firmas multiespectrales e hiperespectrales. </a:t>
            </a:r>
            <a:endParaRPr lang="es-419" sz="1600" b="1" noProof="0" dirty="0">
              <a:effectLst>
                <a:outerShdw blurRad="38100" dist="38100" dir="2700000" algn="tl">
                  <a:srgbClr val="000000">
                    <a:alpha val="43137"/>
                  </a:srgbClr>
                </a:outerShdw>
              </a:effectLst>
              <a:latin typeface="Abadi" panose="020B0604020104020204" pitchFamily="34" charset="0"/>
            </a:endParaRPr>
          </a:p>
          <a:p>
            <a:pPr marL="342900" indent="-342900" algn="just">
              <a:buFont typeface="Wingdings" panose="05000000000000000000" pitchFamily="2" charset="2"/>
              <a:buChar char="q"/>
            </a:pPr>
            <a:endParaRPr lang="es-419" sz="1600" b="1" dirty="0">
              <a:effectLst>
                <a:outerShdw blurRad="38100" dist="38100" dir="2700000" algn="tl">
                  <a:srgbClr val="000000">
                    <a:alpha val="43137"/>
                  </a:srgbClr>
                </a:outerShdw>
              </a:effectLst>
              <a:latin typeface="Abadi" panose="020B0604020104020204" pitchFamily="34" charset="0"/>
            </a:endParaRPr>
          </a:p>
          <a:p>
            <a:pPr marL="342900" indent="-342900" algn="just">
              <a:buFont typeface="Wingdings" panose="05000000000000000000" pitchFamily="2" charset="2"/>
              <a:buChar char="q"/>
            </a:pPr>
            <a:r>
              <a:rPr lang="es-419" sz="1600" b="1" noProof="0" dirty="0">
                <a:effectLst>
                  <a:outerShdw blurRad="38100" dist="38100" dir="2700000" algn="tl">
                    <a:srgbClr val="000000">
                      <a:alpha val="43137"/>
                    </a:srgbClr>
                  </a:outerShdw>
                </a:effectLst>
                <a:latin typeface="Abadi" panose="020B0604020104020204" pitchFamily="34" charset="0"/>
              </a:rPr>
              <a:t>OSINT (fuentes abiertas) y SOCMINT (redes sociales) han ganado enorme relevancia en la era digital, donde lo visible puede ser tan valioso como lo secreto.</a:t>
            </a:r>
          </a:p>
        </p:txBody>
      </p:sp>
    </p:spTree>
    <p:extLst>
      <p:ext uri="{BB962C8B-B14F-4D97-AF65-F5344CB8AC3E}">
        <p14:creationId xmlns:p14="http://schemas.microsoft.com/office/powerpoint/2010/main" val="17562621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108A8A-92A9-5BC6-23E2-8992555802BC}"/>
            </a:ext>
          </a:extLst>
        </p:cNvPr>
        <p:cNvGrpSpPr/>
        <p:nvPr/>
      </p:nvGrpSpPr>
      <p:grpSpPr>
        <a:xfrm>
          <a:off x="0" y="0"/>
          <a:ext cx="0" cy="0"/>
          <a:chOff x="0" y="0"/>
          <a:chExt cx="0" cy="0"/>
        </a:xfrm>
      </p:grpSpPr>
      <p:pic>
        <p:nvPicPr>
          <p:cNvPr id="8" name="Imagen 7">
            <a:extLst>
              <a:ext uri="{FF2B5EF4-FFF2-40B4-BE49-F238E27FC236}">
                <a16:creationId xmlns:a16="http://schemas.microsoft.com/office/drawing/2014/main" id="{9C3B4D9F-228F-4CCD-B459-CA3151E97A88}"/>
              </a:ext>
            </a:extLst>
          </p:cNvPr>
          <p:cNvPicPr>
            <a:picLocks noChangeAspect="1"/>
          </p:cNvPicPr>
          <p:nvPr/>
        </p:nvPicPr>
        <p:blipFill>
          <a:blip r:embed="rId2">
            <a:alphaModFix/>
            <a:duotone>
              <a:schemeClr val="accent3">
                <a:shade val="45000"/>
                <a:satMod val="135000"/>
              </a:schemeClr>
              <a:prstClr val="white"/>
            </a:duotone>
            <a:extLst>
              <a:ext uri="{BEBA8EAE-BF5A-486C-A8C5-ECC9F3942E4B}">
                <a14:imgProps xmlns:a14="http://schemas.microsoft.com/office/drawing/2010/main">
                  <a14:imgLayer r:embed="rId3">
                    <a14:imgEffect>
                      <a14:artisticGlowEdges/>
                    </a14:imgEffect>
                  </a14:imgLayer>
                </a14:imgProps>
              </a:ext>
            </a:extLst>
          </a:blip>
          <a:stretch>
            <a:fillRect/>
          </a:stretch>
        </p:blipFill>
        <p:spPr>
          <a:xfrm>
            <a:off x="0" y="0"/>
            <a:ext cx="12253127" cy="7335520"/>
          </a:xfrm>
          <a:prstGeom prst="rect">
            <a:avLst/>
          </a:prstGeom>
        </p:spPr>
      </p:pic>
      <p:sp>
        <p:nvSpPr>
          <p:cNvPr id="4" name="Title 1">
            <a:extLst>
              <a:ext uri="{FF2B5EF4-FFF2-40B4-BE49-F238E27FC236}">
                <a16:creationId xmlns:a16="http://schemas.microsoft.com/office/drawing/2014/main" id="{95F3A170-B4BB-13B7-0925-0ADC405D64A2}"/>
              </a:ext>
            </a:extLst>
          </p:cNvPr>
          <p:cNvSpPr txBox="1">
            <a:spLocks/>
          </p:cNvSpPr>
          <p:nvPr/>
        </p:nvSpPr>
        <p:spPr>
          <a:xfrm>
            <a:off x="274320" y="292273"/>
            <a:ext cx="4606544" cy="419608"/>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a:lstStyle>
          <a:p>
            <a:r>
              <a:rPr lang="es-419" sz="2000" dirty="0"/>
              <a:t>Cap. 4: Disciplinas de Recolección:</a:t>
            </a:r>
          </a:p>
        </p:txBody>
      </p:sp>
      <p:sp>
        <p:nvSpPr>
          <p:cNvPr id="17" name="CuadroTexto 16">
            <a:extLst>
              <a:ext uri="{FF2B5EF4-FFF2-40B4-BE49-F238E27FC236}">
                <a16:creationId xmlns:a16="http://schemas.microsoft.com/office/drawing/2014/main" id="{4BE1A26E-0342-5B03-9D98-ED949E08286B}"/>
              </a:ext>
            </a:extLst>
          </p:cNvPr>
          <p:cNvSpPr txBox="1"/>
          <p:nvPr/>
        </p:nvSpPr>
        <p:spPr>
          <a:xfrm>
            <a:off x="106680" y="912713"/>
            <a:ext cx="11729720" cy="2585323"/>
          </a:xfrm>
          <a:prstGeom prst="rect">
            <a:avLst/>
          </a:prstGeom>
          <a:noFill/>
        </p:spPr>
        <p:txBody>
          <a:bodyPr wrap="square">
            <a:spAutoFit/>
          </a:bodyPr>
          <a:lstStyle/>
          <a:p>
            <a:pPr algn="just"/>
            <a:r>
              <a:rPr lang="es-419" b="1" noProof="0" dirty="0">
                <a:latin typeface="Abadi" panose="020B0604020104020204" pitchFamily="34" charset="0"/>
              </a:rPr>
              <a:t>Las principales INT:</a:t>
            </a:r>
          </a:p>
          <a:p>
            <a:pPr algn="just"/>
            <a:endParaRPr lang="es-419" sz="1600" b="1" dirty="0">
              <a:effectLst>
                <a:outerShdw blurRad="38100" dist="38100" dir="2700000" algn="tl">
                  <a:srgbClr val="000000">
                    <a:alpha val="43137"/>
                  </a:srgbClr>
                </a:outerShdw>
              </a:effectLst>
              <a:latin typeface="Abadi" panose="020B0604020104020204" pitchFamily="34" charset="0"/>
            </a:endParaRPr>
          </a:p>
          <a:p>
            <a:pPr marL="342900" indent="-342900" algn="just">
              <a:buFont typeface="Wingdings" panose="05000000000000000000" pitchFamily="2" charset="2"/>
              <a:buChar char="q"/>
            </a:pPr>
            <a:r>
              <a:rPr lang="es-419" sz="1600" b="1" noProof="0" dirty="0">
                <a:effectLst>
                  <a:outerShdw blurRad="38100" dist="38100" dir="2700000" algn="tl">
                    <a:srgbClr val="000000">
                      <a:alpha val="43137"/>
                    </a:srgbClr>
                  </a:outerShdw>
                </a:effectLst>
                <a:latin typeface="Abadi" panose="020B0604020104020204" pitchFamily="34" charset="0"/>
              </a:rPr>
              <a:t>SOCMINT (redes sociales) </a:t>
            </a:r>
            <a:r>
              <a:rPr lang="es-419" sz="1600" b="1" dirty="0">
                <a:effectLst>
                  <a:outerShdw blurRad="38100" dist="38100" dir="2700000" algn="tl">
                    <a:srgbClr val="000000">
                      <a:alpha val="43137"/>
                    </a:srgbClr>
                  </a:outerShdw>
                </a:effectLst>
                <a:latin typeface="Abadi" panose="020B0604020104020204" pitchFamily="34" charset="0"/>
              </a:rPr>
              <a:t>se trata de monitorear redes sociales, esto permite observar: Narrativas emergentes, polarización social, movilización colectiva, propaganda, radicalización, desinformación, influencia coordinada, comportamiento en el tiempo real durante crisis o eventos. </a:t>
            </a:r>
          </a:p>
          <a:p>
            <a:pPr algn="just"/>
            <a:endParaRPr lang="es-419" sz="1600" b="1" dirty="0">
              <a:effectLst>
                <a:outerShdw blurRad="38100" dist="38100" dir="2700000" algn="tl">
                  <a:srgbClr val="000000">
                    <a:alpha val="43137"/>
                  </a:srgbClr>
                </a:outerShdw>
              </a:effectLst>
              <a:latin typeface="Abadi" panose="020B0604020104020204" pitchFamily="34" charset="0"/>
            </a:endParaRPr>
          </a:p>
          <a:p>
            <a:pPr marL="342900" indent="-342900" algn="just">
              <a:buFont typeface="Wingdings" panose="05000000000000000000" pitchFamily="2" charset="2"/>
              <a:buChar char="q"/>
            </a:pPr>
            <a:r>
              <a:rPr lang="es-419" sz="1600" b="1" noProof="0" dirty="0">
                <a:effectLst>
                  <a:outerShdw blurRad="38100" dist="38100" dir="2700000" algn="tl">
                    <a:srgbClr val="000000">
                      <a:alpha val="43137"/>
                    </a:srgbClr>
                  </a:outerShdw>
                </a:effectLst>
                <a:latin typeface="Abadi" panose="020B0604020104020204" pitchFamily="34" charset="0"/>
              </a:rPr>
              <a:t>Recolección cibernética (acceder al entorno digital) su valor estratégico es evidente porque permite acceder, observar, explotar información, en entornos que antes se requerida proximidad física.</a:t>
            </a:r>
          </a:p>
          <a:p>
            <a:pPr algn="just"/>
            <a:endParaRPr lang="es-419" sz="1600" b="1" noProof="0" dirty="0">
              <a:effectLst>
                <a:outerShdw blurRad="38100" dist="38100" dir="2700000" algn="tl">
                  <a:srgbClr val="000000">
                    <a:alpha val="43137"/>
                  </a:srgbClr>
                </a:outerShdw>
              </a:effectLst>
              <a:latin typeface="Abadi" panose="020B0604020104020204" pitchFamily="34" charset="0"/>
            </a:endParaRPr>
          </a:p>
          <a:p>
            <a:pPr marL="342900" indent="-342900" algn="just">
              <a:buFont typeface="Wingdings" panose="05000000000000000000" pitchFamily="2" charset="2"/>
              <a:buChar char="q"/>
            </a:pPr>
            <a:r>
              <a:rPr lang="es-419" sz="1600" b="1" dirty="0">
                <a:effectLst>
                  <a:outerShdw blurRad="38100" dist="38100" dir="2700000" algn="tl">
                    <a:srgbClr val="000000">
                      <a:alpha val="43137"/>
                    </a:srgbClr>
                  </a:outerShdw>
                </a:effectLst>
                <a:latin typeface="Abadi" panose="020B0604020104020204" pitchFamily="34" charset="0"/>
              </a:rPr>
              <a:t>Datos e información literales y no literales:</a:t>
            </a:r>
            <a:endParaRPr lang="es-419" sz="1600" b="1" noProof="0" dirty="0">
              <a:effectLst>
                <a:outerShdw blurRad="38100" dist="38100" dir="2700000" algn="tl">
                  <a:srgbClr val="000000">
                    <a:alpha val="43137"/>
                  </a:srgbClr>
                </a:outerShdw>
              </a:effectLst>
              <a:latin typeface="Abadi" panose="020B0604020104020204" pitchFamily="34" charset="0"/>
            </a:endParaRPr>
          </a:p>
        </p:txBody>
      </p:sp>
      <p:pic>
        <p:nvPicPr>
          <p:cNvPr id="3" name="Imagen 2">
            <a:extLst>
              <a:ext uri="{FF2B5EF4-FFF2-40B4-BE49-F238E27FC236}">
                <a16:creationId xmlns:a16="http://schemas.microsoft.com/office/drawing/2014/main" id="{BE58DD0E-55DE-4420-61D5-9E3F5AA43BFD}"/>
              </a:ext>
            </a:extLst>
          </p:cNvPr>
          <p:cNvPicPr>
            <a:picLocks noChangeAspect="1"/>
          </p:cNvPicPr>
          <p:nvPr/>
        </p:nvPicPr>
        <p:blipFill>
          <a:blip r:embed="rId4"/>
          <a:stretch>
            <a:fillRect/>
          </a:stretch>
        </p:blipFill>
        <p:spPr>
          <a:xfrm>
            <a:off x="7046976" y="3498036"/>
            <a:ext cx="4473448" cy="2996063"/>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9580010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F2DC97-5681-9E85-597F-2C532A053829}"/>
            </a:ext>
          </a:extLst>
        </p:cNvPr>
        <p:cNvGrpSpPr/>
        <p:nvPr/>
      </p:nvGrpSpPr>
      <p:grpSpPr>
        <a:xfrm>
          <a:off x="0" y="0"/>
          <a:ext cx="0" cy="0"/>
          <a:chOff x="0" y="0"/>
          <a:chExt cx="0" cy="0"/>
        </a:xfrm>
      </p:grpSpPr>
      <p:pic>
        <p:nvPicPr>
          <p:cNvPr id="8" name="Imagen 7">
            <a:extLst>
              <a:ext uri="{FF2B5EF4-FFF2-40B4-BE49-F238E27FC236}">
                <a16:creationId xmlns:a16="http://schemas.microsoft.com/office/drawing/2014/main" id="{A7FC0DE6-C888-877D-09A0-E2676C2C3AFB}"/>
              </a:ext>
            </a:extLst>
          </p:cNvPr>
          <p:cNvPicPr>
            <a:picLocks noChangeAspect="1"/>
          </p:cNvPicPr>
          <p:nvPr/>
        </p:nvPicPr>
        <p:blipFill>
          <a:blip r:embed="rId2">
            <a:alphaModFix/>
            <a:duotone>
              <a:schemeClr val="accent3">
                <a:shade val="45000"/>
                <a:satMod val="135000"/>
              </a:schemeClr>
              <a:prstClr val="white"/>
            </a:duotone>
            <a:extLst>
              <a:ext uri="{BEBA8EAE-BF5A-486C-A8C5-ECC9F3942E4B}">
                <a14:imgProps xmlns:a14="http://schemas.microsoft.com/office/drawing/2010/main">
                  <a14:imgLayer r:embed="rId3">
                    <a14:imgEffect>
                      <a14:artisticGlowEdges/>
                    </a14:imgEffect>
                  </a14:imgLayer>
                </a14:imgProps>
              </a:ext>
            </a:extLst>
          </a:blip>
          <a:stretch>
            <a:fillRect/>
          </a:stretch>
        </p:blipFill>
        <p:spPr>
          <a:xfrm>
            <a:off x="0" y="0"/>
            <a:ext cx="12253127" cy="7325360"/>
          </a:xfrm>
          <a:prstGeom prst="rect">
            <a:avLst/>
          </a:prstGeom>
        </p:spPr>
      </p:pic>
      <p:sp>
        <p:nvSpPr>
          <p:cNvPr id="4" name="Title 1">
            <a:extLst>
              <a:ext uri="{FF2B5EF4-FFF2-40B4-BE49-F238E27FC236}">
                <a16:creationId xmlns:a16="http://schemas.microsoft.com/office/drawing/2014/main" id="{5027486F-6D91-4655-6422-7B3EFB38DB1B}"/>
              </a:ext>
            </a:extLst>
          </p:cNvPr>
          <p:cNvSpPr txBox="1">
            <a:spLocks/>
          </p:cNvSpPr>
          <p:nvPr/>
        </p:nvSpPr>
        <p:spPr>
          <a:xfrm>
            <a:off x="274320" y="292273"/>
            <a:ext cx="4606544" cy="419608"/>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a:lstStyle>
          <a:p>
            <a:r>
              <a:rPr lang="es-419" sz="2000" dirty="0"/>
              <a:t>Cap. 4: Disciplinas de Recolección:</a:t>
            </a:r>
          </a:p>
        </p:txBody>
      </p:sp>
      <p:sp>
        <p:nvSpPr>
          <p:cNvPr id="17" name="CuadroTexto 16">
            <a:extLst>
              <a:ext uri="{FF2B5EF4-FFF2-40B4-BE49-F238E27FC236}">
                <a16:creationId xmlns:a16="http://schemas.microsoft.com/office/drawing/2014/main" id="{94613ED1-A51C-6E19-E660-27F30A037580}"/>
              </a:ext>
            </a:extLst>
          </p:cNvPr>
          <p:cNvSpPr txBox="1"/>
          <p:nvPr/>
        </p:nvSpPr>
        <p:spPr>
          <a:xfrm>
            <a:off x="274320" y="1174650"/>
            <a:ext cx="2687320" cy="369332"/>
          </a:xfrm>
          <a:prstGeom prst="rect">
            <a:avLst/>
          </a:prstGeom>
          <a:noFill/>
        </p:spPr>
        <p:txBody>
          <a:bodyPr wrap="square">
            <a:spAutoFit/>
          </a:bodyPr>
          <a:lstStyle/>
          <a:p>
            <a:pPr algn="just"/>
            <a:r>
              <a:rPr lang="es-419" b="1" noProof="0" dirty="0">
                <a:effectLst>
                  <a:outerShdw blurRad="38100" dist="38100" dir="2700000" algn="tl">
                    <a:srgbClr val="000000">
                      <a:alpha val="43137"/>
                    </a:srgbClr>
                  </a:outerShdw>
                </a:effectLst>
                <a:latin typeface="Abadi" panose="020B0604020104020204" pitchFamily="34" charset="0"/>
              </a:rPr>
              <a:t>Collection Management:</a:t>
            </a:r>
          </a:p>
        </p:txBody>
      </p:sp>
      <p:sp>
        <p:nvSpPr>
          <p:cNvPr id="2" name="CuadroTexto 1">
            <a:extLst>
              <a:ext uri="{FF2B5EF4-FFF2-40B4-BE49-F238E27FC236}">
                <a16:creationId xmlns:a16="http://schemas.microsoft.com/office/drawing/2014/main" id="{7D2316B3-DC86-A56B-31ED-DA00E06F77AA}"/>
              </a:ext>
            </a:extLst>
          </p:cNvPr>
          <p:cNvSpPr txBox="1"/>
          <p:nvPr/>
        </p:nvSpPr>
        <p:spPr>
          <a:xfrm>
            <a:off x="274320" y="1859340"/>
            <a:ext cx="10965180" cy="1569660"/>
          </a:xfrm>
          <a:prstGeom prst="rect">
            <a:avLst/>
          </a:prstGeom>
          <a:noFill/>
        </p:spPr>
        <p:txBody>
          <a:bodyPr wrap="square">
            <a:spAutoFit/>
          </a:bodyPr>
          <a:lstStyle/>
          <a:p>
            <a:pPr algn="just"/>
            <a:endParaRPr lang="es-419" sz="1600" b="1" dirty="0">
              <a:effectLst>
                <a:outerShdw blurRad="38100" dist="38100" dir="2700000" algn="tl">
                  <a:srgbClr val="000000">
                    <a:alpha val="43137"/>
                  </a:srgbClr>
                </a:outerShdw>
              </a:effectLst>
              <a:latin typeface="Abadi" panose="020B0604020104020204" pitchFamily="34" charset="0"/>
            </a:endParaRPr>
          </a:p>
          <a:p>
            <a:pPr marL="342900" indent="-342900" algn="just">
              <a:buFont typeface="Wingdings" panose="05000000000000000000" pitchFamily="2" charset="2"/>
              <a:buChar char="q"/>
            </a:pPr>
            <a:r>
              <a:rPr lang="es-419" sz="1600" b="1" dirty="0">
                <a:effectLst>
                  <a:outerShdw blurRad="38100" dist="38100" dir="2700000" algn="tl">
                    <a:srgbClr val="000000">
                      <a:alpha val="43137"/>
                    </a:srgbClr>
                  </a:outerShdw>
                </a:effectLst>
                <a:latin typeface="Abadi" panose="020B0604020104020204" pitchFamily="34" charset="0"/>
              </a:rPr>
              <a:t>El arte de decidir que vale la pena buscar – esta función es la que traduce requerimientos en tareas concretas, asigna capacidades, establece prioridades, evita redundancias, detecta vacíos y evalúa si la recolección realmente esta respondiendo a las necesidades del decisor. </a:t>
            </a:r>
          </a:p>
          <a:p>
            <a:pPr algn="just"/>
            <a:endParaRPr lang="es-419" sz="1600" b="1" dirty="0">
              <a:effectLst>
                <a:outerShdw blurRad="38100" dist="38100" dir="2700000" algn="tl">
                  <a:srgbClr val="000000">
                    <a:alpha val="43137"/>
                  </a:srgbClr>
                </a:outerShdw>
              </a:effectLst>
              <a:latin typeface="Abadi" panose="020B0604020104020204" pitchFamily="34" charset="0"/>
            </a:endParaRPr>
          </a:p>
          <a:p>
            <a:pPr marL="342900" indent="-342900" algn="just">
              <a:buFont typeface="Wingdings" panose="05000000000000000000" pitchFamily="2" charset="2"/>
              <a:buChar char="q"/>
            </a:pPr>
            <a:r>
              <a:rPr lang="es-419" sz="1600" b="1" dirty="0">
                <a:effectLst>
                  <a:outerShdw blurRad="38100" dist="38100" dir="2700000" algn="tl">
                    <a:srgbClr val="000000">
                      <a:alpha val="43137"/>
                    </a:srgbClr>
                  </a:outerShdw>
                </a:effectLst>
                <a:latin typeface="Abadi" panose="020B0604020104020204" pitchFamily="34" charset="0"/>
              </a:rPr>
              <a:t>La convergencia multi-INT – donde realmente nace la ventaja: </a:t>
            </a:r>
            <a:endParaRPr lang="es-419" sz="1600" b="1" noProof="0" dirty="0">
              <a:effectLst>
                <a:outerShdw blurRad="38100" dist="38100" dir="2700000" algn="tl">
                  <a:srgbClr val="000000">
                    <a:alpha val="43137"/>
                  </a:srgbClr>
                </a:outerShdw>
              </a:effectLst>
              <a:latin typeface="Abadi" panose="020B0604020104020204" pitchFamily="34" charset="0"/>
            </a:endParaRPr>
          </a:p>
        </p:txBody>
      </p:sp>
      <p:sp>
        <p:nvSpPr>
          <p:cNvPr id="6" name="CuadroTexto 5">
            <a:extLst>
              <a:ext uri="{FF2B5EF4-FFF2-40B4-BE49-F238E27FC236}">
                <a16:creationId xmlns:a16="http://schemas.microsoft.com/office/drawing/2014/main" id="{E55AC9CF-1FFB-DDDD-169F-6FABB6D83D32}"/>
              </a:ext>
            </a:extLst>
          </p:cNvPr>
          <p:cNvSpPr txBox="1"/>
          <p:nvPr/>
        </p:nvSpPr>
        <p:spPr>
          <a:xfrm>
            <a:off x="370840" y="3999165"/>
            <a:ext cx="8712200" cy="2031325"/>
          </a:xfrm>
          <a:prstGeom prst="rect">
            <a:avLst/>
          </a:prstGeom>
          <a:noFill/>
        </p:spPr>
        <p:txBody>
          <a:bodyPr wrap="square">
            <a:spAutoFit/>
          </a:bodyPr>
          <a:lstStyle/>
          <a:p>
            <a:pPr marL="342900" marR="0" lvl="0" indent="-342900" algn="just">
              <a:buSzPts val="1000"/>
              <a:buFont typeface="Wingdings" panose="05000000000000000000" pitchFamily="2" charset="2"/>
              <a:buChar char="Ø"/>
              <a:tabLst>
                <a:tab pos="457200" algn="l"/>
              </a:tabLst>
            </a:pPr>
            <a:r>
              <a:rPr lang="es-ES" sz="1800" b="1" kern="0" dirty="0">
                <a:effectLst>
                  <a:outerShdw blurRad="38100" dist="38100" dir="2700000" algn="tl">
                    <a:srgbClr val="000000">
                      <a:alpha val="43137"/>
                    </a:srgbClr>
                  </a:outerShdw>
                </a:effectLst>
                <a:latin typeface="Abadi" panose="020B0604020104020204" pitchFamily="34" charset="0"/>
                <a:ea typeface="Times New Roman" panose="02020603050405020304" pitchFamily="18" charset="0"/>
                <a:cs typeface="Times New Roman" panose="02020603050405020304" pitchFamily="18" charset="0"/>
              </a:rPr>
              <a:t>HUMINT puede aportar intención. </a:t>
            </a:r>
            <a:endParaRPr lang="en-US" sz="1800" b="1" kern="100" dirty="0">
              <a:effectLst>
                <a:outerShdw blurRad="38100" dist="38100" dir="2700000" algn="tl">
                  <a:srgbClr val="000000">
                    <a:alpha val="43137"/>
                  </a:srgbClr>
                </a:outerShdw>
              </a:effectLst>
              <a:latin typeface="Abadi" panose="020B0604020104020204" pitchFamily="34" charset="0"/>
              <a:ea typeface="Aptos" panose="020B0004020202020204" pitchFamily="34" charset="0"/>
              <a:cs typeface="Times New Roman" panose="02020603050405020304" pitchFamily="18" charset="0"/>
            </a:endParaRPr>
          </a:p>
          <a:p>
            <a:pPr marL="342900" marR="0" lvl="0" indent="-342900" algn="just">
              <a:buSzPts val="1000"/>
              <a:buFont typeface="Wingdings" panose="05000000000000000000" pitchFamily="2" charset="2"/>
              <a:buChar char="Ø"/>
              <a:tabLst>
                <a:tab pos="457200" algn="l"/>
              </a:tabLst>
            </a:pPr>
            <a:r>
              <a:rPr lang="es-ES" sz="1800" b="1" kern="0" dirty="0">
                <a:effectLst>
                  <a:outerShdw blurRad="38100" dist="38100" dir="2700000" algn="tl">
                    <a:srgbClr val="000000">
                      <a:alpha val="43137"/>
                    </a:srgbClr>
                  </a:outerShdw>
                </a:effectLst>
                <a:latin typeface="Abadi" panose="020B0604020104020204" pitchFamily="34" charset="0"/>
                <a:ea typeface="Times New Roman" panose="02020603050405020304" pitchFamily="18" charset="0"/>
                <a:cs typeface="Times New Roman" panose="02020603050405020304" pitchFamily="18" charset="0"/>
              </a:rPr>
              <a:t>SIGINT puede revelar actividad y relaciones. </a:t>
            </a:r>
            <a:endParaRPr lang="en-US" sz="1800" b="1" kern="100" dirty="0">
              <a:effectLst>
                <a:outerShdw blurRad="38100" dist="38100" dir="2700000" algn="tl">
                  <a:srgbClr val="000000">
                    <a:alpha val="43137"/>
                  </a:srgbClr>
                </a:outerShdw>
              </a:effectLst>
              <a:latin typeface="Abadi" panose="020B0604020104020204" pitchFamily="34" charset="0"/>
              <a:ea typeface="Aptos" panose="020B0004020202020204" pitchFamily="34" charset="0"/>
              <a:cs typeface="Times New Roman" panose="02020603050405020304" pitchFamily="18" charset="0"/>
            </a:endParaRPr>
          </a:p>
          <a:p>
            <a:pPr marL="342900" marR="0" lvl="0" indent="-342900" algn="just">
              <a:buSzPts val="1000"/>
              <a:buFont typeface="Wingdings" panose="05000000000000000000" pitchFamily="2" charset="2"/>
              <a:buChar char="Ø"/>
              <a:tabLst>
                <a:tab pos="457200" algn="l"/>
              </a:tabLst>
            </a:pPr>
            <a:r>
              <a:rPr lang="es-ES" sz="1800" b="1" kern="0" dirty="0">
                <a:effectLst>
                  <a:outerShdw blurRad="38100" dist="38100" dir="2700000" algn="tl">
                    <a:srgbClr val="000000">
                      <a:alpha val="43137"/>
                    </a:srgbClr>
                  </a:outerShdw>
                </a:effectLst>
                <a:latin typeface="Abadi" panose="020B0604020104020204" pitchFamily="34" charset="0"/>
                <a:ea typeface="Times New Roman" panose="02020603050405020304" pitchFamily="18" charset="0"/>
                <a:cs typeface="Times New Roman" panose="02020603050405020304" pitchFamily="18" charset="0"/>
              </a:rPr>
              <a:t>GEOINT puede ubicar y contextualizar. </a:t>
            </a:r>
            <a:endParaRPr lang="en-US" sz="1800" b="1" kern="100" dirty="0">
              <a:effectLst>
                <a:outerShdw blurRad="38100" dist="38100" dir="2700000" algn="tl">
                  <a:srgbClr val="000000">
                    <a:alpha val="43137"/>
                  </a:srgbClr>
                </a:outerShdw>
              </a:effectLst>
              <a:latin typeface="Abadi" panose="020B0604020104020204" pitchFamily="34" charset="0"/>
              <a:ea typeface="Aptos" panose="020B0004020202020204" pitchFamily="34" charset="0"/>
              <a:cs typeface="Times New Roman" panose="02020603050405020304" pitchFamily="18" charset="0"/>
            </a:endParaRPr>
          </a:p>
          <a:p>
            <a:pPr marL="342900" marR="0" lvl="0" indent="-342900" algn="just">
              <a:buSzPts val="1000"/>
              <a:buFont typeface="Wingdings" panose="05000000000000000000" pitchFamily="2" charset="2"/>
              <a:buChar char="Ø"/>
              <a:tabLst>
                <a:tab pos="457200" algn="l"/>
              </a:tabLst>
            </a:pPr>
            <a:r>
              <a:rPr lang="es-ES" sz="1800" b="1" kern="0" dirty="0">
                <a:effectLst>
                  <a:outerShdw blurRad="38100" dist="38100" dir="2700000" algn="tl">
                    <a:srgbClr val="000000">
                      <a:alpha val="43137"/>
                    </a:srgbClr>
                  </a:outerShdw>
                </a:effectLst>
                <a:latin typeface="Abadi" panose="020B0604020104020204" pitchFamily="34" charset="0"/>
                <a:ea typeface="Times New Roman" panose="02020603050405020304" pitchFamily="18" charset="0"/>
                <a:cs typeface="Times New Roman" panose="02020603050405020304" pitchFamily="18" charset="0"/>
              </a:rPr>
              <a:t>MASINT puede detectar firmas ocultas. </a:t>
            </a:r>
            <a:endParaRPr lang="en-US" sz="1800" b="1" kern="100" dirty="0">
              <a:effectLst>
                <a:outerShdw blurRad="38100" dist="38100" dir="2700000" algn="tl">
                  <a:srgbClr val="000000">
                    <a:alpha val="43137"/>
                  </a:srgbClr>
                </a:outerShdw>
              </a:effectLst>
              <a:latin typeface="Abadi" panose="020B0604020104020204" pitchFamily="34" charset="0"/>
              <a:ea typeface="Aptos" panose="020B0004020202020204" pitchFamily="34" charset="0"/>
              <a:cs typeface="Times New Roman" panose="02020603050405020304" pitchFamily="18" charset="0"/>
            </a:endParaRPr>
          </a:p>
          <a:p>
            <a:pPr marL="342900" marR="0" lvl="0" indent="-342900" algn="just">
              <a:buSzPts val="1000"/>
              <a:buFont typeface="Wingdings" panose="05000000000000000000" pitchFamily="2" charset="2"/>
              <a:buChar char="Ø"/>
              <a:tabLst>
                <a:tab pos="457200" algn="l"/>
              </a:tabLst>
            </a:pPr>
            <a:r>
              <a:rPr lang="es-ES" sz="1800" b="1" kern="0" dirty="0">
                <a:effectLst>
                  <a:outerShdw blurRad="38100" dist="38100" dir="2700000" algn="tl">
                    <a:srgbClr val="000000">
                      <a:alpha val="43137"/>
                    </a:srgbClr>
                  </a:outerShdw>
                </a:effectLst>
                <a:latin typeface="Abadi" panose="020B0604020104020204" pitchFamily="34" charset="0"/>
                <a:ea typeface="Times New Roman" panose="02020603050405020304" pitchFamily="18" charset="0"/>
                <a:cs typeface="Times New Roman" panose="02020603050405020304" pitchFamily="18" charset="0"/>
              </a:rPr>
              <a:t>OSINT puede ampliar el entorno. </a:t>
            </a:r>
            <a:endParaRPr lang="en-US" sz="1800" b="1" kern="100" dirty="0">
              <a:effectLst>
                <a:outerShdw blurRad="38100" dist="38100" dir="2700000" algn="tl">
                  <a:srgbClr val="000000">
                    <a:alpha val="43137"/>
                  </a:srgbClr>
                </a:outerShdw>
              </a:effectLst>
              <a:latin typeface="Abadi" panose="020B0604020104020204" pitchFamily="34" charset="0"/>
              <a:ea typeface="Aptos" panose="020B0004020202020204" pitchFamily="34" charset="0"/>
              <a:cs typeface="Times New Roman" panose="02020603050405020304" pitchFamily="18" charset="0"/>
            </a:endParaRPr>
          </a:p>
          <a:p>
            <a:pPr marL="342900" marR="0" lvl="0" indent="-342900" algn="just">
              <a:buSzPts val="1000"/>
              <a:buFont typeface="Wingdings" panose="05000000000000000000" pitchFamily="2" charset="2"/>
              <a:buChar char="Ø"/>
              <a:tabLst>
                <a:tab pos="457200" algn="l"/>
              </a:tabLst>
            </a:pPr>
            <a:r>
              <a:rPr lang="es-ES" sz="1800" b="1" kern="0" dirty="0">
                <a:effectLst>
                  <a:outerShdw blurRad="38100" dist="38100" dir="2700000" algn="tl">
                    <a:srgbClr val="000000">
                      <a:alpha val="43137"/>
                    </a:srgbClr>
                  </a:outerShdw>
                </a:effectLst>
                <a:latin typeface="Abadi" panose="020B0604020104020204" pitchFamily="34" charset="0"/>
                <a:ea typeface="Times New Roman" panose="02020603050405020304" pitchFamily="18" charset="0"/>
                <a:cs typeface="Times New Roman" panose="02020603050405020304" pitchFamily="18" charset="0"/>
              </a:rPr>
              <a:t>SOCMINT puede mostrar comportamiento social. </a:t>
            </a:r>
            <a:endParaRPr lang="en-US" sz="1800" b="1" kern="100" dirty="0">
              <a:effectLst>
                <a:outerShdw blurRad="38100" dist="38100" dir="2700000" algn="tl">
                  <a:srgbClr val="000000">
                    <a:alpha val="43137"/>
                  </a:srgbClr>
                </a:outerShdw>
              </a:effectLst>
              <a:latin typeface="Abadi" panose="020B0604020104020204" pitchFamily="34" charset="0"/>
              <a:ea typeface="Aptos" panose="020B0004020202020204" pitchFamily="34" charset="0"/>
              <a:cs typeface="Times New Roman" panose="02020603050405020304" pitchFamily="18" charset="0"/>
            </a:endParaRPr>
          </a:p>
          <a:p>
            <a:pPr marL="342900" marR="0" lvl="0" indent="-342900" algn="just">
              <a:buSzPts val="1000"/>
              <a:buFont typeface="Wingdings" panose="05000000000000000000" pitchFamily="2" charset="2"/>
              <a:buChar char="Ø"/>
              <a:tabLst>
                <a:tab pos="457200" algn="l"/>
              </a:tabLst>
            </a:pPr>
            <a:r>
              <a:rPr lang="es-ES" sz="1800" b="1" kern="0" dirty="0">
                <a:effectLst>
                  <a:outerShdw blurRad="38100" dist="38100" dir="2700000" algn="tl">
                    <a:srgbClr val="000000">
                      <a:alpha val="43137"/>
                    </a:srgbClr>
                  </a:outerShdw>
                </a:effectLst>
                <a:latin typeface="Abadi" panose="020B0604020104020204" pitchFamily="34" charset="0"/>
                <a:ea typeface="Times New Roman" panose="02020603050405020304" pitchFamily="18" charset="0"/>
                <a:cs typeface="Times New Roman" panose="02020603050405020304" pitchFamily="18" charset="0"/>
              </a:rPr>
              <a:t>La recolección cibernética puede abrir acceso persistente.</a:t>
            </a:r>
            <a:endParaRPr lang="en-US" sz="1800" b="1" kern="100" dirty="0">
              <a:effectLst>
                <a:outerShdw blurRad="38100" dist="38100" dir="2700000" algn="tl">
                  <a:srgbClr val="000000">
                    <a:alpha val="43137"/>
                  </a:srgbClr>
                </a:outerShdw>
              </a:effectLst>
              <a:latin typeface="Abadi" panose="020B0604020104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17979960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EE8DCA-2F59-2833-5ABC-58F218530720}"/>
            </a:ext>
          </a:extLst>
        </p:cNvPr>
        <p:cNvGrpSpPr/>
        <p:nvPr/>
      </p:nvGrpSpPr>
      <p:grpSpPr>
        <a:xfrm>
          <a:off x="0" y="0"/>
          <a:ext cx="0" cy="0"/>
          <a:chOff x="0" y="0"/>
          <a:chExt cx="0" cy="0"/>
        </a:xfrm>
      </p:grpSpPr>
      <p:pic>
        <p:nvPicPr>
          <p:cNvPr id="8" name="Imagen 7">
            <a:extLst>
              <a:ext uri="{FF2B5EF4-FFF2-40B4-BE49-F238E27FC236}">
                <a16:creationId xmlns:a16="http://schemas.microsoft.com/office/drawing/2014/main" id="{08B68DDB-870D-E15B-45D2-CD7CA2F7172F}"/>
              </a:ext>
            </a:extLst>
          </p:cNvPr>
          <p:cNvPicPr>
            <a:picLocks noChangeAspect="1"/>
          </p:cNvPicPr>
          <p:nvPr/>
        </p:nvPicPr>
        <p:blipFill>
          <a:blip r:embed="rId2">
            <a:alphaModFix/>
            <a:extLst>
              <a:ext uri="{BEBA8EAE-BF5A-486C-A8C5-ECC9F3942E4B}">
                <a14:imgProps xmlns:a14="http://schemas.microsoft.com/office/drawing/2010/main">
                  <a14:imgLayer r:embed="rId3">
                    <a14:imgEffect>
                      <a14:artisticGlowEdges/>
                    </a14:imgEffect>
                  </a14:imgLayer>
                </a14:imgProps>
              </a:ext>
            </a:extLst>
          </a:blip>
          <a:stretch>
            <a:fillRect/>
          </a:stretch>
        </p:blipFill>
        <p:spPr>
          <a:xfrm>
            <a:off x="0" y="-345440"/>
            <a:ext cx="12253127" cy="7680960"/>
          </a:xfrm>
          <a:prstGeom prst="rect">
            <a:avLst/>
          </a:prstGeom>
        </p:spPr>
      </p:pic>
      <p:sp>
        <p:nvSpPr>
          <p:cNvPr id="4" name="Title 1">
            <a:extLst>
              <a:ext uri="{FF2B5EF4-FFF2-40B4-BE49-F238E27FC236}">
                <a16:creationId xmlns:a16="http://schemas.microsoft.com/office/drawing/2014/main" id="{B29828A5-60B3-5D8C-068C-F6E94DC8FA29}"/>
              </a:ext>
            </a:extLst>
          </p:cNvPr>
          <p:cNvSpPr txBox="1">
            <a:spLocks/>
          </p:cNvSpPr>
          <p:nvPr/>
        </p:nvSpPr>
        <p:spPr>
          <a:xfrm>
            <a:off x="0" y="235394"/>
            <a:ext cx="4606544" cy="419608"/>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a:lstStyle>
          <a:p>
            <a:r>
              <a:rPr lang="es-419" sz="2000" dirty="0">
                <a:solidFill>
                  <a:schemeClr val="bg1"/>
                </a:solidFill>
              </a:rPr>
              <a:t>Cap. 4: Disciplinas de Recolección</a:t>
            </a:r>
            <a:r>
              <a:rPr lang="es-419" sz="2000" dirty="0"/>
              <a:t>:</a:t>
            </a:r>
          </a:p>
        </p:txBody>
      </p:sp>
      <p:pic>
        <p:nvPicPr>
          <p:cNvPr id="6" name="Imagen 5">
            <a:extLst>
              <a:ext uri="{FF2B5EF4-FFF2-40B4-BE49-F238E27FC236}">
                <a16:creationId xmlns:a16="http://schemas.microsoft.com/office/drawing/2014/main" id="{17923638-8534-E871-3E56-48F52CFE3D77}"/>
              </a:ext>
            </a:extLst>
          </p:cNvPr>
          <p:cNvPicPr>
            <a:picLocks noChangeAspect="1"/>
          </p:cNvPicPr>
          <p:nvPr/>
        </p:nvPicPr>
        <p:blipFill>
          <a:blip r:embed="rId4"/>
          <a:stretch>
            <a:fillRect/>
          </a:stretch>
        </p:blipFill>
        <p:spPr>
          <a:xfrm>
            <a:off x="8498743" y="908053"/>
            <a:ext cx="2626457" cy="5406174"/>
          </a:xfrm>
          <a:prstGeom prst="rect">
            <a:avLst/>
          </a:prstGeom>
        </p:spPr>
      </p:pic>
      <p:pic>
        <p:nvPicPr>
          <p:cNvPr id="9" name="Imagen 8">
            <a:extLst>
              <a:ext uri="{FF2B5EF4-FFF2-40B4-BE49-F238E27FC236}">
                <a16:creationId xmlns:a16="http://schemas.microsoft.com/office/drawing/2014/main" id="{C2398681-4542-45A7-90E8-CF36F52FBF1B}"/>
              </a:ext>
            </a:extLst>
          </p:cNvPr>
          <p:cNvPicPr>
            <a:picLocks noChangeAspect="1"/>
          </p:cNvPicPr>
          <p:nvPr/>
        </p:nvPicPr>
        <p:blipFill>
          <a:blip r:embed="rId5"/>
          <a:stretch>
            <a:fillRect/>
          </a:stretch>
        </p:blipFill>
        <p:spPr>
          <a:xfrm>
            <a:off x="4984805" y="908053"/>
            <a:ext cx="2483461" cy="5406174"/>
          </a:xfrm>
          <a:prstGeom prst="rect">
            <a:avLst/>
          </a:prstGeom>
        </p:spPr>
      </p:pic>
      <p:pic>
        <p:nvPicPr>
          <p:cNvPr id="11" name="Imagen 10">
            <a:extLst>
              <a:ext uri="{FF2B5EF4-FFF2-40B4-BE49-F238E27FC236}">
                <a16:creationId xmlns:a16="http://schemas.microsoft.com/office/drawing/2014/main" id="{8B1CAA7B-9D19-A35C-28EB-040C18C31628}"/>
              </a:ext>
            </a:extLst>
          </p:cNvPr>
          <p:cNvPicPr>
            <a:picLocks noChangeAspect="1"/>
          </p:cNvPicPr>
          <p:nvPr/>
        </p:nvPicPr>
        <p:blipFill>
          <a:blip r:embed="rId6"/>
          <a:stretch>
            <a:fillRect/>
          </a:stretch>
        </p:blipFill>
        <p:spPr>
          <a:xfrm>
            <a:off x="1327873" y="908053"/>
            <a:ext cx="2483460" cy="5351103"/>
          </a:xfrm>
          <a:prstGeom prst="rect">
            <a:avLst/>
          </a:prstGeom>
        </p:spPr>
      </p:pic>
    </p:spTree>
    <p:extLst>
      <p:ext uri="{BB962C8B-B14F-4D97-AF65-F5344CB8AC3E}">
        <p14:creationId xmlns:p14="http://schemas.microsoft.com/office/powerpoint/2010/main" val="32791934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A2B612-16C1-F972-1C18-A538E011124B}"/>
            </a:ext>
          </a:extLst>
        </p:cNvPr>
        <p:cNvGrpSpPr/>
        <p:nvPr/>
      </p:nvGrpSpPr>
      <p:grpSpPr>
        <a:xfrm>
          <a:off x="0" y="0"/>
          <a:ext cx="0" cy="0"/>
          <a:chOff x="0" y="0"/>
          <a:chExt cx="0" cy="0"/>
        </a:xfrm>
      </p:grpSpPr>
      <p:pic>
        <p:nvPicPr>
          <p:cNvPr id="8" name="Imagen 7">
            <a:extLst>
              <a:ext uri="{FF2B5EF4-FFF2-40B4-BE49-F238E27FC236}">
                <a16:creationId xmlns:a16="http://schemas.microsoft.com/office/drawing/2014/main" id="{4F64C312-1389-4091-69FD-4E777DB50348}"/>
              </a:ext>
            </a:extLst>
          </p:cNvPr>
          <p:cNvPicPr>
            <a:picLocks noChangeAspect="1"/>
          </p:cNvPicPr>
          <p:nvPr/>
        </p:nvPicPr>
        <p:blipFill>
          <a:blip r:embed="rId2">
            <a:alphaModFix/>
            <a:extLst>
              <a:ext uri="{BEBA8EAE-BF5A-486C-A8C5-ECC9F3942E4B}">
                <a14:imgProps xmlns:a14="http://schemas.microsoft.com/office/drawing/2010/main">
                  <a14:imgLayer r:embed="rId3">
                    <a14:imgEffect>
                      <a14:artisticGlowEdges/>
                    </a14:imgEffect>
                  </a14:imgLayer>
                </a14:imgProps>
              </a:ext>
            </a:extLst>
          </a:blip>
          <a:stretch>
            <a:fillRect/>
          </a:stretch>
        </p:blipFill>
        <p:spPr>
          <a:xfrm>
            <a:off x="-61127" y="-242570"/>
            <a:ext cx="12253127" cy="7680960"/>
          </a:xfrm>
          <a:prstGeom prst="rect">
            <a:avLst/>
          </a:prstGeom>
        </p:spPr>
      </p:pic>
      <p:sp>
        <p:nvSpPr>
          <p:cNvPr id="4" name="Title 1">
            <a:extLst>
              <a:ext uri="{FF2B5EF4-FFF2-40B4-BE49-F238E27FC236}">
                <a16:creationId xmlns:a16="http://schemas.microsoft.com/office/drawing/2014/main" id="{8389E57E-5E2F-98AC-C48A-6F0795CED1B7}"/>
              </a:ext>
            </a:extLst>
          </p:cNvPr>
          <p:cNvSpPr txBox="1">
            <a:spLocks/>
          </p:cNvSpPr>
          <p:nvPr/>
        </p:nvSpPr>
        <p:spPr>
          <a:xfrm>
            <a:off x="137160" y="86804"/>
            <a:ext cx="4606544" cy="419608"/>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a:lstStyle>
          <a:p>
            <a:r>
              <a:rPr lang="es-419" sz="2000" dirty="0">
                <a:solidFill>
                  <a:schemeClr val="bg1"/>
                </a:solidFill>
              </a:rPr>
              <a:t>Cap. 4: Disciplinas de Recolección</a:t>
            </a:r>
            <a:r>
              <a:rPr lang="es-419" sz="2000" dirty="0"/>
              <a:t>:</a:t>
            </a:r>
          </a:p>
        </p:txBody>
      </p:sp>
      <p:sp>
        <p:nvSpPr>
          <p:cNvPr id="2" name="TextBox 1">
            <a:extLst>
              <a:ext uri="{FF2B5EF4-FFF2-40B4-BE49-F238E27FC236}">
                <a16:creationId xmlns:a16="http://schemas.microsoft.com/office/drawing/2014/main" id="{CE36790D-B411-8AEB-C14E-6E2C4839456C}"/>
              </a:ext>
            </a:extLst>
          </p:cNvPr>
          <p:cNvSpPr txBox="1"/>
          <p:nvPr/>
        </p:nvSpPr>
        <p:spPr>
          <a:xfrm>
            <a:off x="137160" y="604500"/>
            <a:ext cx="10824210" cy="3416320"/>
          </a:xfrm>
          <a:prstGeom prst="rect">
            <a:avLst/>
          </a:prstGeom>
          <a:noFill/>
        </p:spPr>
        <p:txBody>
          <a:bodyPr wrap="square" rtlCol="0">
            <a:spAutoFit/>
          </a:bodyPr>
          <a:lstStyle/>
          <a:p>
            <a:r>
              <a:rPr lang="es-419" b="1" noProof="0" dirty="0">
                <a:solidFill>
                  <a:schemeClr val="bg1"/>
                </a:solidFill>
                <a:latin typeface="Abadi" panose="020B0604020104020204" pitchFamily="34" charset="0"/>
              </a:rPr>
              <a:t>Cuales son los recursos que tenemos en termino de las herramientas de recolección:</a:t>
            </a:r>
          </a:p>
          <a:p>
            <a:endParaRPr lang="en-US" b="1" dirty="0">
              <a:solidFill>
                <a:schemeClr val="bg1"/>
              </a:solidFill>
              <a:latin typeface="Abadi" panose="020B0604020104020204" pitchFamily="34" charset="0"/>
            </a:endParaRPr>
          </a:p>
          <a:p>
            <a:pPr marL="342900" marR="0" lvl="0" indent="-342900" algn="just">
              <a:buSzPts val="1000"/>
              <a:buFont typeface="Wingdings" panose="05000000000000000000" pitchFamily="2" charset="2"/>
              <a:buChar char="Ø"/>
              <a:tabLst>
                <a:tab pos="457200" algn="l"/>
              </a:tabLst>
            </a:pPr>
            <a:r>
              <a:rPr lang="es-ES" b="1" kern="0" dirty="0">
                <a:solidFill>
                  <a:schemeClr val="bg1"/>
                </a:solidFill>
                <a:effectLst>
                  <a:outerShdw blurRad="38100" dist="38100" dir="2700000" algn="tl">
                    <a:srgbClr val="000000">
                      <a:alpha val="43137"/>
                    </a:srgbClr>
                  </a:outerShdw>
                </a:effectLst>
                <a:latin typeface="Abadi" panose="020B0604020104020204" pitchFamily="34" charset="0"/>
                <a:ea typeface="Times New Roman" panose="02020603050405020304" pitchFamily="18" charset="0"/>
                <a:cs typeface="Times New Roman" panose="02020603050405020304" pitchFamily="18" charset="0"/>
              </a:rPr>
              <a:t>HUMINT</a:t>
            </a:r>
            <a:endParaRPr lang="en-US" b="1" kern="100" dirty="0">
              <a:solidFill>
                <a:schemeClr val="bg1"/>
              </a:solidFill>
              <a:effectLst>
                <a:outerShdw blurRad="38100" dist="38100" dir="2700000" algn="tl">
                  <a:srgbClr val="000000">
                    <a:alpha val="43137"/>
                  </a:srgbClr>
                </a:outerShdw>
              </a:effectLst>
              <a:latin typeface="Abadi" panose="020B0604020104020204" pitchFamily="34" charset="0"/>
              <a:ea typeface="Aptos" panose="020B0004020202020204" pitchFamily="34" charset="0"/>
              <a:cs typeface="Times New Roman" panose="02020603050405020304" pitchFamily="18" charset="0"/>
            </a:endParaRPr>
          </a:p>
          <a:p>
            <a:pPr marL="342900" marR="0" lvl="0" indent="-342900" algn="just">
              <a:buSzPts val="1000"/>
              <a:buFont typeface="Wingdings" panose="05000000000000000000" pitchFamily="2" charset="2"/>
              <a:buChar char="Ø"/>
              <a:tabLst>
                <a:tab pos="457200" algn="l"/>
              </a:tabLst>
            </a:pPr>
            <a:r>
              <a:rPr lang="es-ES" b="1" kern="0" dirty="0">
                <a:solidFill>
                  <a:schemeClr val="bg1"/>
                </a:solidFill>
                <a:effectLst>
                  <a:outerShdw blurRad="38100" dist="38100" dir="2700000" algn="tl">
                    <a:srgbClr val="000000">
                      <a:alpha val="43137"/>
                    </a:srgbClr>
                  </a:outerShdw>
                </a:effectLst>
                <a:latin typeface="Abadi" panose="020B0604020104020204" pitchFamily="34" charset="0"/>
                <a:ea typeface="Times New Roman" panose="02020603050405020304" pitchFamily="18" charset="0"/>
                <a:cs typeface="Times New Roman" panose="02020603050405020304" pitchFamily="18" charset="0"/>
              </a:rPr>
              <a:t>SIGINT </a:t>
            </a:r>
            <a:endParaRPr lang="en-US" b="1" kern="100" dirty="0">
              <a:solidFill>
                <a:schemeClr val="bg1"/>
              </a:solidFill>
              <a:effectLst>
                <a:outerShdw blurRad="38100" dist="38100" dir="2700000" algn="tl">
                  <a:srgbClr val="000000">
                    <a:alpha val="43137"/>
                  </a:srgbClr>
                </a:outerShdw>
              </a:effectLst>
              <a:latin typeface="Abadi" panose="020B0604020104020204" pitchFamily="34" charset="0"/>
              <a:ea typeface="Aptos" panose="020B0004020202020204" pitchFamily="34" charset="0"/>
              <a:cs typeface="Times New Roman" panose="02020603050405020304" pitchFamily="18" charset="0"/>
            </a:endParaRPr>
          </a:p>
          <a:p>
            <a:pPr marL="342900" marR="0" lvl="0" indent="-342900" algn="just">
              <a:buSzPts val="1000"/>
              <a:buFont typeface="Wingdings" panose="05000000000000000000" pitchFamily="2" charset="2"/>
              <a:buChar char="Ø"/>
              <a:tabLst>
                <a:tab pos="457200" algn="l"/>
              </a:tabLst>
            </a:pPr>
            <a:r>
              <a:rPr lang="es-ES" b="1" kern="0" dirty="0">
                <a:solidFill>
                  <a:schemeClr val="bg1"/>
                </a:solidFill>
                <a:effectLst>
                  <a:outerShdw blurRad="38100" dist="38100" dir="2700000" algn="tl">
                    <a:srgbClr val="000000">
                      <a:alpha val="43137"/>
                    </a:srgbClr>
                  </a:outerShdw>
                </a:effectLst>
                <a:latin typeface="Abadi" panose="020B0604020104020204" pitchFamily="34" charset="0"/>
                <a:ea typeface="Times New Roman" panose="02020603050405020304" pitchFamily="18" charset="0"/>
                <a:cs typeface="Times New Roman" panose="02020603050405020304" pitchFamily="18" charset="0"/>
              </a:rPr>
              <a:t>GEOINT  </a:t>
            </a:r>
            <a:endParaRPr lang="en-US" b="1" kern="100" dirty="0">
              <a:solidFill>
                <a:schemeClr val="bg1"/>
              </a:solidFill>
              <a:effectLst>
                <a:outerShdw blurRad="38100" dist="38100" dir="2700000" algn="tl">
                  <a:srgbClr val="000000">
                    <a:alpha val="43137"/>
                  </a:srgbClr>
                </a:outerShdw>
              </a:effectLst>
              <a:latin typeface="Abadi" panose="020B0604020104020204" pitchFamily="34" charset="0"/>
              <a:ea typeface="Aptos" panose="020B0004020202020204" pitchFamily="34" charset="0"/>
              <a:cs typeface="Times New Roman" panose="02020603050405020304" pitchFamily="18" charset="0"/>
            </a:endParaRPr>
          </a:p>
          <a:p>
            <a:pPr marL="342900" marR="0" lvl="0" indent="-342900" algn="just">
              <a:buSzPts val="1000"/>
              <a:buFont typeface="Wingdings" panose="05000000000000000000" pitchFamily="2" charset="2"/>
              <a:buChar char="Ø"/>
              <a:tabLst>
                <a:tab pos="457200" algn="l"/>
              </a:tabLst>
            </a:pPr>
            <a:r>
              <a:rPr lang="es-ES" b="1" kern="0" dirty="0">
                <a:solidFill>
                  <a:schemeClr val="bg1"/>
                </a:solidFill>
                <a:effectLst>
                  <a:outerShdw blurRad="38100" dist="38100" dir="2700000" algn="tl">
                    <a:srgbClr val="000000">
                      <a:alpha val="43137"/>
                    </a:srgbClr>
                  </a:outerShdw>
                </a:effectLst>
                <a:latin typeface="Abadi" panose="020B0604020104020204" pitchFamily="34" charset="0"/>
                <a:ea typeface="Times New Roman" panose="02020603050405020304" pitchFamily="18" charset="0"/>
                <a:cs typeface="Times New Roman" panose="02020603050405020304" pitchFamily="18" charset="0"/>
              </a:rPr>
              <a:t>MASINT </a:t>
            </a:r>
            <a:endParaRPr lang="en-US" b="1" kern="100" dirty="0">
              <a:solidFill>
                <a:schemeClr val="bg1"/>
              </a:solidFill>
              <a:effectLst>
                <a:outerShdw blurRad="38100" dist="38100" dir="2700000" algn="tl">
                  <a:srgbClr val="000000">
                    <a:alpha val="43137"/>
                  </a:srgbClr>
                </a:outerShdw>
              </a:effectLst>
              <a:latin typeface="Abadi" panose="020B0604020104020204" pitchFamily="34" charset="0"/>
              <a:ea typeface="Aptos" panose="020B0004020202020204" pitchFamily="34" charset="0"/>
              <a:cs typeface="Times New Roman" panose="02020603050405020304" pitchFamily="18" charset="0"/>
            </a:endParaRPr>
          </a:p>
          <a:p>
            <a:pPr marL="342900" marR="0" lvl="0" indent="-342900" algn="just">
              <a:buSzPts val="1000"/>
              <a:buFont typeface="Wingdings" panose="05000000000000000000" pitchFamily="2" charset="2"/>
              <a:buChar char="Ø"/>
              <a:tabLst>
                <a:tab pos="457200" algn="l"/>
              </a:tabLst>
            </a:pPr>
            <a:r>
              <a:rPr lang="es-ES" b="1" kern="0" dirty="0">
                <a:solidFill>
                  <a:schemeClr val="bg1"/>
                </a:solidFill>
                <a:effectLst>
                  <a:outerShdw blurRad="38100" dist="38100" dir="2700000" algn="tl">
                    <a:srgbClr val="000000">
                      <a:alpha val="43137"/>
                    </a:srgbClr>
                  </a:outerShdw>
                </a:effectLst>
                <a:latin typeface="Abadi" panose="020B0604020104020204" pitchFamily="34" charset="0"/>
                <a:ea typeface="Times New Roman" panose="02020603050405020304" pitchFamily="18" charset="0"/>
                <a:cs typeface="Times New Roman" panose="02020603050405020304" pitchFamily="18" charset="0"/>
              </a:rPr>
              <a:t>OSINT </a:t>
            </a:r>
            <a:endParaRPr lang="en-US" b="1" kern="100" dirty="0">
              <a:solidFill>
                <a:schemeClr val="bg1"/>
              </a:solidFill>
              <a:effectLst>
                <a:outerShdw blurRad="38100" dist="38100" dir="2700000" algn="tl">
                  <a:srgbClr val="000000">
                    <a:alpha val="43137"/>
                  </a:srgbClr>
                </a:outerShdw>
              </a:effectLst>
              <a:latin typeface="Abadi" panose="020B0604020104020204" pitchFamily="34" charset="0"/>
              <a:ea typeface="Aptos" panose="020B0004020202020204" pitchFamily="34" charset="0"/>
              <a:cs typeface="Times New Roman" panose="02020603050405020304" pitchFamily="18" charset="0"/>
            </a:endParaRPr>
          </a:p>
          <a:p>
            <a:pPr marL="342900" marR="0" lvl="0" indent="-342900" algn="just">
              <a:buSzPts val="1000"/>
              <a:buFont typeface="Wingdings" panose="05000000000000000000" pitchFamily="2" charset="2"/>
              <a:buChar char="Ø"/>
              <a:tabLst>
                <a:tab pos="457200" algn="l"/>
              </a:tabLst>
            </a:pPr>
            <a:r>
              <a:rPr lang="es-ES" b="1" kern="0" dirty="0">
                <a:solidFill>
                  <a:schemeClr val="bg1"/>
                </a:solidFill>
                <a:effectLst>
                  <a:outerShdw blurRad="38100" dist="38100" dir="2700000" algn="tl">
                    <a:srgbClr val="000000">
                      <a:alpha val="43137"/>
                    </a:srgbClr>
                  </a:outerShdw>
                </a:effectLst>
                <a:latin typeface="Abadi" panose="020B0604020104020204" pitchFamily="34" charset="0"/>
                <a:ea typeface="Times New Roman" panose="02020603050405020304" pitchFamily="18" charset="0"/>
                <a:cs typeface="Times New Roman" panose="02020603050405020304" pitchFamily="18" charset="0"/>
              </a:rPr>
              <a:t>SOCMINT </a:t>
            </a:r>
            <a:endParaRPr lang="en-US" b="1" dirty="0">
              <a:solidFill>
                <a:schemeClr val="bg1"/>
              </a:solidFill>
              <a:latin typeface="Abadi" panose="020B0604020104020204" pitchFamily="34" charset="0"/>
            </a:endParaRPr>
          </a:p>
          <a:p>
            <a:endParaRPr lang="en-US" b="1" dirty="0">
              <a:solidFill>
                <a:schemeClr val="bg1"/>
              </a:solidFill>
              <a:latin typeface="Abadi" panose="020B0604020104020204" pitchFamily="34" charset="0"/>
            </a:endParaRPr>
          </a:p>
          <a:p>
            <a:endParaRPr lang="en-US" b="1" dirty="0">
              <a:solidFill>
                <a:schemeClr val="bg1"/>
              </a:solidFill>
              <a:latin typeface="Abadi" panose="020B0604020104020204" pitchFamily="34" charset="0"/>
            </a:endParaRPr>
          </a:p>
          <a:p>
            <a:endParaRPr lang="en-US" b="1" dirty="0">
              <a:solidFill>
                <a:schemeClr val="bg1"/>
              </a:solidFill>
              <a:latin typeface="Abadi" panose="020B0604020104020204" pitchFamily="34" charset="0"/>
            </a:endParaRPr>
          </a:p>
          <a:p>
            <a:r>
              <a:rPr lang="en-US" b="1" dirty="0">
                <a:solidFill>
                  <a:schemeClr val="bg1"/>
                </a:solidFill>
                <a:latin typeface="Abadi" panose="020B0604020104020204" pitchFamily="34" charset="0"/>
              </a:rPr>
              <a:t>  </a:t>
            </a:r>
          </a:p>
        </p:txBody>
      </p:sp>
      <p:sp>
        <p:nvSpPr>
          <p:cNvPr id="5" name="Arrow: Left 4">
            <a:extLst>
              <a:ext uri="{FF2B5EF4-FFF2-40B4-BE49-F238E27FC236}">
                <a16:creationId xmlns:a16="http://schemas.microsoft.com/office/drawing/2014/main" id="{BCB42E25-6C70-3776-4175-7D60C919B2C3}"/>
              </a:ext>
            </a:extLst>
          </p:cNvPr>
          <p:cNvSpPr/>
          <p:nvPr/>
        </p:nvSpPr>
        <p:spPr>
          <a:xfrm rot="10800000">
            <a:off x="1729655" y="1139656"/>
            <a:ext cx="891540" cy="480060"/>
          </a:xfrm>
          <a:prstGeom prst="leftArrow">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itle 1">
            <a:extLst>
              <a:ext uri="{FF2B5EF4-FFF2-40B4-BE49-F238E27FC236}">
                <a16:creationId xmlns:a16="http://schemas.microsoft.com/office/drawing/2014/main" id="{AEFBB1C9-4912-7531-C940-A2ED2B6E65D6}"/>
              </a:ext>
            </a:extLst>
          </p:cNvPr>
          <p:cNvSpPr txBox="1">
            <a:spLocks/>
          </p:cNvSpPr>
          <p:nvPr/>
        </p:nvSpPr>
        <p:spPr>
          <a:xfrm>
            <a:off x="7039141" y="1139656"/>
            <a:ext cx="1813560" cy="875368"/>
          </a:xfrm>
          <a:prstGeom prst="rect">
            <a:avLst/>
          </a:prstGeom>
          <a:ln>
            <a:solidFill>
              <a:schemeClr val="bg1"/>
            </a:solidFill>
          </a:ln>
        </p:spPr>
        <p:txBody>
          <a:bodyPr vert="horz" lIns="91440" tIns="45720" rIns="91440" bIns="45720" rtlCol="0" anchor="b">
            <a:normAutofit fontScale="92500" lnSpcReduction="10000"/>
          </a:bodyPr>
          <a:lst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a:lstStyle>
          <a:p>
            <a:r>
              <a:rPr lang="es-419" sz="1500" dirty="0">
                <a:solidFill>
                  <a:schemeClr val="bg1"/>
                </a:solidFill>
                <a:latin typeface="Abadi" panose="020B0604020104020204" pitchFamily="34" charset="0"/>
              </a:rPr>
              <a:t>Vehículo dejo de transmitir 2 semanas antes del evento</a:t>
            </a:r>
            <a:r>
              <a:rPr lang="es-419" sz="2000" dirty="0">
                <a:latin typeface="Abadi" panose="020B0604020104020204" pitchFamily="34" charset="0"/>
              </a:rPr>
              <a:t>:</a:t>
            </a:r>
          </a:p>
        </p:txBody>
      </p:sp>
      <p:sp>
        <p:nvSpPr>
          <p:cNvPr id="13" name="Title 1">
            <a:extLst>
              <a:ext uri="{FF2B5EF4-FFF2-40B4-BE49-F238E27FC236}">
                <a16:creationId xmlns:a16="http://schemas.microsoft.com/office/drawing/2014/main" id="{DBF6C600-9000-E8F7-7AD5-1CE5929E58CB}"/>
              </a:ext>
            </a:extLst>
          </p:cNvPr>
          <p:cNvSpPr txBox="1">
            <a:spLocks/>
          </p:cNvSpPr>
          <p:nvPr/>
        </p:nvSpPr>
        <p:spPr>
          <a:xfrm>
            <a:off x="2720338" y="1128226"/>
            <a:ext cx="1813560" cy="875368"/>
          </a:xfrm>
          <a:prstGeom prst="rect">
            <a:avLst/>
          </a:prstGeom>
          <a:ln>
            <a:solidFill>
              <a:schemeClr val="bg1"/>
            </a:solidFill>
          </a:ln>
        </p:spPr>
        <p:txBody>
          <a:bodyPr vert="horz" lIns="91440" tIns="45720" rIns="91440" bIns="45720" rtlCol="0" anchor="b">
            <a:normAutofit fontScale="70000" lnSpcReduction="20000"/>
          </a:bodyPr>
          <a:lst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a:lstStyle>
          <a:p>
            <a:r>
              <a:rPr lang="es-419" sz="2000" dirty="0">
                <a:solidFill>
                  <a:schemeClr val="bg1"/>
                </a:solidFill>
                <a:latin typeface="Abadi" panose="020B0604020104020204" pitchFamily="34" charset="0"/>
              </a:rPr>
              <a:t>Documentación – videos – GPS – señales / sensores – alarmas – testimonios.</a:t>
            </a:r>
            <a:endParaRPr lang="es-419" sz="2000" dirty="0">
              <a:latin typeface="Abadi" panose="020B0604020104020204" pitchFamily="34" charset="0"/>
            </a:endParaRPr>
          </a:p>
        </p:txBody>
      </p:sp>
      <p:sp>
        <p:nvSpPr>
          <p:cNvPr id="15" name="Arrow: Left 14">
            <a:extLst>
              <a:ext uri="{FF2B5EF4-FFF2-40B4-BE49-F238E27FC236}">
                <a16:creationId xmlns:a16="http://schemas.microsoft.com/office/drawing/2014/main" id="{7F7851C4-A3B4-E4E8-F0B1-07F29B86FC35}"/>
              </a:ext>
            </a:extLst>
          </p:cNvPr>
          <p:cNvSpPr/>
          <p:nvPr/>
        </p:nvSpPr>
        <p:spPr>
          <a:xfrm rot="10800000">
            <a:off x="5488304" y="1128226"/>
            <a:ext cx="891540" cy="480060"/>
          </a:xfrm>
          <a:prstGeom prst="leftArrow">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itle 1">
            <a:extLst>
              <a:ext uri="{FF2B5EF4-FFF2-40B4-BE49-F238E27FC236}">
                <a16:creationId xmlns:a16="http://schemas.microsoft.com/office/drawing/2014/main" id="{109BF40E-51B8-B441-C3E7-2FB390F3B104}"/>
              </a:ext>
            </a:extLst>
          </p:cNvPr>
          <p:cNvSpPr txBox="1">
            <a:spLocks/>
          </p:cNvSpPr>
          <p:nvPr/>
        </p:nvSpPr>
        <p:spPr>
          <a:xfrm>
            <a:off x="5027294" y="1711157"/>
            <a:ext cx="1813560" cy="289719"/>
          </a:xfrm>
          <a:prstGeom prst="rect">
            <a:avLst/>
          </a:prstGeom>
          <a:ln>
            <a:solidFill>
              <a:schemeClr val="bg1"/>
            </a:solidFill>
          </a:ln>
        </p:spPr>
        <p:txBody>
          <a:bodyPr vert="horz" lIns="91440" tIns="45720" rIns="91440" bIns="45720" rtlCol="0" anchor="b">
            <a:normAutofit/>
          </a:bodyPr>
          <a:lst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a:lstStyle>
          <a:p>
            <a:pPr algn="ctr"/>
            <a:r>
              <a:rPr lang="es-419" sz="1400" dirty="0">
                <a:solidFill>
                  <a:schemeClr val="bg1"/>
                </a:solidFill>
                <a:latin typeface="Abadi" panose="020B0604020104020204" pitchFamily="34" charset="0"/>
              </a:rPr>
              <a:t>Análisis</a:t>
            </a:r>
          </a:p>
        </p:txBody>
      </p:sp>
      <p:pic>
        <p:nvPicPr>
          <p:cNvPr id="19" name="Picture 18">
            <a:extLst>
              <a:ext uri="{FF2B5EF4-FFF2-40B4-BE49-F238E27FC236}">
                <a16:creationId xmlns:a16="http://schemas.microsoft.com/office/drawing/2014/main" id="{87C72664-780C-CBA3-7D66-5972F5567AF2}"/>
              </a:ext>
            </a:extLst>
          </p:cNvPr>
          <p:cNvPicPr>
            <a:picLocks noChangeAspect="1"/>
          </p:cNvPicPr>
          <p:nvPr/>
        </p:nvPicPr>
        <p:blipFill>
          <a:blip r:embed="rId4"/>
          <a:stretch>
            <a:fillRect/>
          </a:stretch>
        </p:blipFill>
        <p:spPr>
          <a:xfrm>
            <a:off x="9019873" y="1139656"/>
            <a:ext cx="2512045" cy="2186474"/>
          </a:xfrm>
          <a:prstGeom prst="rect">
            <a:avLst/>
          </a:prstGeom>
        </p:spPr>
      </p:pic>
      <p:sp>
        <p:nvSpPr>
          <p:cNvPr id="25" name="TextBox 24">
            <a:extLst>
              <a:ext uri="{FF2B5EF4-FFF2-40B4-BE49-F238E27FC236}">
                <a16:creationId xmlns:a16="http://schemas.microsoft.com/office/drawing/2014/main" id="{DB8984AE-B553-39A7-AC75-F5676EA93997}"/>
              </a:ext>
            </a:extLst>
          </p:cNvPr>
          <p:cNvSpPr txBox="1"/>
          <p:nvPr/>
        </p:nvSpPr>
        <p:spPr>
          <a:xfrm>
            <a:off x="9134171" y="4363204"/>
            <a:ext cx="2512045" cy="1169551"/>
          </a:xfrm>
          <a:prstGeom prst="rect">
            <a:avLst/>
          </a:prstGeom>
          <a:noFill/>
        </p:spPr>
        <p:txBody>
          <a:bodyPr wrap="square">
            <a:spAutoFit/>
          </a:bodyPr>
          <a:lstStyle/>
          <a:p>
            <a:pPr marL="0" marR="0">
              <a:buNone/>
            </a:pPr>
            <a:r>
              <a:rPr lang="en-US" sz="1400" b="1" dirty="0">
                <a:solidFill>
                  <a:schemeClr val="bg1"/>
                </a:solidFill>
                <a:effectLst/>
                <a:latin typeface="Abadi" panose="020B0604020104020204" pitchFamily="34" charset="0"/>
                <a:ea typeface="Aptos" panose="020B0004020202020204" pitchFamily="34" charset="0"/>
                <a:cs typeface="Aptos" panose="020B0004020202020204" pitchFamily="34" charset="0"/>
              </a:rPr>
              <a:t>Day of the break in - </a:t>
            </a:r>
            <a:r>
              <a:rPr lang="en-US" sz="1400" b="1" dirty="0">
                <a:effectLst/>
                <a:highlight>
                  <a:srgbClr val="FFFF00"/>
                </a:highlight>
                <a:latin typeface="Abadi" panose="020B0604020104020204" pitchFamily="34" charset="0"/>
                <a:ea typeface="Aptos" panose="020B0004020202020204" pitchFamily="34" charset="0"/>
                <a:cs typeface="Aptos" panose="020B0004020202020204" pitchFamily="34" charset="0"/>
              </a:rPr>
              <a:t>May 26 – 2026</a:t>
            </a:r>
            <a:endParaRPr lang="en-US" sz="1400" b="1" dirty="0">
              <a:effectLst/>
              <a:latin typeface="Abadi" panose="020B0604020104020204" pitchFamily="34" charset="0"/>
              <a:ea typeface="Aptos" panose="020B0004020202020204" pitchFamily="34" charset="0"/>
              <a:cs typeface="Aptos" panose="020B0004020202020204" pitchFamily="34" charset="0"/>
            </a:endParaRPr>
          </a:p>
          <a:p>
            <a:pPr marL="0" marR="0">
              <a:buNone/>
            </a:pPr>
            <a:r>
              <a:rPr lang="en-US" sz="1400" b="1" dirty="0">
                <a:solidFill>
                  <a:schemeClr val="bg1"/>
                </a:solidFill>
                <a:effectLst/>
                <a:latin typeface="Abadi" panose="020B0604020104020204" pitchFamily="34" charset="0"/>
                <a:ea typeface="Aptos" panose="020B0004020202020204" pitchFamily="34" charset="0"/>
                <a:cs typeface="Aptos" panose="020B0004020202020204" pitchFamily="34" charset="0"/>
              </a:rPr>
              <a:t>The activity in and around the trucks occurs from </a:t>
            </a:r>
            <a:r>
              <a:rPr lang="en-US" sz="1400" b="1" dirty="0">
                <a:effectLst/>
                <a:highlight>
                  <a:srgbClr val="FFFF00"/>
                </a:highlight>
                <a:latin typeface="Abadi" panose="020B0604020104020204" pitchFamily="34" charset="0"/>
                <a:ea typeface="Aptos" panose="020B0004020202020204" pitchFamily="34" charset="0"/>
                <a:cs typeface="Aptos" panose="020B0004020202020204" pitchFamily="34" charset="0"/>
              </a:rPr>
              <a:t>2:00 am to 2:20am.</a:t>
            </a:r>
            <a:endParaRPr lang="en-US" sz="1400" b="1" dirty="0">
              <a:effectLst/>
              <a:latin typeface="Abadi" panose="020B0604020104020204" pitchFamily="34" charset="0"/>
              <a:ea typeface="Aptos" panose="020B0004020202020204" pitchFamily="34" charset="0"/>
              <a:cs typeface="Aptos" panose="020B0004020202020204" pitchFamily="34" charset="0"/>
            </a:endParaRPr>
          </a:p>
        </p:txBody>
      </p:sp>
      <p:sp>
        <p:nvSpPr>
          <p:cNvPr id="27" name="Arrow: Left 26">
            <a:extLst>
              <a:ext uri="{FF2B5EF4-FFF2-40B4-BE49-F238E27FC236}">
                <a16:creationId xmlns:a16="http://schemas.microsoft.com/office/drawing/2014/main" id="{4BDF3D36-0CCE-119E-D004-15D80D835609}"/>
              </a:ext>
            </a:extLst>
          </p:cNvPr>
          <p:cNvSpPr/>
          <p:nvPr/>
        </p:nvSpPr>
        <p:spPr>
          <a:xfrm rot="16200000">
            <a:off x="9944424" y="3604637"/>
            <a:ext cx="891540" cy="480060"/>
          </a:xfrm>
          <a:prstGeom prst="leftArrow">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TextBox 28">
            <a:extLst>
              <a:ext uri="{FF2B5EF4-FFF2-40B4-BE49-F238E27FC236}">
                <a16:creationId xmlns:a16="http://schemas.microsoft.com/office/drawing/2014/main" id="{7AC2371C-5762-9431-F59B-9F7D8D321214}"/>
              </a:ext>
            </a:extLst>
          </p:cNvPr>
          <p:cNvSpPr txBox="1"/>
          <p:nvPr/>
        </p:nvSpPr>
        <p:spPr>
          <a:xfrm>
            <a:off x="6204917" y="3056593"/>
            <a:ext cx="2647784" cy="2031325"/>
          </a:xfrm>
          <a:prstGeom prst="rect">
            <a:avLst/>
          </a:prstGeom>
          <a:noFill/>
        </p:spPr>
        <p:txBody>
          <a:bodyPr wrap="square">
            <a:spAutoFit/>
          </a:bodyPr>
          <a:lstStyle/>
          <a:p>
            <a:pPr marL="0" marR="0">
              <a:buNone/>
            </a:pPr>
            <a:r>
              <a:rPr lang="en-US" sz="1400" b="1" dirty="0">
                <a:solidFill>
                  <a:schemeClr val="bg1"/>
                </a:solidFill>
                <a:effectLst/>
                <a:latin typeface="Abadi" panose="020B0604020104020204" pitchFamily="34" charset="0"/>
                <a:ea typeface="Aptos" panose="020B0004020202020204" pitchFamily="34" charset="0"/>
                <a:cs typeface="Aptos" panose="020B0004020202020204" pitchFamily="34" charset="0"/>
              </a:rPr>
              <a:t>The activity occurs in the region of the parking lot shown below with the following coordinates:</a:t>
            </a:r>
          </a:p>
          <a:p>
            <a:pPr marL="0" marR="0">
              <a:buNone/>
            </a:pPr>
            <a:r>
              <a:rPr lang="en-US" sz="1400" b="1" dirty="0">
                <a:solidFill>
                  <a:schemeClr val="bg1"/>
                </a:solidFill>
                <a:effectLst/>
                <a:latin typeface="Abadi" panose="020B0604020104020204" pitchFamily="34" charset="0"/>
                <a:ea typeface="Aptos" panose="020B0004020202020204" pitchFamily="34" charset="0"/>
                <a:cs typeface="Aptos" panose="020B0004020202020204" pitchFamily="34" charset="0"/>
              </a:rPr>
              <a:t> </a:t>
            </a:r>
          </a:p>
          <a:p>
            <a:pPr marL="0" marR="0">
              <a:buNone/>
            </a:pPr>
            <a:r>
              <a:rPr lang="en-US" sz="1400" b="1" dirty="0">
                <a:effectLst/>
                <a:highlight>
                  <a:srgbClr val="FFFF00"/>
                </a:highlight>
                <a:latin typeface="Abadi" panose="020B0604020104020204" pitchFamily="34" charset="0"/>
                <a:ea typeface="Aptos" panose="020B0004020202020204" pitchFamily="34" charset="0"/>
                <a:cs typeface="Aptos" panose="020B0004020202020204" pitchFamily="34" charset="0"/>
              </a:rPr>
              <a:t>39.89254769244961, -75.269715980081993</a:t>
            </a:r>
          </a:p>
          <a:p>
            <a:pPr marL="0" marR="0">
              <a:buNone/>
            </a:pPr>
            <a:r>
              <a:rPr lang="en-US" sz="1400" b="1" dirty="0">
                <a:effectLst/>
                <a:highlight>
                  <a:srgbClr val="FFFF00"/>
                </a:highlight>
                <a:latin typeface="Abadi" panose="020B0604020104020204" pitchFamily="34" charset="0"/>
                <a:ea typeface="Aptos" panose="020B0004020202020204" pitchFamily="34" charset="0"/>
                <a:cs typeface="Aptos" panose="020B0004020202020204" pitchFamily="34" charset="0"/>
              </a:rPr>
              <a:t>39.89269857470176, -75.269805489243989</a:t>
            </a:r>
          </a:p>
        </p:txBody>
      </p:sp>
      <p:sp>
        <p:nvSpPr>
          <p:cNvPr id="31" name="Arrow: Left 30">
            <a:extLst>
              <a:ext uri="{FF2B5EF4-FFF2-40B4-BE49-F238E27FC236}">
                <a16:creationId xmlns:a16="http://schemas.microsoft.com/office/drawing/2014/main" id="{9C6005FA-F133-EE7B-567E-48B005B5D8F1}"/>
              </a:ext>
            </a:extLst>
          </p:cNvPr>
          <p:cNvSpPr/>
          <p:nvPr/>
        </p:nvSpPr>
        <p:spPr>
          <a:xfrm>
            <a:off x="8406931" y="3714115"/>
            <a:ext cx="891540" cy="480060"/>
          </a:xfrm>
          <a:prstGeom prst="leftArrow">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3" name="Picture 32">
            <a:extLst>
              <a:ext uri="{FF2B5EF4-FFF2-40B4-BE49-F238E27FC236}">
                <a16:creationId xmlns:a16="http://schemas.microsoft.com/office/drawing/2014/main" id="{AFA2C225-9BC0-498E-2B24-D4EE11FFA368}"/>
              </a:ext>
            </a:extLst>
          </p:cNvPr>
          <p:cNvPicPr>
            <a:picLocks noChangeAspect="1"/>
          </p:cNvPicPr>
          <p:nvPr/>
        </p:nvPicPr>
        <p:blipFill>
          <a:blip r:embed="rId5"/>
          <a:stretch>
            <a:fillRect/>
          </a:stretch>
        </p:blipFill>
        <p:spPr>
          <a:xfrm>
            <a:off x="1920969" y="2291515"/>
            <a:ext cx="3815061" cy="1998921"/>
          </a:xfrm>
          <a:prstGeom prst="rect">
            <a:avLst/>
          </a:prstGeom>
        </p:spPr>
      </p:pic>
      <p:sp>
        <p:nvSpPr>
          <p:cNvPr id="36" name="Arrow: Left 35">
            <a:extLst>
              <a:ext uri="{FF2B5EF4-FFF2-40B4-BE49-F238E27FC236}">
                <a16:creationId xmlns:a16="http://schemas.microsoft.com/office/drawing/2014/main" id="{AC46859F-FCDC-2059-07C3-921324E00A6D}"/>
              </a:ext>
            </a:extLst>
          </p:cNvPr>
          <p:cNvSpPr/>
          <p:nvPr/>
        </p:nvSpPr>
        <p:spPr>
          <a:xfrm>
            <a:off x="5903202" y="2303462"/>
            <a:ext cx="887162" cy="480060"/>
          </a:xfrm>
          <a:prstGeom prst="leftArrow">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75927DA4-665C-AB7F-B1E3-E5F42C933E30}"/>
              </a:ext>
            </a:extLst>
          </p:cNvPr>
          <p:cNvSpPr/>
          <p:nvPr/>
        </p:nvSpPr>
        <p:spPr>
          <a:xfrm>
            <a:off x="6521760" y="2453465"/>
            <a:ext cx="268604" cy="57573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9" name="Picture 38">
            <a:extLst>
              <a:ext uri="{FF2B5EF4-FFF2-40B4-BE49-F238E27FC236}">
                <a16:creationId xmlns:a16="http://schemas.microsoft.com/office/drawing/2014/main" id="{117F99C2-10F7-C973-E73D-53EBFDA3DB43}"/>
              </a:ext>
            </a:extLst>
          </p:cNvPr>
          <p:cNvPicPr>
            <a:picLocks noChangeAspect="1"/>
          </p:cNvPicPr>
          <p:nvPr/>
        </p:nvPicPr>
        <p:blipFill>
          <a:blip r:embed="rId6"/>
          <a:stretch>
            <a:fillRect/>
          </a:stretch>
        </p:blipFill>
        <p:spPr>
          <a:xfrm>
            <a:off x="824943" y="3570190"/>
            <a:ext cx="4934204" cy="3035456"/>
          </a:xfrm>
          <a:prstGeom prst="rect">
            <a:avLst/>
          </a:prstGeom>
        </p:spPr>
      </p:pic>
      <p:sp>
        <p:nvSpPr>
          <p:cNvPr id="40" name="TextBox 39">
            <a:extLst>
              <a:ext uri="{FF2B5EF4-FFF2-40B4-BE49-F238E27FC236}">
                <a16:creationId xmlns:a16="http://schemas.microsoft.com/office/drawing/2014/main" id="{039204F5-00E2-8388-DDD6-ECE54DBED829}"/>
              </a:ext>
            </a:extLst>
          </p:cNvPr>
          <p:cNvSpPr txBox="1"/>
          <p:nvPr/>
        </p:nvSpPr>
        <p:spPr>
          <a:xfrm>
            <a:off x="908685" y="5087918"/>
            <a:ext cx="285750" cy="135870"/>
          </a:xfrm>
          <a:prstGeom prst="rect">
            <a:avLst/>
          </a:prstGeom>
          <a:solidFill>
            <a:schemeClr val="tx1"/>
          </a:solidFill>
        </p:spPr>
        <p:txBody>
          <a:bodyPr wrap="square" rtlCol="0">
            <a:spAutoFit/>
          </a:bodyPr>
          <a:lstStyle/>
          <a:p>
            <a:endParaRPr lang="en-US" dirty="0"/>
          </a:p>
        </p:txBody>
      </p:sp>
      <p:sp>
        <p:nvSpPr>
          <p:cNvPr id="42" name="TextBox 41">
            <a:extLst>
              <a:ext uri="{FF2B5EF4-FFF2-40B4-BE49-F238E27FC236}">
                <a16:creationId xmlns:a16="http://schemas.microsoft.com/office/drawing/2014/main" id="{EAB47D25-D989-7DFC-ED7C-4190595094E0}"/>
              </a:ext>
            </a:extLst>
          </p:cNvPr>
          <p:cNvSpPr txBox="1"/>
          <p:nvPr/>
        </p:nvSpPr>
        <p:spPr>
          <a:xfrm>
            <a:off x="908685" y="5464820"/>
            <a:ext cx="285750" cy="135870"/>
          </a:xfrm>
          <a:prstGeom prst="rect">
            <a:avLst/>
          </a:prstGeom>
          <a:solidFill>
            <a:schemeClr val="tx1"/>
          </a:solidFill>
        </p:spPr>
        <p:txBody>
          <a:bodyPr wrap="square" rtlCol="0">
            <a:spAutoFit/>
          </a:bodyPr>
          <a:lstStyle/>
          <a:p>
            <a:endParaRPr lang="en-US" dirty="0"/>
          </a:p>
        </p:txBody>
      </p:sp>
      <p:sp>
        <p:nvSpPr>
          <p:cNvPr id="44" name="TextBox 43">
            <a:extLst>
              <a:ext uri="{FF2B5EF4-FFF2-40B4-BE49-F238E27FC236}">
                <a16:creationId xmlns:a16="http://schemas.microsoft.com/office/drawing/2014/main" id="{08E7008B-4999-4697-983E-4FBDBCCCAFF7}"/>
              </a:ext>
            </a:extLst>
          </p:cNvPr>
          <p:cNvSpPr txBox="1"/>
          <p:nvPr/>
        </p:nvSpPr>
        <p:spPr>
          <a:xfrm>
            <a:off x="4907454" y="4601672"/>
            <a:ext cx="487506" cy="266218"/>
          </a:xfrm>
          <a:prstGeom prst="rect">
            <a:avLst/>
          </a:prstGeom>
          <a:solidFill>
            <a:schemeClr val="tx1"/>
          </a:solidFill>
        </p:spPr>
        <p:txBody>
          <a:bodyPr wrap="square" rtlCol="0">
            <a:spAutoFit/>
          </a:bodyPr>
          <a:lstStyle/>
          <a:p>
            <a:endParaRPr lang="en-US" dirty="0"/>
          </a:p>
        </p:txBody>
      </p:sp>
    </p:spTree>
    <p:extLst>
      <p:ext uri="{BB962C8B-B14F-4D97-AF65-F5344CB8AC3E}">
        <p14:creationId xmlns:p14="http://schemas.microsoft.com/office/powerpoint/2010/main" val="6070575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696" y="109728"/>
            <a:ext cx="3068320" cy="594360"/>
          </a:xfrm>
        </p:spPr>
        <p:txBody>
          <a:bodyPr>
            <a:normAutofit fontScale="90000"/>
          </a:bodyPr>
          <a:lstStyle/>
          <a:p>
            <a:r>
              <a:rPr lang="es-419" sz="2000" noProof="0" dirty="0"/>
              <a:t>Cap. 5: Ciberinteligencia</a:t>
            </a:r>
          </a:p>
        </p:txBody>
      </p:sp>
      <p:sp>
        <p:nvSpPr>
          <p:cNvPr id="3" name="Subtitle 2"/>
          <p:cNvSpPr>
            <a:spLocks noGrp="1"/>
          </p:cNvSpPr>
          <p:nvPr>
            <p:ph type="subTitle" idx="1"/>
          </p:nvPr>
        </p:nvSpPr>
        <p:spPr>
          <a:xfrm>
            <a:off x="242246" y="944880"/>
            <a:ext cx="7826389" cy="4603116"/>
          </a:xfrm>
        </p:spPr>
        <p:txBody>
          <a:bodyPr>
            <a:noAutofit/>
          </a:bodyPr>
          <a:lstStyle/>
          <a:p>
            <a:r>
              <a:rPr lang="es-419" sz="1400" b="1" noProof="0" dirty="0">
                <a:latin typeface="Abadi" panose="020B0604020104020204" pitchFamily="34" charset="0"/>
              </a:rPr>
              <a:t>El dominio digital como teatro estratégico:</a:t>
            </a:r>
          </a:p>
          <a:p>
            <a:endParaRPr lang="es-419" sz="1400" dirty="0">
              <a:latin typeface="Abadi" panose="020B0604020104020204" pitchFamily="34" charset="0"/>
            </a:endParaRPr>
          </a:p>
          <a:p>
            <a:pPr marL="342900" indent="-342900" algn="just">
              <a:buFont typeface="Wingdings" panose="05000000000000000000" pitchFamily="2" charset="2"/>
              <a:buChar char="q"/>
            </a:pPr>
            <a:r>
              <a:rPr lang="es-419" sz="1400" noProof="0" dirty="0">
                <a:latin typeface="Abadi" panose="020B0604020104020204" pitchFamily="34" charset="0"/>
              </a:rPr>
              <a:t>Debate cibernético: malware, firewalls, logs – sin embargo un adversario no se comprende por sus herramientas, sino por su intención, capacidad, patrón de comportamiento. </a:t>
            </a:r>
          </a:p>
          <a:p>
            <a:pPr marL="342900" indent="-342900" algn="just">
              <a:buFont typeface="Wingdings" panose="05000000000000000000" pitchFamily="2" charset="2"/>
              <a:buChar char="q"/>
            </a:pPr>
            <a:r>
              <a:rPr lang="es-419" sz="1400" dirty="0">
                <a:latin typeface="Abadi" panose="020B0604020104020204" pitchFamily="34" charset="0"/>
              </a:rPr>
              <a:t>Ciberinteligencia = reducir incertidumbre sobre amenazas que operan a través de redes, sistemas, plataformas, infraestructuras conectadas y ecosistemas de datos. Esto incluye actores estatales – insiders – mercenarios digitales – organizaciones hibridas. Ciberinteligencia no solo observa eventos pero campanas / actores /dinámicas de poder.</a:t>
            </a:r>
          </a:p>
          <a:p>
            <a:pPr marL="342900" indent="-342900" algn="just">
              <a:buFont typeface="Wingdings" panose="05000000000000000000" pitchFamily="2" charset="2"/>
              <a:buChar char="q"/>
            </a:pPr>
            <a:r>
              <a:rPr lang="es-419" sz="1400" noProof="0" dirty="0">
                <a:latin typeface="Abadi" panose="020B0604020104020204" pitchFamily="34" charset="0"/>
              </a:rPr>
              <a:t>Ciberespacio</a:t>
            </a:r>
            <a:r>
              <a:rPr lang="es-419" sz="1400" dirty="0">
                <a:latin typeface="Abadi" panose="020B0604020104020204" pitchFamily="34" charset="0"/>
              </a:rPr>
              <a:t> no es solo internet – el ecosistema esta compuesto por redes, infraestructuras, sistemas de información, plataformas digitales, dispositivos, servicios conectados, procesos industriales, flujos de datos y usuarios. Es un espacio donde convergen dimensiones técnicas, económicas, sociales, políticas y militares.</a:t>
            </a:r>
          </a:p>
          <a:p>
            <a:pPr marL="342900" indent="-342900" algn="just">
              <a:buFont typeface="Wingdings" panose="05000000000000000000" pitchFamily="2" charset="2"/>
              <a:buChar char="q"/>
            </a:pPr>
            <a:r>
              <a:rPr lang="es-419" sz="1400" noProof="0" dirty="0">
                <a:latin typeface="Abadi" panose="020B0604020104020204" pitchFamily="34" charset="0"/>
              </a:rPr>
              <a:t>Ciberespacio tiene varias particularidades</a:t>
            </a:r>
            <a:r>
              <a:rPr lang="es-419" sz="1400" dirty="0">
                <a:latin typeface="Abadi" panose="020B0604020104020204" pitchFamily="34" charset="0"/>
              </a:rPr>
              <a:t>: dominio de alta velocidad, donde la acción y reacción puede ocurrir en segundos – es un dominio ambiguo donde las actividades hostiles son difíciles de atribuir – dominio de baja barrera de entrada por lo que cualquier actor puede adquirir capacidades que antes estaban limitadas a estados. </a:t>
            </a:r>
          </a:p>
          <a:p>
            <a:pPr marL="342900" indent="-342900" algn="just">
              <a:buFont typeface="Wingdings" panose="05000000000000000000" pitchFamily="2" charset="2"/>
              <a:buChar char="q"/>
            </a:pPr>
            <a:r>
              <a:rPr lang="es-419" sz="1400" dirty="0">
                <a:latin typeface="Abadi" panose="020B0604020104020204" pitchFamily="34" charset="0"/>
              </a:rPr>
              <a:t>Stuxnet (2010) marcó un punto de inflexión: demostró que el código puede producir efectos físicos reales, borrando la frontera entre el conflicto digital y el cinético.</a:t>
            </a:r>
          </a:p>
          <a:p>
            <a:pPr marL="342900" indent="-342900" algn="just">
              <a:buFont typeface="Wingdings" panose="05000000000000000000" pitchFamily="2" charset="2"/>
              <a:buChar char="q"/>
            </a:pPr>
            <a:endParaRPr lang="es-419" sz="1400" noProof="0" dirty="0">
              <a:latin typeface="Abadi" panose="020B0604020104020204" pitchFamily="34" charset="0"/>
            </a:endParaRPr>
          </a:p>
        </p:txBody>
      </p:sp>
      <p:sp>
        <p:nvSpPr>
          <p:cNvPr id="5" name="CuadroTexto 4">
            <a:extLst>
              <a:ext uri="{FF2B5EF4-FFF2-40B4-BE49-F238E27FC236}">
                <a16:creationId xmlns:a16="http://schemas.microsoft.com/office/drawing/2014/main" id="{441C6118-B340-667F-FD7D-779514D8B710}"/>
              </a:ext>
            </a:extLst>
          </p:cNvPr>
          <p:cNvSpPr txBox="1"/>
          <p:nvPr/>
        </p:nvSpPr>
        <p:spPr>
          <a:xfrm>
            <a:off x="8036560" y="944880"/>
            <a:ext cx="3860800" cy="584775"/>
          </a:xfrm>
          <a:prstGeom prst="rect">
            <a:avLst/>
          </a:prstGeom>
          <a:noFill/>
        </p:spPr>
        <p:txBody>
          <a:bodyPr wrap="square">
            <a:spAutoFit/>
          </a:bodyPr>
          <a:lstStyle/>
          <a:p>
            <a:pPr algn="ctr"/>
            <a:r>
              <a:rPr lang="en-US" sz="1600" b="1" dirty="0">
                <a:effectLst>
                  <a:outerShdw blurRad="38100" dist="38100" dir="2700000" algn="tl">
                    <a:srgbClr val="000000">
                      <a:alpha val="43137"/>
                    </a:srgbClr>
                  </a:outerShdw>
                </a:effectLst>
              </a:rPr>
              <a:t>Stuxnet: The First Cyber Weapon That Changed Warfare</a:t>
            </a:r>
          </a:p>
        </p:txBody>
      </p:sp>
      <p:pic>
        <p:nvPicPr>
          <p:cNvPr id="7" name="Imagen 6">
            <a:extLst>
              <a:ext uri="{FF2B5EF4-FFF2-40B4-BE49-F238E27FC236}">
                <a16:creationId xmlns:a16="http://schemas.microsoft.com/office/drawing/2014/main" id="{B2BAB254-FF06-2DA9-8EBC-2DE50FD97E1C}"/>
              </a:ext>
            </a:extLst>
          </p:cNvPr>
          <p:cNvPicPr>
            <a:picLocks noChangeAspect="1"/>
          </p:cNvPicPr>
          <p:nvPr/>
        </p:nvPicPr>
        <p:blipFill>
          <a:blip r:embed="rId2"/>
          <a:stretch>
            <a:fillRect/>
          </a:stretch>
        </p:blipFill>
        <p:spPr>
          <a:xfrm>
            <a:off x="8485556" y="1940032"/>
            <a:ext cx="3201633" cy="2571008"/>
          </a:xfrm>
          <a:prstGeom prst="rect">
            <a:avLst/>
          </a:prstGeom>
        </p:spPr>
      </p:pic>
      <p:sp>
        <p:nvSpPr>
          <p:cNvPr id="9" name="CuadroTexto 8">
            <a:extLst>
              <a:ext uri="{FF2B5EF4-FFF2-40B4-BE49-F238E27FC236}">
                <a16:creationId xmlns:a16="http://schemas.microsoft.com/office/drawing/2014/main" id="{CEBD7706-8AF2-1DD3-4904-E2BD50129CB7}"/>
              </a:ext>
            </a:extLst>
          </p:cNvPr>
          <p:cNvSpPr txBox="1"/>
          <p:nvPr/>
        </p:nvSpPr>
        <p:spPr>
          <a:xfrm>
            <a:off x="8653812" y="4613640"/>
            <a:ext cx="2865120" cy="307777"/>
          </a:xfrm>
          <a:prstGeom prst="rect">
            <a:avLst/>
          </a:prstGeom>
          <a:noFill/>
        </p:spPr>
        <p:txBody>
          <a:bodyPr wrap="square">
            <a:spAutoFit/>
          </a:bodyPr>
          <a:lstStyle/>
          <a:p>
            <a:pPr algn="ctr"/>
            <a:r>
              <a:rPr lang="en-US" sz="1400" b="1" dirty="0">
                <a:effectLst>
                  <a:outerShdw blurRad="38100" dist="38100" dir="2700000" algn="tl">
                    <a:srgbClr val="000000">
                      <a:alpha val="43137"/>
                    </a:srgbClr>
                  </a:outerShdw>
                </a:effectLst>
              </a:rPr>
              <a:t>Natanz Nuclear Facility</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A4ABA9-29D5-1BDB-692E-C0DDD5F7602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D32B1DE-2498-0338-B5CD-BB0737741A3E}"/>
              </a:ext>
            </a:extLst>
          </p:cNvPr>
          <p:cNvSpPr>
            <a:spLocks noGrp="1"/>
          </p:cNvSpPr>
          <p:nvPr>
            <p:ph type="ctrTitle"/>
          </p:nvPr>
        </p:nvSpPr>
        <p:spPr>
          <a:xfrm>
            <a:off x="107696" y="109728"/>
            <a:ext cx="3068320" cy="594360"/>
          </a:xfrm>
        </p:spPr>
        <p:txBody>
          <a:bodyPr>
            <a:normAutofit fontScale="90000"/>
          </a:bodyPr>
          <a:lstStyle/>
          <a:p>
            <a:r>
              <a:rPr lang="es-419" sz="2000" noProof="0" dirty="0"/>
              <a:t>Cap. 5: Ciberinteligencia</a:t>
            </a:r>
          </a:p>
        </p:txBody>
      </p:sp>
      <p:sp>
        <p:nvSpPr>
          <p:cNvPr id="3" name="Subtitle 2">
            <a:extLst>
              <a:ext uri="{FF2B5EF4-FFF2-40B4-BE49-F238E27FC236}">
                <a16:creationId xmlns:a16="http://schemas.microsoft.com/office/drawing/2014/main" id="{4C8C3FB5-39B1-8039-2548-502B5393A1CD}"/>
              </a:ext>
            </a:extLst>
          </p:cNvPr>
          <p:cNvSpPr>
            <a:spLocks noGrp="1"/>
          </p:cNvSpPr>
          <p:nvPr>
            <p:ph type="subTitle" idx="1"/>
          </p:nvPr>
        </p:nvSpPr>
        <p:spPr>
          <a:xfrm>
            <a:off x="107696" y="923978"/>
            <a:ext cx="7826389" cy="4603116"/>
          </a:xfrm>
        </p:spPr>
        <p:txBody>
          <a:bodyPr>
            <a:noAutofit/>
          </a:bodyPr>
          <a:lstStyle/>
          <a:p>
            <a:r>
              <a:rPr lang="es-419" sz="1400" b="1" noProof="0" dirty="0">
                <a:latin typeface="Abadi" panose="020B0604020104020204" pitchFamily="34" charset="0"/>
              </a:rPr>
              <a:t>El dominio digital como teatro estratégico:</a:t>
            </a:r>
          </a:p>
          <a:p>
            <a:endParaRPr lang="es-419" sz="1400" dirty="0">
              <a:latin typeface="Abadi" panose="020B0604020104020204" pitchFamily="34" charset="0"/>
            </a:endParaRPr>
          </a:p>
          <a:p>
            <a:pPr marL="342900" indent="-342900" algn="just">
              <a:buFont typeface="Wingdings" panose="05000000000000000000" pitchFamily="2" charset="2"/>
              <a:buChar char="q"/>
            </a:pPr>
            <a:r>
              <a:rPr lang="es-419" sz="1400" noProof="0" dirty="0">
                <a:latin typeface="Abadi" panose="020B0604020104020204" pitchFamily="34" charset="0"/>
              </a:rPr>
              <a:t>El ciberespacio es el quinto dominio estratégico: toda actividad humana, económica, militar y política tiene hoy una dimensión digital que debe ser observada e interpretada.</a:t>
            </a:r>
          </a:p>
          <a:p>
            <a:pPr marL="342900" indent="-342900" algn="just">
              <a:buFont typeface="Wingdings" panose="05000000000000000000" pitchFamily="2" charset="2"/>
              <a:buChar char="q"/>
            </a:pPr>
            <a:r>
              <a:rPr lang="es-419" sz="1400" noProof="0" dirty="0">
                <a:latin typeface="Abadi" panose="020B0604020104020204" pitchFamily="34" charset="0"/>
              </a:rPr>
              <a:t>La ciberinteligencia no es ciberseguridad: va más allá de proteger sistemas para anticipar amenazas, atribuir ataques y orientar decisiones estratégicas a nivel táctico, operacional y estratégico.</a:t>
            </a:r>
          </a:p>
          <a:p>
            <a:pPr marL="342900" indent="-342900" algn="just">
              <a:buFont typeface="Wingdings" panose="05000000000000000000" pitchFamily="2" charset="2"/>
              <a:buChar char="q"/>
            </a:pPr>
            <a:r>
              <a:rPr lang="es-419" sz="1400" dirty="0">
                <a:latin typeface="Abadi" panose="020B0604020104020204" pitchFamily="34" charset="0"/>
              </a:rPr>
              <a:t>La ciberseguridad pregunta: Como protegemos esto? Ciberinteligencia: quien nos amenaza? Como opera? Porque lo hace? Que busca y que podría hacer luego?</a:t>
            </a:r>
          </a:p>
          <a:p>
            <a:pPr marL="342900" indent="-342900" algn="just">
              <a:buFont typeface="Wingdings" panose="05000000000000000000" pitchFamily="2" charset="2"/>
              <a:buChar char="q"/>
            </a:pPr>
            <a:r>
              <a:rPr lang="es-419" sz="1400" noProof="0" dirty="0">
                <a:latin typeface="Abadi" panose="020B0604020104020204" pitchFamily="34" charset="0"/>
              </a:rPr>
              <a:t>La ciber</a:t>
            </a:r>
            <a:r>
              <a:rPr lang="es-419" sz="1400" dirty="0">
                <a:latin typeface="Abadi" panose="020B0604020104020204" pitchFamily="34" charset="0"/>
              </a:rPr>
              <a:t>inteligencia produce estimaciones – perfiles de amenaza – análisis de campanas – alertas estratégicas – priorización de riesgos – evaluaciones de adversario – advertencias operativas – recomendaciones de toma de decisiones.</a:t>
            </a:r>
          </a:p>
          <a:p>
            <a:pPr marL="342900" indent="-342900" algn="just">
              <a:buFont typeface="Wingdings" panose="05000000000000000000" pitchFamily="2" charset="2"/>
              <a:buChar char="q"/>
            </a:pPr>
            <a:r>
              <a:rPr lang="es-419" sz="1400" noProof="0" dirty="0">
                <a:latin typeface="Abadi" panose="020B0604020104020204" pitchFamily="34" charset="0"/>
              </a:rPr>
              <a:t>Ciber Threat I</a:t>
            </a:r>
            <a:r>
              <a:rPr lang="en-US" sz="1400" noProof="0" dirty="0">
                <a:latin typeface="Abadi" panose="020B0604020104020204" pitchFamily="34" charset="0"/>
              </a:rPr>
              <a:t>n</a:t>
            </a:r>
            <a:r>
              <a:rPr lang="en-US" sz="1400" dirty="0" err="1">
                <a:latin typeface="Abadi" panose="020B0604020104020204" pitchFamily="34" charset="0"/>
              </a:rPr>
              <a:t>telligence</a:t>
            </a:r>
            <a:r>
              <a:rPr lang="es-419" sz="1400" dirty="0">
                <a:latin typeface="Abadi" panose="020B0604020104020204" pitchFamily="34" charset="0"/>
              </a:rPr>
              <a:t> (CTI) se concentra en amenazas cibernéticas, especialmente en el entorno de defensa y seguridad empresarial. IOC – TTP – malware families – infraestructura adversaria – comportamiento de campanas  y datos orientados a detección y prevención.</a:t>
            </a:r>
          </a:p>
          <a:p>
            <a:pPr marL="342900" indent="-342900" algn="just">
              <a:buFont typeface="Wingdings" panose="05000000000000000000" pitchFamily="2" charset="2"/>
              <a:buChar char="q"/>
            </a:pPr>
            <a:r>
              <a:rPr lang="es-419" sz="1400" noProof="0" dirty="0">
                <a:latin typeface="Abadi" panose="020B0604020104020204" pitchFamily="34" charset="0"/>
              </a:rPr>
              <a:t>La inteligencia útil en este contexto no consiste en acumular señales; consiste en priorizar, contextualizar y orientar decisiones. En consecuencia una doctrina madura de ciberinteligencia debe integrar: nivel táctico / Nivel Operacional / Nivel Estratégico. </a:t>
            </a:r>
          </a:p>
        </p:txBody>
      </p:sp>
      <p:pic>
        <p:nvPicPr>
          <p:cNvPr id="6" name="Imagen 5">
            <a:extLst>
              <a:ext uri="{FF2B5EF4-FFF2-40B4-BE49-F238E27FC236}">
                <a16:creationId xmlns:a16="http://schemas.microsoft.com/office/drawing/2014/main" id="{8971D86C-993B-1F1E-B204-2EB3DF4885EC}"/>
              </a:ext>
            </a:extLst>
          </p:cNvPr>
          <p:cNvPicPr>
            <a:picLocks noChangeAspect="1"/>
          </p:cNvPicPr>
          <p:nvPr/>
        </p:nvPicPr>
        <p:blipFill>
          <a:blip r:embed="rId2"/>
          <a:stretch>
            <a:fillRect/>
          </a:stretch>
        </p:blipFill>
        <p:spPr>
          <a:xfrm>
            <a:off x="8256253" y="185700"/>
            <a:ext cx="3702067" cy="1682740"/>
          </a:xfrm>
          <a:prstGeom prst="rect">
            <a:avLst/>
          </a:prstGeom>
        </p:spPr>
      </p:pic>
      <p:sp>
        <p:nvSpPr>
          <p:cNvPr id="10" name="CuadroTexto 9">
            <a:extLst>
              <a:ext uri="{FF2B5EF4-FFF2-40B4-BE49-F238E27FC236}">
                <a16:creationId xmlns:a16="http://schemas.microsoft.com/office/drawing/2014/main" id="{540670A4-25A0-7DFE-A866-D337202B2CB8}"/>
              </a:ext>
            </a:extLst>
          </p:cNvPr>
          <p:cNvSpPr txBox="1"/>
          <p:nvPr/>
        </p:nvSpPr>
        <p:spPr>
          <a:xfrm>
            <a:off x="8178800" y="1868440"/>
            <a:ext cx="3905504" cy="707886"/>
          </a:xfrm>
          <a:prstGeom prst="rect">
            <a:avLst/>
          </a:prstGeom>
          <a:noFill/>
        </p:spPr>
        <p:txBody>
          <a:bodyPr wrap="square">
            <a:spAutoFit/>
          </a:bodyPr>
          <a:lstStyle/>
          <a:p>
            <a:pPr algn="just"/>
            <a:r>
              <a:rPr lang="en-US" sz="800" dirty="0">
                <a:latin typeface="Abadi" panose="020B0604020104020204" pitchFamily="34" charset="0"/>
              </a:rPr>
              <a:t>Israeli intelligence exploited Iran's extensive network of surveillance cameras and traffic-monitoring systems to track high-value targets. The AP reported that Israel was able to use Tehran's own camera infrastructure to monitor movements of senior officials, security personnel, and potentially the security details surrounding </a:t>
            </a:r>
            <a:r>
              <a:rPr lang="en-US" sz="800" b="1" dirty="0">
                <a:latin typeface="Abadi" panose="020B0604020104020204" pitchFamily="34" charset="0"/>
              </a:rPr>
              <a:t>Supreme Leader Ali Khamenei.</a:t>
            </a:r>
          </a:p>
        </p:txBody>
      </p:sp>
      <p:sp>
        <p:nvSpPr>
          <p:cNvPr id="16" name="CuadroTexto 15">
            <a:extLst>
              <a:ext uri="{FF2B5EF4-FFF2-40B4-BE49-F238E27FC236}">
                <a16:creationId xmlns:a16="http://schemas.microsoft.com/office/drawing/2014/main" id="{5CC3123C-2499-D5B1-2239-2796909F6C1B}"/>
              </a:ext>
            </a:extLst>
          </p:cNvPr>
          <p:cNvSpPr txBox="1"/>
          <p:nvPr/>
        </p:nvSpPr>
        <p:spPr>
          <a:xfrm>
            <a:off x="8256253" y="2695954"/>
            <a:ext cx="3702067" cy="3970318"/>
          </a:xfrm>
          <a:prstGeom prst="rect">
            <a:avLst/>
          </a:prstGeom>
          <a:noFill/>
        </p:spPr>
        <p:txBody>
          <a:bodyPr wrap="square">
            <a:spAutoFit/>
          </a:bodyPr>
          <a:lstStyle/>
          <a:p>
            <a:pPr marL="0" marR="0" algn="just">
              <a:buNone/>
            </a:pPr>
            <a:r>
              <a:rPr lang="en-US" sz="900" b="1" kern="0" dirty="0">
                <a:effectLst/>
                <a:latin typeface="Abadi" panose="020B0604020104020204" pitchFamily="34" charset="0"/>
                <a:ea typeface="Times New Roman" panose="02020603050405020304" pitchFamily="18" charset="0"/>
                <a:cs typeface="Times New Roman" panose="02020603050405020304" pitchFamily="18" charset="0"/>
              </a:rPr>
              <a:t>How the operation worked:</a:t>
            </a:r>
          </a:p>
          <a:p>
            <a:pPr marL="0" marR="0" algn="just">
              <a:buNone/>
            </a:pPr>
            <a:endParaRPr lang="en-US" sz="900" kern="100" dirty="0">
              <a:effectLst/>
              <a:latin typeface="Abadi" panose="020B0604020104020204" pitchFamily="34" charset="0"/>
              <a:ea typeface="Aptos" panose="020B0004020202020204" pitchFamily="34" charset="0"/>
              <a:cs typeface="Times New Roman" panose="02020603050405020304" pitchFamily="18" charset="0"/>
            </a:endParaRPr>
          </a:p>
          <a:p>
            <a:pPr marL="342900" marR="0" lvl="0" indent="-342900" algn="just">
              <a:buNone/>
              <a:tabLst>
                <a:tab pos="457200" algn="l"/>
              </a:tabLst>
            </a:pPr>
            <a:r>
              <a:rPr lang="en-US" sz="900" b="1" kern="0" dirty="0">
                <a:effectLst/>
                <a:latin typeface="Abadi" panose="020B0604020104020204" pitchFamily="34" charset="0"/>
                <a:ea typeface="Times New Roman" panose="02020603050405020304" pitchFamily="18" charset="0"/>
                <a:cs typeface="Times New Roman" panose="02020603050405020304" pitchFamily="18" charset="0"/>
              </a:rPr>
              <a:t>Penetration of Tehran's traffic-camera network</a:t>
            </a:r>
          </a:p>
          <a:p>
            <a:pPr marL="342900" marR="0" lvl="0" indent="-342900" algn="just">
              <a:buNone/>
              <a:tabLst>
                <a:tab pos="457200" algn="l"/>
              </a:tabLst>
            </a:pPr>
            <a:endParaRPr lang="en-US" sz="900" kern="100" dirty="0">
              <a:effectLst/>
              <a:latin typeface="Abadi" panose="020B0604020104020204" pitchFamily="34" charset="0"/>
              <a:ea typeface="Aptos" panose="020B0004020202020204" pitchFamily="34" charset="0"/>
              <a:cs typeface="Times New Roman" panose="02020603050405020304" pitchFamily="18" charset="0"/>
            </a:endParaRPr>
          </a:p>
          <a:p>
            <a:pPr marL="742950" marR="0" lvl="1" indent="-285750" algn="just">
              <a:buSzPts val="1000"/>
              <a:buFont typeface="Courier New" panose="02070309020205020404" pitchFamily="49" charset="0"/>
              <a:buChar char="o"/>
              <a:tabLst>
                <a:tab pos="914400" algn="l"/>
              </a:tabLst>
            </a:pPr>
            <a:r>
              <a:rPr lang="en-US" sz="900" kern="0" dirty="0">
                <a:effectLst/>
                <a:latin typeface="Abadi" panose="020B0604020104020204" pitchFamily="34" charset="0"/>
                <a:ea typeface="Times New Roman" panose="02020603050405020304" pitchFamily="18" charset="0"/>
                <a:cs typeface="Times New Roman" panose="02020603050405020304" pitchFamily="18" charset="0"/>
              </a:rPr>
              <a:t>Access to municipal surveillance systems. </a:t>
            </a:r>
            <a:endParaRPr lang="en-US" sz="900" kern="100" dirty="0">
              <a:effectLst/>
              <a:latin typeface="Abadi" panose="020B0604020104020204" pitchFamily="34" charset="0"/>
              <a:ea typeface="Aptos" panose="020B0004020202020204" pitchFamily="34" charset="0"/>
              <a:cs typeface="Times New Roman" panose="02020603050405020304" pitchFamily="18" charset="0"/>
            </a:endParaRPr>
          </a:p>
          <a:p>
            <a:pPr marL="742950" marR="0" lvl="1" indent="-285750" algn="just">
              <a:buSzPts val="1000"/>
              <a:buFont typeface="Courier New" panose="02070309020205020404" pitchFamily="49" charset="0"/>
              <a:buChar char="o"/>
              <a:tabLst>
                <a:tab pos="914400" algn="l"/>
              </a:tabLst>
            </a:pPr>
            <a:r>
              <a:rPr lang="en-US" sz="900" kern="0" dirty="0">
                <a:effectLst/>
                <a:latin typeface="Abadi" panose="020B0604020104020204" pitchFamily="34" charset="0"/>
                <a:ea typeface="Times New Roman" panose="02020603050405020304" pitchFamily="18" charset="0"/>
                <a:cs typeface="Times New Roman" panose="02020603050405020304" pitchFamily="18" charset="0"/>
              </a:rPr>
              <a:t>Monitoring vehicle movements. </a:t>
            </a:r>
            <a:endParaRPr lang="en-US" sz="900" kern="100" dirty="0">
              <a:effectLst/>
              <a:latin typeface="Abadi" panose="020B0604020104020204" pitchFamily="34" charset="0"/>
              <a:ea typeface="Aptos" panose="020B0004020202020204" pitchFamily="34" charset="0"/>
              <a:cs typeface="Times New Roman" panose="02020603050405020304" pitchFamily="18" charset="0"/>
            </a:endParaRPr>
          </a:p>
          <a:p>
            <a:pPr marL="742950" marR="0" lvl="1" indent="-285750" algn="just">
              <a:buSzPts val="1000"/>
              <a:buFont typeface="Courier New" panose="02070309020205020404" pitchFamily="49" charset="0"/>
              <a:buChar char="o"/>
              <a:tabLst>
                <a:tab pos="914400" algn="l"/>
              </a:tabLst>
            </a:pPr>
            <a:r>
              <a:rPr lang="en-US" sz="900" kern="0" dirty="0">
                <a:effectLst/>
                <a:latin typeface="Abadi" panose="020B0604020104020204" pitchFamily="34" charset="0"/>
                <a:ea typeface="Times New Roman" panose="02020603050405020304" pitchFamily="18" charset="0"/>
                <a:cs typeface="Times New Roman" panose="02020603050405020304" pitchFamily="18" charset="0"/>
              </a:rPr>
              <a:t>Tracking security convoys. </a:t>
            </a:r>
            <a:endParaRPr lang="en-US" sz="900" kern="100" dirty="0">
              <a:effectLst/>
              <a:latin typeface="Abadi" panose="020B0604020104020204" pitchFamily="34" charset="0"/>
              <a:ea typeface="Aptos" panose="020B0004020202020204" pitchFamily="34" charset="0"/>
              <a:cs typeface="Times New Roman" panose="02020603050405020304" pitchFamily="18" charset="0"/>
            </a:endParaRPr>
          </a:p>
          <a:p>
            <a:pPr marL="742950" marR="0" lvl="1" indent="-285750" algn="just">
              <a:buSzPts val="1000"/>
              <a:buFont typeface="Courier New" panose="02070309020205020404" pitchFamily="49" charset="0"/>
              <a:buChar char="o"/>
              <a:tabLst>
                <a:tab pos="914400" algn="l"/>
              </a:tabLst>
            </a:pPr>
            <a:r>
              <a:rPr lang="en-US" sz="900" kern="0" dirty="0">
                <a:effectLst/>
                <a:latin typeface="Abadi" panose="020B0604020104020204" pitchFamily="34" charset="0"/>
                <a:ea typeface="Times New Roman" panose="02020603050405020304" pitchFamily="18" charset="0"/>
                <a:cs typeface="Times New Roman" panose="02020603050405020304" pitchFamily="18" charset="0"/>
              </a:rPr>
              <a:t>Pattern-of-life analysis of senior officials.</a:t>
            </a:r>
          </a:p>
          <a:p>
            <a:pPr marR="0" lvl="1" algn="just">
              <a:buSzPts val="1000"/>
              <a:tabLst>
                <a:tab pos="914400" algn="l"/>
              </a:tabLst>
            </a:pPr>
            <a:r>
              <a:rPr lang="en-US" sz="900" kern="0" dirty="0">
                <a:effectLst/>
                <a:latin typeface="Abadi" panose="020B0604020104020204" pitchFamily="34" charset="0"/>
                <a:ea typeface="Times New Roman" panose="02020603050405020304" pitchFamily="18" charset="0"/>
                <a:cs typeface="Times New Roman" panose="02020603050405020304" pitchFamily="18" charset="0"/>
              </a:rPr>
              <a:t> </a:t>
            </a:r>
            <a:endParaRPr lang="en-US" sz="900" kern="100" dirty="0">
              <a:effectLst/>
              <a:latin typeface="Abadi" panose="020B0604020104020204" pitchFamily="34" charset="0"/>
              <a:ea typeface="Aptos" panose="020B0004020202020204" pitchFamily="34" charset="0"/>
              <a:cs typeface="Times New Roman" panose="02020603050405020304" pitchFamily="18" charset="0"/>
            </a:endParaRPr>
          </a:p>
          <a:p>
            <a:pPr marL="342900" marR="0" lvl="0" indent="-342900" algn="just">
              <a:buNone/>
              <a:tabLst>
                <a:tab pos="457200" algn="l"/>
              </a:tabLst>
            </a:pPr>
            <a:r>
              <a:rPr lang="en-US" sz="900" b="1" kern="0" dirty="0">
                <a:effectLst/>
                <a:latin typeface="Abadi" panose="020B0604020104020204" pitchFamily="34" charset="0"/>
                <a:ea typeface="Times New Roman" panose="02020603050405020304" pitchFamily="18" charset="0"/>
                <a:cs typeface="Times New Roman" panose="02020603050405020304" pitchFamily="18" charset="0"/>
              </a:rPr>
              <a:t>AI-assisted analysis</a:t>
            </a:r>
            <a:r>
              <a:rPr lang="en-US" sz="900" kern="0" dirty="0">
                <a:effectLst/>
                <a:latin typeface="Abadi" panose="020B0604020104020204" pitchFamily="34" charset="0"/>
                <a:ea typeface="Times New Roman" panose="02020603050405020304" pitchFamily="18" charset="0"/>
                <a:cs typeface="Times New Roman" panose="02020603050405020304" pitchFamily="18" charset="0"/>
              </a:rPr>
              <a:t> </a:t>
            </a:r>
            <a:endParaRPr lang="en-US" sz="900" kern="100" dirty="0">
              <a:effectLst/>
              <a:latin typeface="Abadi" panose="020B0604020104020204" pitchFamily="34" charset="0"/>
              <a:ea typeface="Aptos" panose="020B0004020202020204" pitchFamily="34" charset="0"/>
              <a:cs typeface="Times New Roman" panose="02020603050405020304" pitchFamily="18" charset="0"/>
            </a:endParaRPr>
          </a:p>
          <a:p>
            <a:pPr marL="742950" marR="0" lvl="1" indent="-285750" algn="just">
              <a:buSzPts val="1000"/>
              <a:buFont typeface="Courier New" panose="02070309020205020404" pitchFamily="49" charset="0"/>
              <a:buChar char="o"/>
              <a:tabLst>
                <a:tab pos="914400" algn="l"/>
              </a:tabLst>
            </a:pPr>
            <a:r>
              <a:rPr lang="en-US" sz="900" kern="0" dirty="0">
                <a:effectLst/>
                <a:latin typeface="Abadi" panose="020B0604020104020204" pitchFamily="34" charset="0"/>
                <a:ea typeface="Times New Roman" panose="02020603050405020304" pitchFamily="18" charset="0"/>
                <a:cs typeface="Times New Roman" panose="02020603050405020304" pitchFamily="18" charset="0"/>
              </a:rPr>
              <a:t>Large volumes of video were reportedly processed to identify recurring routes, protective-security procedures, and meeting patterns. </a:t>
            </a:r>
            <a:endParaRPr lang="en-US" sz="900" kern="100" dirty="0">
              <a:effectLst/>
              <a:latin typeface="Abadi" panose="020B0604020104020204" pitchFamily="34" charset="0"/>
              <a:ea typeface="Aptos" panose="020B0004020202020204" pitchFamily="34" charset="0"/>
              <a:cs typeface="Times New Roman" panose="02020603050405020304" pitchFamily="18" charset="0"/>
            </a:endParaRPr>
          </a:p>
          <a:p>
            <a:pPr marL="742950" marR="0" lvl="1" indent="-285750" algn="just">
              <a:buSzPts val="1000"/>
              <a:buFont typeface="Courier New" panose="02070309020205020404" pitchFamily="49" charset="0"/>
              <a:buChar char="o"/>
              <a:tabLst>
                <a:tab pos="914400" algn="l"/>
              </a:tabLst>
            </a:pPr>
            <a:r>
              <a:rPr lang="en-US" sz="900" kern="0" dirty="0">
                <a:effectLst/>
                <a:latin typeface="Abadi" panose="020B0604020104020204" pitchFamily="34" charset="0"/>
                <a:ea typeface="Times New Roman" panose="02020603050405020304" pitchFamily="18" charset="0"/>
                <a:cs typeface="Times New Roman" panose="02020603050405020304" pitchFamily="18" charset="0"/>
              </a:rPr>
              <a:t>Surveillance focused not only on leaders themselves but also on bodyguards, drivers, and support personnel. </a:t>
            </a:r>
          </a:p>
          <a:p>
            <a:pPr marR="0" lvl="1" algn="just">
              <a:buSzPts val="1000"/>
              <a:tabLst>
                <a:tab pos="914400" algn="l"/>
              </a:tabLst>
            </a:pPr>
            <a:endParaRPr lang="en-US" sz="900" kern="100" dirty="0">
              <a:effectLst/>
              <a:latin typeface="Abadi" panose="020B0604020104020204" pitchFamily="34" charset="0"/>
              <a:ea typeface="Aptos" panose="020B0004020202020204" pitchFamily="34" charset="0"/>
              <a:cs typeface="Times New Roman" panose="02020603050405020304" pitchFamily="18" charset="0"/>
            </a:endParaRPr>
          </a:p>
          <a:p>
            <a:pPr marL="342900" marR="0" lvl="0" indent="-342900" algn="just">
              <a:buNone/>
              <a:tabLst>
                <a:tab pos="457200" algn="l"/>
              </a:tabLst>
            </a:pPr>
            <a:r>
              <a:rPr lang="en-US" sz="900" b="1" kern="0" dirty="0">
                <a:effectLst/>
                <a:latin typeface="Abadi" panose="020B0604020104020204" pitchFamily="34" charset="0"/>
                <a:ea typeface="Times New Roman" panose="02020603050405020304" pitchFamily="18" charset="0"/>
                <a:cs typeface="Times New Roman" panose="02020603050405020304" pitchFamily="18" charset="0"/>
              </a:rPr>
              <a:t>Human Intelligence (HUMINT)</a:t>
            </a:r>
            <a:r>
              <a:rPr lang="en-US" sz="900" kern="0" dirty="0">
                <a:effectLst/>
                <a:latin typeface="Abadi" panose="020B0604020104020204" pitchFamily="34" charset="0"/>
                <a:ea typeface="Times New Roman" panose="02020603050405020304" pitchFamily="18" charset="0"/>
                <a:cs typeface="Times New Roman" panose="02020603050405020304" pitchFamily="18" charset="0"/>
              </a:rPr>
              <a:t> </a:t>
            </a:r>
            <a:endParaRPr lang="en-US" sz="900" kern="100" dirty="0">
              <a:effectLst/>
              <a:latin typeface="Abadi" panose="020B0604020104020204" pitchFamily="34" charset="0"/>
              <a:ea typeface="Aptos" panose="020B0004020202020204" pitchFamily="34" charset="0"/>
              <a:cs typeface="Times New Roman" panose="02020603050405020304" pitchFamily="18" charset="0"/>
            </a:endParaRPr>
          </a:p>
          <a:p>
            <a:pPr marL="742950" marR="0" lvl="1" indent="-285750" algn="just">
              <a:buSzPts val="1000"/>
              <a:buFont typeface="Courier New" panose="02070309020205020404" pitchFamily="49" charset="0"/>
              <a:buChar char="o"/>
              <a:tabLst>
                <a:tab pos="914400" algn="l"/>
              </a:tabLst>
            </a:pPr>
            <a:r>
              <a:rPr lang="en-US" sz="900" kern="0" dirty="0">
                <a:effectLst/>
                <a:latin typeface="Abadi" panose="020B0604020104020204" pitchFamily="34" charset="0"/>
                <a:ea typeface="Times New Roman" panose="02020603050405020304" pitchFamily="18" charset="0"/>
                <a:cs typeface="Times New Roman" panose="02020603050405020304" pitchFamily="18" charset="0"/>
              </a:rPr>
              <a:t>Multiple reports indicate Israel maintained extensive human networks inside Iran. </a:t>
            </a:r>
            <a:endParaRPr lang="en-US" sz="900" kern="100" dirty="0">
              <a:effectLst/>
              <a:latin typeface="Abadi" panose="020B0604020104020204" pitchFamily="34" charset="0"/>
              <a:ea typeface="Aptos" panose="020B0004020202020204" pitchFamily="34" charset="0"/>
              <a:cs typeface="Times New Roman" panose="02020603050405020304" pitchFamily="18" charset="0"/>
            </a:endParaRPr>
          </a:p>
          <a:p>
            <a:pPr marL="742950" marR="0" lvl="1" indent="-285750" algn="just">
              <a:buSzPts val="1000"/>
              <a:buFont typeface="Courier New" panose="02070309020205020404" pitchFamily="49" charset="0"/>
              <a:buChar char="o"/>
              <a:tabLst>
                <a:tab pos="914400" algn="l"/>
              </a:tabLst>
            </a:pPr>
            <a:r>
              <a:rPr lang="en-US" sz="900" kern="0" dirty="0">
                <a:effectLst/>
                <a:latin typeface="Abadi" panose="020B0604020104020204" pitchFamily="34" charset="0"/>
                <a:ea typeface="Times New Roman" panose="02020603050405020304" pitchFamily="18" charset="0"/>
                <a:cs typeface="Times New Roman" panose="02020603050405020304" pitchFamily="18" charset="0"/>
              </a:rPr>
              <a:t>Previous operations, including the theft of Iran's nuclear archive and covert drone operations inside Iran, demonstrate long-term penetration capabilities. </a:t>
            </a:r>
          </a:p>
          <a:p>
            <a:pPr marR="0" lvl="1" algn="just">
              <a:buSzPts val="1000"/>
              <a:tabLst>
                <a:tab pos="914400" algn="l"/>
              </a:tabLst>
            </a:pPr>
            <a:endParaRPr lang="en-US" sz="900" kern="100" dirty="0">
              <a:effectLst/>
              <a:latin typeface="Abadi" panose="020B0604020104020204" pitchFamily="34" charset="0"/>
              <a:ea typeface="Aptos" panose="020B0004020202020204" pitchFamily="34" charset="0"/>
              <a:cs typeface="Times New Roman" panose="02020603050405020304" pitchFamily="18" charset="0"/>
            </a:endParaRPr>
          </a:p>
          <a:p>
            <a:pPr marL="342900" marR="0" lvl="0" indent="-342900" algn="just">
              <a:buNone/>
              <a:tabLst>
                <a:tab pos="457200" algn="l"/>
              </a:tabLst>
            </a:pPr>
            <a:r>
              <a:rPr lang="en-US" sz="900" b="1" kern="0" dirty="0">
                <a:effectLst/>
                <a:latin typeface="Abadi" panose="020B0604020104020204" pitchFamily="34" charset="0"/>
                <a:ea typeface="Times New Roman" panose="02020603050405020304" pitchFamily="18" charset="0"/>
                <a:cs typeface="Times New Roman" panose="02020603050405020304" pitchFamily="18" charset="0"/>
              </a:rPr>
              <a:t>Signals Intelligence (SIGINT)</a:t>
            </a:r>
            <a:r>
              <a:rPr lang="en-US" sz="900" kern="0" dirty="0">
                <a:effectLst/>
                <a:latin typeface="Abadi" panose="020B0604020104020204" pitchFamily="34" charset="0"/>
                <a:ea typeface="Times New Roman" panose="02020603050405020304" pitchFamily="18" charset="0"/>
                <a:cs typeface="Times New Roman" panose="02020603050405020304" pitchFamily="18" charset="0"/>
              </a:rPr>
              <a:t> </a:t>
            </a:r>
            <a:endParaRPr lang="en-US" sz="900" kern="100" dirty="0">
              <a:effectLst/>
              <a:latin typeface="Abadi" panose="020B0604020104020204" pitchFamily="34" charset="0"/>
              <a:ea typeface="Aptos" panose="020B0004020202020204" pitchFamily="34" charset="0"/>
              <a:cs typeface="Times New Roman" panose="02020603050405020304" pitchFamily="18" charset="0"/>
            </a:endParaRPr>
          </a:p>
          <a:p>
            <a:pPr marL="742950" marR="0" lvl="1" indent="-285750" algn="just">
              <a:buSzPts val="1000"/>
              <a:buFont typeface="Courier New" panose="02070309020205020404" pitchFamily="49" charset="0"/>
              <a:buChar char="o"/>
              <a:tabLst>
                <a:tab pos="914400" algn="l"/>
              </a:tabLst>
            </a:pPr>
            <a:r>
              <a:rPr lang="en-US" sz="900" kern="0" dirty="0">
                <a:effectLst/>
                <a:latin typeface="Abadi" panose="020B0604020104020204" pitchFamily="34" charset="0"/>
                <a:ea typeface="Times New Roman" panose="02020603050405020304" pitchFamily="18" charset="0"/>
                <a:cs typeface="Times New Roman" panose="02020603050405020304" pitchFamily="18" charset="0"/>
              </a:rPr>
              <a:t>Communications monitoring reportedly complemented the visual surveillance. </a:t>
            </a:r>
            <a:endParaRPr lang="en-US" sz="900" kern="100" dirty="0">
              <a:effectLst/>
              <a:latin typeface="Abadi" panose="020B0604020104020204" pitchFamily="34" charset="0"/>
              <a:ea typeface="Aptos" panose="020B0004020202020204" pitchFamily="34" charset="0"/>
              <a:cs typeface="Times New Roman" panose="02020603050405020304" pitchFamily="18" charset="0"/>
            </a:endParaRPr>
          </a:p>
          <a:p>
            <a:pPr marL="742950" marR="0" lvl="1" indent="-285750" algn="just">
              <a:buSzPts val="1000"/>
              <a:buFont typeface="Courier New" panose="02070309020205020404" pitchFamily="49" charset="0"/>
              <a:buChar char="o"/>
              <a:tabLst>
                <a:tab pos="914400" algn="l"/>
              </a:tabLst>
            </a:pPr>
            <a:r>
              <a:rPr lang="en-US" sz="900" kern="0" dirty="0">
                <a:effectLst/>
                <a:latin typeface="Abadi" panose="020B0604020104020204" pitchFamily="34" charset="0"/>
                <a:ea typeface="Times New Roman" panose="02020603050405020304" pitchFamily="18" charset="0"/>
                <a:cs typeface="Times New Roman" panose="02020603050405020304" pitchFamily="18" charset="0"/>
              </a:rPr>
              <a:t>Intelligence fusion likely combined cyber access, intercepted communications, and human reporting.</a:t>
            </a:r>
            <a:endParaRPr lang="en-US" sz="900" kern="100" dirty="0">
              <a:effectLst/>
              <a:latin typeface="Abadi" panose="020B0604020104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24066058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2BA76E-5B9F-58DE-102F-1495A37DE94B}"/>
            </a:ext>
          </a:extLst>
        </p:cNvPr>
        <p:cNvGrpSpPr/>
        <p:nvPr/>
      </p:nvGrpSpPr>
      <p:grpSpPr>
        <a:xfrm>
          <a:off x="0" y="0"/>
          <a:ext cx="0" cy="0"/>
          <a:chOff x="0" y="0"/>
          <a:chExt cx="0" cy="0"/>
        </a:xfrm>
      </p:grpSpPr>
      <p:pic>
        <p:nvPicPr>
          <p:cNvPr id="7" name="Imagen 6">
            <a:extLst>
              <a:ext uri="{FF2B5EF4-FFF2-40B4-BE49-F238E27FC236}">
                <a16:creationId xmlns:a16="http://schemas.microsoft.com/office/drawing/2014/main" id="{BDAB7E48-3F83-4BD1-2916-97E07BA21075}"/>
              </a:ext>
            </a:extLst>
          </p:cNvPr>
          <p:cNvPicPr>
            <a:picLocks noChangeAspect="1"/>
          </p:cNvPicPr>
          <p:nvPr/>
        </p:nvPicPr>
        <p:blipFill>
          <a:blip r:embed="rId2"/>
          <a:stretch>
            <a:fillRect/>
          </a:stretch>
        </p:blipFill>
        <p:spPr>
          <a:xfrm>
            <a:off x="3242" y="0"/>
            <a:ext cx="12188758" cy="6949440"/>
          </a:xfrm>
          <a:prstGeom prst="rect">
            <a:avLst/>
          </a:prstGeom>
        </p:spPr>
      </p:pic>
    </p:spTree>
    <p:extLst>
      <p:ext uri="{BB962C8B-B14F-4D97-AF65-F5344CB8AC3E}">
        <p14:creationId xmlns:p14="http://schemas.microsoft.com/office/powerpoint/2010/main" val="41163733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72ECE4-26A9-ADC0-605A-D6AADC5E55B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03EAA0E-AA9F-63B9-C687-6EA53D67D336}"/>
              </a:ext>
            </a:extLst>
          </p:cNvPr>
          <p:cNvSpPr>
            <a:spLocks noGrp="1"/>
          </p:cNvSpPr>
          <p:nvPr>
            <p:ph type="ctrTitle"/>
          </p:nvPr>
        </p:nvSpPr>
        <p:spPr>
          <a:xfrm>
            <a:off x="107696" y="109728"/>
            <a:ext cx="3068320" cy="594360"/>
          </a:xfrm>
        </p:spPr>
        <p:txBody>
          <a:bodyPr>
            <a:normAutofit fontScale="90000"/>
          </a:bodyPr>
          <a:lstStyle/>
          <a:p>
            <a:r>
              <a:rPr lang="es-419" sz="2000" noProof="0" dirty="0"/>
              <a:t>Cap. 5: Ciberinteligencia</a:t>
            </a:r>
          </a:p>
        </p:txBody>
      </p:sp>
      <p:sp>
        <p:nvSpPr>
          <p:cNvPr id="3" name="Subtitle 2">
            <a:extLst>
              <a:ext uri="{FF2B5EF4-FFF2-40B4-BE49-F238E27FC236}">
                <a16:creationId xmlns:a16="http://schemas.microsoft.com/office/drawing/2014/main" id="{137C44BA-ACD6-F20E-DCC0-C6BB9BF03BB9}"/>
              </a:ext>
            </a:extLst>
          </p:cNvPr>
          <p:cNvSpPr>
            <a:spLocks noGrp="1"/>
          </p:cNvSpPr>
          <p:nvPr>
            <p:ph type="subTitle" idx="1"/>
          </p:nvPr>
        </p:nvSpPr>
        <p:spPr>
          <a:xfrm>
            <a:off x="107696" y="923978"/>
            <a:ext cx="11667744" cy="5354902"/>
          </a:xfrm>
        </p:spPr>
        <p:txBody>
          <a:bodyPr>
            <a:noAutofit/>
          </a:bodyPr>
          <a:lstStyle/>
          <a:p>
            <a:pPr>
              <a:lnSpc>
                <a:spcPct val="100000"/>
              </a:lnSpc>
              <a:spcBef>
                <a:spcPts val="0"/>
              </a:spcBef>
            </a:pPr>
            <a:r>
              <a:rPr lang="es-419" sz="1400" b="1" noProof="0" dirty="0">
                <a:latin typeface="Abadi" panose="020B0604020104020204" pitchFamily="34" charset="0"/>
              </a:rPr>
              <a:t>El dominio digital como teatro estratégico:</a:t>
            </a:r>
          </a:p>
          <a:p>
            <a:pPr>
              <a:lnSpc>
                <a:spcPct val="100000"/>
              </a:lnSpc>
              <a:spcBef>
                <a:spcPts val="0"/>
              </a:spcBef>
            </a:pPr>
            <a:endParaRPr lang="es-419" sz="1400" dirty="0">
              <a:latin typeface="Abadi" panose="020B0604020104020204" pitchFamily="34" charset="0"/>
            </a:endParaRPr>
          </a:p>
          <a:p>
            <a:pPr marL="342900" indent="-342900" algn="just">
              <a:lnSpc>
                <a:spcPct val="100000"/>
              </a:lnSpc>
              <a:spcBef>
                <a:spcPts val="0"/>
              </a:spcBef>
              <a:buFont typeface="Wingdings" panose="05000000000000000000" pitchFamily="2" charset="2"/>
              <a:buChar char="q"/>
            </a:pPr>
            <a:r>
              <a:rPr lang="es-419" sz="1400" noProof="0" dirty="0">
                <a:latin typeface="Abadi" panose="020B0604020104020204" pitchFamily="34" charset="0"/>
              </a:rPr>
              <a:t>El ciclo de la inteligencia aplicado al entorno cibernético: </a:t>
            </a:r>
          </a:p>
          <a:p>
            <a:pPr marL="342900" indent="-342900" algn="just">
              <a:lnSpc>
                <a:spcPct val="100000"/>
              </a:lnSpc>
              <a:spcBef>
                <a:spcPts val="0"/>
              </a:spcBef>
              <a:buFont typeface="Wingdings" panose="05000000000000000000" pitchFamily="2" charset="2"/>
              <a:buChar char="q"/>
            </a:pPr>
            <a:endParaRPr lang="es-419" sz="1400" noProof="0" dirty="0">
              <a:latin typeface="Abadi" panose="020B0604020104020204" pitchFamily="34" charset="0"/>
            </a:endParaRPr>
          </a:p>
          <a:p>
            <a:pPr marL="342900" indent="-342900" algn="just">
              <a:lnSpc>
                <a:spcPct val="100000"/>
              </a:lnSpc>
              <a:spcBef>
                <a:spcPts val="0"/>
              </a:spcBef>
              <a:buFont typeface="+mj-lt"/>
              <a:buAutoNum type="arabicPeriod"/>
            </a:pPr>
            <a:r>
              <a:rPr lang="es-419" sz="1400" dirty="0">
                <a:latin typeface="Abadi" panose="020B0604020104020204" pitchFamily="34" charset="0"/>
              </a:rPr>
              <a:t>Requerimientos: proteger infraestructura critica / anticipar campanas contra un sector especifico / evaluar exposiciones frente a actores estatales y no estatales / monitorear el entorno hostil alrededor de una crisis / detectar preparaciones de acceso a sistemas sensibles / entender amenazas contra ejecutivos, empleados o cadenas de consumo / priorizar inversiones defensivas. </a:t>
            </a:r>
          </a:p>
          <a:p>
            <a:pPr algn="just">
              <a:lnSpc>
                <a:spcPct val="100000"/>
              </a:lnSpc>
              <a:spcBef>
                <a:spcPts val="0"/>
              </a:spcBef>
            </a:pPr>
            <a:endParaRPr lang="es-419" sz="1400" dirty="0">
              <a:latin typeface="Abadi" panose="020B0604020104020204" pitchFamily="34" charset="0"/>
            </a:endParaRPr>
          </a:p>
          <a:p>
            <a:pPr marL="342900" indent="-342900" algn="just">
              <a:lnSpc>
                <a:spcPct val="100000"/>
              </a:lnSpc>
              <a:spcBef>
                <a:spcPts val="0"/>
              </a:spcBef>
              <a:buFont typeface="+mj-lt"/>
              <a:buAutoNum type="arabicPeriod"/>
            </a:pPr>
            <a:r>
              <a:rPr lang="es-419" sz="1400" noProof="0" dirty="0">
                <a:latin typeface="Abadi" panose="020B0604020104020204" pitchFamily="34" charset="0"/>
              </a:rPr>
              <a:t>Colección: Señales de redes sociales – fuentes OSINT – foros criminales – dark web monitoring – eventos SIEM – </a:t>
            </a:r>
            <a:r>
              <a:rPr lang="es-419" sz="1400" noProof="0" dirty="0" err="1">
                <a:latin typeface="Abadi" panose="020B0604020104020204" pitchFamily="34" charset="0"/>
              </a:rPr>
              <a:t>etc</a:t>
            </a:r>
            <a:r>
              <a:rPr lang="es-419" sz="1400" noProof="0" dirty="0">
                <a:latin typeface="Abadi" panose="020B0604020104020204" pitchFamily="34" charset="0"/>
              </a:rPr>
              <a:t>…</a:t>
            </a:r>
          </a:p>
          <a:p>
            <a:pPr marL="342900" indent="-342900" algn="just">
              <a:lnSpc>
                <a:spcPct val="100000"/>
              </a:lnSpc>
              <a:spcBef>
                <a:spcPts val="0"/>
              </a:spcBef>
              <a:buFont typeface="Wingdings" panose="05000000000000000000" pitchFamily="2" charset="2"/>
              <a:buChar char="q"/>
            </a:pPr>
            <a:r>
              <a:rPr lang="en-US" sz="1400" dirty="0">
                <a:latin typeface="Abadi" panose="020B0604020104020204" pitchFamily="34" charset="0"/>
                <a:hlinkClick r:id="rId2"/>
              </a:rPr>
              <a:t>Carnegie Technology and International Affairs Program | Carnegie Endowment for International Peace</a:t>
            </a:r>
            <a:endParaRPr lang="en-US" sz="1400" dirty="0">
              <a:latin typeface="Abadi" panose="020B0604020104020204" pitchFamily="34" charset="0"/>
            </a:endParaRPr>
          </a:p>
          <a:p>
            <a:pPr marL="342900" indent="-342900" algn="just">
              <a:lnSpc>
                <a:spcPct val="100000"/>
              </a:lnSpc>
              <a:spcBef>
                <a:spcPts val="0"/>
              </a:spcBef>
              <a:buFont typeface="Wingdings" panose="05000000000000000000" pitchFamily="2" charset="2"/>
              <a:buChar char="q"/>
            </a:pPr>
            <a:r>
              <a:rPr lang="en-US" sz="1400" dirty="0">
                <a:latin typeface="Abadi" panose="020B0604020104020204" pitchFamily="34" charset="0"/>
                <a:hlinkClick r:id="rId3"/>
              </a:rPr>
              <a:t>International Cybersecurity Norms | Carnegie Endowment for International Peace</a:t>
            </a:r>
            <a:endParaRPr lang="en-US" sz="1400" dirty="0">
              <a:latin typeface="Abadi" panose="020B0604020104020204" pitchFamily="34" charset="0"/>
            </a:endParaRPr>
          </a:p>
          <a:p>
            <a:pPr marL="342900" indent="-342900" algn="just">
              <a:lnSpc>
                <a:spcPct val="100000"/>
              </a:lnSpc>
              <a:spcBef>
                <a:spcPts val="0"/>
              </a:spcBef>
              <a:buFont typeface="Wingdings" panose="05000000000000000000" pitchFamily="2" charset="2"/>
              <a:buChar char="q"/>
            </a:pPr>
            <a:r>
              <a:rPr lang="en-US" sz="1400" dirty="0">
                <a:latin typeface="Abadi" panose="020B0604020104020204" pitchFamily="34" charset="0"/>
                <a:hlinkClick r:id="rId4"/>
              </a:rPr>
              <a:t>CETS 185 - Convention on Cybercrime</a:t>
            </a:r>
            <a:endParaRPr lang="en-US" sz="1400" dirty="0">
              <a:latin typeface="Abadi" panose="020B0604020104020204" pitchFamily="34" charset="0"/>
            </a:endParaRPr>
          </a:p>
          <a:p>
            <a:pPr marL="342900" indent="-342900" algn="just">
              <a:lnSpc>
                <a:spcPct val="100000"/>
              </a:lnSpc>
              <a:spcBef>
                <a:spcPts val="0"/>
              </a:spcBef>
              <a:buFont typeface="Wingdings" panose="05000000000000000000" pitchFamily="2" charset="2"/>
              <a:buChar char="q"/>
            </a:pPr>
            <a:r>
              <a:rPr lang="en-US" sz="1400" dirty="0">
                <a:latin typeface="Abadi" panose="020B0604020104020204" pitchFamily="34" charset="0"/>
                <a:hlinkClick r:id="rId5"/>
              </a:rPr>
              <a:t>The need for a Digital Geneva Convention - Microsoft On the Issues</a:t>
            </a:r>
            <a:endParaRPr lang="en-US" sz="1400" dirty="0">
              <a:latin typeface="Abadi" panose="020B0604020104020204" pitchFamily="34" charset="0"/>
            </a:endParaRPr>
          </a:p>
          <a:p>
            <a:pPr marL="342900" indent="-342900" algn="just">
              <a:lnSpc>
                <a:spcPct val="100000"/>
              </a:lnSpc>
              <a:spcBef>
                <a:spcPts val="0"/>
              </a:spcBef>
              <a:buFont typeface="Wingdings" panose="05000000000000000000" pitchFamily="2" charset="2"/>
              <a:buChar char="q"/>
            </a:pPr>
            <a:r>
              <a:rPr lang="en-US" sz="1400" dirty="0">
                <a:latin typeface="Abadi" panose="020B0604020104020204" pitchFamily="34" charset="0"/>
                <a:hlinkClick r:id="rId6"/>
              </a:rPr>
              <a:t>Cyber-threat intelligence information sharing guide - GOV.UK</a:t>
            </a:r>
            <a:endParaRPr lang="en-US" sz="1400" dirty="0">
              <a:latin typeface="Abadi" panose="020B0604020104020204" pitchFamily="34" charset="0"/>
            </a:endParaRPr>
          </a:p>
          <a:p>
            <a:pPr marL="342900" indent="-342900" algn="just">
              <a:lnSpc>
                <a:spcPct val="100000"/>
              </a:lnSpc>
              <a:spcBef>
                <a:spcPts val="0"/>
              </a:spcBef>
              <a:buFont typeface="Wingdings" panose="05000000000000000000" pitchFamily="2" charset="2"/>
              <a:buChar char="q"/>
            </a:pPr>
            <a:r>
              <a:rPr lang="en-US" sz="1400" dirty="0">
                <a:latin typeface="Abadi" panose="020B0604020104020204" pitchFamily="34" charset="0"/>
                <a:hlinkClick r:id="rId7"/>
              </a:rPr>
              <a:t>https://us-cert.cisa.gov/Information-Sharing-Specifications-Cybersecurity</a:t>
            </a:r>
            <a:endParaRPr lang="en-US" sz="1400" dirty="0">
              <a:latin typeface="Abadi" panose="020B0604020104020204" pitchFamily="34" charset="0"/>
            </a:endParaRPr>
          </a:p>
          <a:p>
            <a:pPr marL="342900" indent="-342900" algn="just">
              <a:lnSpc>
                <a:spcPct val="100000"/>
              </a:lnSpc>
              <a:spcBef>
                <a:spcPts val="0"/>
              </a:spcBef>
              <a:buFont typeface="Wingdings" panose="05000000000000000000" pitchFamily="2" charset="2"/>
              <a:buChar char="q"/>
            </a:pPr>
            <a:r>
              <a:rPr lang="en-US" sz="1400" dirty="0">
                <a:latin typeface="Abadi" panose="020B0604020104020204" pitchFamily="34" charset="0"/>
                <a:hlinkClick r:id="rId8"/>
              </a:rPr>
              <a:t>President-Trumps-Cyber-Strategy-for-America.pdf</a:t>
            </a:r>
            <a:endParaRPr lang="en-US" sz="1400" dirty="0">
              <a:latin typeface="Abadi" panose="020B0604020104020204" pitchFamily="34" charset="0"/>
            </a:endParaRPr>
          </a:p>
          <a:p>
            <a:pPr marL="342900" indent="-342900" algn="just">
              <a:lnSpc>
                <a:spcPct val="100000"/>
              </a:lnSpc>
              <a:spcBef>
                <a:spcPts val="0"/>
              </a:spcBef>
              <a:buFont typeface="Wingdings" panose="05000000000000000000" pitchFamily="2" charset="2"/>
              <a:buChar char="q"/>
            </a:pPr>
            <a:r>
              <a:rPr lang="es-419" sz="1400" noProof="0" dirty="0">
                <a:latin typeface="Abadi" panose="020B0604020104020204" pitchFamily="34" charset="0"/>
                <a:hlinkClick r:id="rId9"/>
              </a:rPr>
              <a:t>https://www.cisa.gov/news-events/cybersecurity-advisories?utm_source=chatgpt.com</a:t>
            </a:r>
            <a:endParaRPr lang="es-419" sz="1400" noProof="0" dirty="0">
              <a:latin typeface="Abadi" panose="020B0604020104020204" pitchFamily="34" charset="0"/>
            </a:endParaRPr>
          </a:p>
          <a:p>
            <a:pPr marL="342900" indent="-342900" algn="just">
              <a:lnSpc>
                <a:spcPct val="100000"/>
              </a:lnSpc>
              <a:spcBef>
                <a:spcPts val="0"/>
              </a:spcBef>
              <a:buFont typeface="Wingdings" panose="05000000000000000000" pitchFamily="2" charset="2"/>
              <a:buChar char="q"/>
            </a:pPr>
            <a:r>
              <a:rPr lang="es-419" sz="1400" noProof="0" dirty="0">
                <a:latin typeface="Abadi" panose="020B0604020104020204" pitchFamily="34" charset="0"/>
                <a:hlinkClick r:id="rId10"/>
              </a:rPr>
              <a:t>https://www.nsa.gov/Cybersecurity/Advisories-Technical-Guidance/?utm_source=chatgpt.com</a:t>
            </a:r>
            <a:endParaRPr lang="es-419" sz="1400" noProof="0" dirty="0">
              <a:latin typeface="Abadi" panose="020B0604020104020204" pitchFamily="34" charset="0"/>
            </a:endParaRPr>
          </a:p>
          <a:p>
            <a:pPr marL="342900" indent="-342900" algn="just">
              <a:lnSpc>
                <a:spcPct val="100000"/>
              </a:lnSpc>
              <a:spcBef>
                <a:spcPts val="0"/>
              </a:spcBef>
              <a:buFont typeface="Wingdings" panose="05000000000000000000" pitchFamily="2" charset="2"/>
              <a:buChar char="q"/>
            </a:pPr>
            <a:r>
              <a:rPr lang="en-US" sz="1400" dirty="0">
                <a:latin typeface="Abadi" panose="020B0604020104020204" pitchFamily="34" charset="0"/>
                <a:hlinkClick r:id="rId11"/>
              </a:rPr>
              <a:t>Home Page - Internet Crime Complaint Center (IC3)</a:t>
            </a:r>
            <a:endParaRPr lang="en-US" sz="1400" dirty="0">
              <a:latin typeface="Abadi" panose="020B0604020104020204" pitchFamily="34" charset="0"/>
            </a:endParaRPr>
          </a:p>
          <a:p>
            <a:pPr marL="342900" indent="-342900" algn="just">
              <a:lnSpc>
                <a:spcPct val="100000"/>
              </a:lnSpc>
              <a:spcBef>
                <a:spcPts val="0"/>
              </a:spcBef>
              <a:buFont typeface="Wingdings" panose="05000000000000000000" pitchFamily="2" charset="2"/>
              <a:buChar char="q"/>
            </a:pPr>
            <a:r>
              <a:rPr lang="es-419" sz="1400" noProof="0" dirty="0">
                <a:latin typeface="Abadi" panose="020B0604020104020204" pitchFamily="34" charset="0"/>
                <a:hlinkClick r:id="rId12"/>
              </a:rPr>
              <a:t>https://www.ncsc.gov.uk/?utm</a:t>
            </a:r>
            <a:endParaRPr lang="es-419" sz="1400" noProof="0" dirty="0">
              <a:latin typeface="Abadi" panose="020B0604020104020204" pitchFamily="34" charset="0"/>
            </a:endParaRPr>
          </a:p>
          <a:p>
            <a:pPr marL="342900" indent="-342900" algn="just">
              <a:lnSpc>
                <a:spcPct val="100000"/>
              </a:lnSpc>
              <a:spcBef>
                <a:spcPts val="0"/>
              </a:spcBef>
              <a:buFont typeface="Wingdings" panose="05000000000000000000" pitchFamily="2" charset="2"/>
              <a:buChar char="q"/>
            </a:pPr>
            <a:r>
              <a:rPr lang="es-419" sz="1400" noProof="0" dirty="0">
                <a:latin typeface="Abadi" panose="020B0604020104020204" pitchFamily="34" charset="0"/>
                <a:hlinkClick r:id="rId13"/>
              </a:rPr>
              <a:t>https://cloud.google.com/security/products/threat-intelligence?utm</a:t>
            </a:r>
            <a:endParaRPr lang="es-419" sz="1400" noProof="0" dirty="0">
              <a:latin typeface="Abadi" panose="020B0604020104020204" pitchFamily="34" charset="0"/>
            </a:endParaRPr>
          </a:p>
          <a:p>
            <a:pPr marL="342900" indent="-342900" algn="just">
              <a:lnSpc>
                <a:spcPct val="100000"/>
              </a:lnSpc>
              <a:spcBef>
                <a:spcPts val="0"/>
              </a:spcBef>
              <a:buFont typeface="Wingdings" panose="05000000000000000000" pitchFamily="2" charset="2"/>
              <a:buChar char="q"/>
            </a:pPr>
            <a:r>
              <a:rPr lang="en-US" sz="1400" dirty="0">
                <a:latin typeface="Abadi" panose="020B0604020104020204" pitchFamily="34" charset="0"/>
                <a:hlinkClick r:id="rId14"/>
              </a:rPr>
              <a:t>Cybersecurity Blog | CrowdStrike</a:t>
            </a:r>
            <a:endParaRPr lang="en-US" sz="1400" dirty="0">
              <a:latin typeface="Abadi" panose="020B0604020104020204" pitchFamily="34" charset="0"/>
            </a:endParaRPr>
          </a:p>
          <a:p>
            <a:pPr algn="just"/>
            <a:endParaRPr lang="es-419" sz="1400" noProof="0" dirty="0">
              <a:latin typeface="Abadi" panose="020B0604020104020204" pitchFamily="34" charset="0"/>
            </a:endParaRPr>
          </a:p>
        </p:txBody>
      </p:sp>
    </p:spTree>
    <p:extLst>
      <p:ext uri="{BB962C8B-B14F-4D97-AF65-F5344CB8AC3E}">
        <p14:creationId xmlns:p14="http://schemas.microsoft.com/office/powerpoint/2010/main" val="127599776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7F1E6B-0C3C-8A22-09D6-51A009FBCCB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3F37D05-6DE4-FC72-195F-48B8BDCDF30B}"/>
              </a:ext>
            </a:extLst>
          </p:cNvPr>
          <p:cNvSpPr>
            <a:spLocks noGrp="1"/>
          </p:cNvSpPr>
          <p:nvPr>
            <p:ph type="ctrTitle"/>
          </p:nvPr>
        </p:nvSpPr>
        <p:spPr>
          <a:xfrm>
            <a:off x="107696" y="109728"/>
            <a:ext cx="3068320" cy="594360"/>
          </a:xfrm>
        </p:spPr>
        <p:txBody>
          <a:bodyPr>
            <a:normAutofit fontScale="90000"/>
          </a:bodyPr>
          <a:lstStyle/>
          <a:p>
            <a:r>
              <a:rPr lang="es-419" sz="2000" noProof="0" dirty="0"/>
              <a:t>Cap. 5: Ciberinteligencia</a:t>
            </a:r>
          </a:p>
        </p:txBody>
      </p:sp>
      <p:sp>
        <p:nvSpPr>
          <p:cNvPr id="3" name="Subtitle 2">
            <a:extLst>
              <a:ext uri="{FF2B5EF4-FFF2-40B4-BE49-F238E27FC236}">
                <a16:creationId xmlns:a16="http://schemas.microsoft.com/office/drawing/2014/main" id="{F4FEA6B9-80EF-6A79-DC0E-6E2E1D5DB12E}"/>
              </a:ext>
            </a:extLst>
          </p:cNvPr>
          <p:cNvSpPr>
            <a:spLocks noGrp="1"/>
          </p:cNvSpPr>
          <p:nvPr>
            <p:ph type="subTitle" idx="1"/>
          </p:nvPr>
        </p:nvSpPr>
        <p:spPr>
          <a:xfrm>
            <a:off x="107696" y="923978"/>
            <a:ext cx="11667744" cy="5354902"/>
          </a:xfrm>
        </p:spPr>
        <p:txBody>
          <a:bodyPr>
            <a:noAutofit/>
          </a:bodyPr>
          <a:lstStyle/>
          <a:p>
            <a:pPr>
              <a:lnSpc>
                <a:spcPct val="100000"/>
              </a:lnSpc>
              <a:spcBef>
                <a:spcPts val="0"/>
              </a:spcBef>
            </a:pPr>
            <a:r>
              <a:rPr lang="es-419" sz="1400" b="1" noProof="0" dirty="0">
                <a:latin typeface="Abadi" panose="020B0604020104020204" pitchFamily="34" charset="0"/>
              </a:rPr>
              <a:t>El dominio digital como teatro estratégico:</a:t>
            </a:r>
          </a:p>
          <a:p>
            <a:pPr>
              <a:lnSpc>
                <a:spcPct val="100000"/>
              </a:lnSpc>
              <a:spcBef>
                <a:spcPts val="0"/>
              </a:spcBef>
            </a:pPr>
            <a:endParaRPr lang="es-419" sz="1400" dirty="0">
              <a:latin typeface="Abadi" panose="020B0604020104020204" pitchFamily="34" charset="0"/>
            </a:endParaRPr>
          </a:p>
          <a:p>
            <a:pPr marL="342900" indent="-342900" algn="just">
              <a:lnSpc>
                <a:spcPct val="100000"/>
              </a:lnSpc>
              <a:spcBef>
                <a:spcPts val="0"/>
              </a:spcBef>
              <a:buFont typeface="Wingdings" panose="05000000000000000000" pitchFamily="2" charset="2"/>
              <a:buChar char="q"/>
            </a:pPr>
            <a:r>
              <a:rPr lang="es-419" sz="1400" noProof="0" dirty="0">
                <a:latin typeface="Abadi" panose="020B0604020104020204" pitchFamily="34" charset="0"/>
              </a:rPr>
              <a:t>El ciclo de la inteligencia aplicado al entorno cibernético: </a:t>
            </a:r>
          </a:p>
          <a:p>
            <a:pPr algn="just">
              <a:lnSpc>
                <a:spcPct val="100000"/>
              </a:lnSpc>
              <a:spcBef>
                <a:spcPts val="0"/>
              </a:spcBef>
            </a:pPr>
            <a:endParaRPr lang="es-419" sz="1400" dirty="0">
              <a:latin typeface="Abadi" panose="020B0604020104020204" pitchFamily="34" charset="0"/>
            </a:endParaRPr>
          </a:p>
          <a:p>
            <a:pPr marL="342900" indent="-342900" algn="just">
              <a:lnSpc>
                <a:spcPct val="100000"/>
              </a:lnSpc>
              <a:spcBef>
                <a:spcPts val="0"/>
              </a:spcBef>
              <a:buFont typeface="+mj-lt"/>
              <a:buAutoNum type="arabicPeriod" startAt="2"/>
            </a:pPr>
            <a:r>
              <a:rPr lang="es-419" sz="1400" noProof="0" dirty="0">
                <a:latin typeface="Abadi" panose="020B0604020104020204" pitchFamily="34" charset="0"/>
              </a:rPr>
              <a:t>Colección: Señales de redes sociales – fuentes OSINT – foros criminales – dark web monitoring – eventos SIEM – </a:t>
            </a:r>
            <a:r>
              <a:rPr lang="es-419" sz="1400" noProof="0" dirty="0" err="1">
                <a:latin typeface="Abadi" panose="020B0604020104020204" pitchFamily="34" charset="0"/>
              </a:rPr>
              <a:t>etc</a:t>
            </a:r>
            <a:r>
              <a:rPr lang="es-419" sz="1400" noProof="0" dirty="0">
                <a:latin typeface="Abadi" panose="020B0604020104020204" pitchFamily="34" charset="0"/>
              </a:rPr>
              <a:t>…</a:t>
            </a:r>
          </a:p>
          <a:p>
            <a:pPr marL="342900" indent="-342900" algn="just">
              <a:lnSpc>
                <a:spcPct val="100000"/>
              </a:lnSpc>
              <a:spcBef>
                <a:spcPts val="0"/>
              </a:spcBef>
              <a:buFont typeface="Wingdings" panose="05000000000000000000" pitchFamily="2" charset="2"/>
              <a:buChar char="q"/>
            </a:pPr>
            <a:r>
              <a:rPr lang="es-419" sz="1400" dirty="0">
                <a:latin typeface="Abadi" panose="020B0604020104020204" pitchFamily="34" charset="0"/>
                <a:hlinkClick r:id="rId2"/>
              </a:rPr>
              <a:t>https://www.cisa.gov/ics/advisories?utm</a:t>
            </a:r>
            <a:endParaRPr lang="es-419" sz="1400" dirty="0">
              <a:latin typeface="Abadi" panose="020B0604020104020204" pitchFamily="34" charset="0"/>
            </a:endParaRPr>
          </a:p>
          <a:p>
            <a:pPr marL="342900" indent="-342900" algn="just">
              <a:lnSpc>
                <a:spcPct val="100000"/>
              </a:lnSpc>
              <a:spcBef>
                <a:spcPts val="0"/>
              </a:spcBef>
              <a:buFont typeface="Wingdings" panose="05000000000000000000" pitchFamily="2" charset="2"/>
              <a:buChar char="q"/>
            </a:pPr>
            <a:r>
              <a:rPr lang="es-419" sz="1400" noProof="0" dirty="0">
                <a:latin typeface="Abadi" panose="020B0604020104020204" pitchFamily="34" charset="0"/>
                <a:hlinkClick r:id="rId3"/>
              </a:rPr>
              <a:t>https://attack.mitre.org/?utm</a:t>
            </a:r>
            <a:endParaRPr lang="es-419" sz="1400" noProof="0" dirty="0">
              <a:latin typeface="Abadi" panose="020B0604020104020204" pitchFamily="34" charset="0"/>
            </a:endParaRPr>
          </a:p>
          <a:p>
            <a:pPr marL="342900" indent="-342900" algn="just">
              <a:lnSpc>
                <a:spcPct val="100000"/>
              </a:lnSpc>
              <a:spcBef>
                <a:spcPts val="0"/>
              </a:spcBef>
              <a:buFont typeface="Wingdings" panose="05000000000000000000" pitchFamily="2" charset="2"/>
              <a:buChar char="q"/>
            </a:pPr>
            <a:r>
              <a:rPr lang="es-419" sz="1400" noProof="0" dirty="0">
                <a:latin typeface="Abadi" panose="020B0604020104020204" pitchFamily="34" charset="0"/>
                <a:hlinkClick r:id="rId4"/>
              </a:rPr>
              <a:t>https://www.recordedfuture.com/research?utm</a:t>
            </a:r>
            <a:endParaRPr lang="es-419" sz="1400" noProof="0" dirty="0">
              <a:latin typeface="Abadi" panose="020B0604020104020204" pitchFamily="34" charset="0"/>
            </a:endParaRPr>
          </a:p>
          <a:p>
            <a:pPr marL="342900" indent="-342900" algn="just">
              <a:lnSpc>
                <a:spcPct val="100000"/>
              </a:lnSpc>
              <a:spcBef>
                <a:spcPts val="0"/>
              </a:spcBef>
              <a:buFont typeface="Wingdings" panose="05000000000000000000" pitchFamily="2" charset="2"/>
              <a:buChar char="q"/>
            </a:pPr>
            <a:r>
              <a:rPr lang="es-419" sz="1400" noProof="0" dirty="0">
                <a:latin typeface="Abadi" panose="020B0604020104020204" pitchFamily="34" charset="0"/>
                <a:hlinkClick r:id="rId5"/>
              </a:rPr>
              <a:t>https://www.microsoft.com/en-us/security/blog/?utm</a:t>
            </a:r>
            <a:endParaRPr lang="es-419" sz="1400" noProof="0" dirty="0">
              <a:latin typeface="Abadi" panose="020B0604020104020204" pitchFamily="34" charset="0"/>
            </a:endParaRPr>
          </a:p>
          <a:p>
            <a:pPr marL="342900" indent="-342900" algn="just">
              <a:lnSpc>
                <a:spcPct val="100000"/>
              </a:lnSpc>
              <a:spcBef>
                <a:spcPts val="0"/>
              </a:spcBef>
              <a:buFont typeface="Wingdings" panose="05000000000000000000" pitchFamily="2" charset="2"/>
              <a:buChar char="q"/>
            </a:pPr>
            <a:r>
              <a:rPr lang="es-419" sz="1400" noProof="0" dirty="0">
                <a:latin typeface="Abadi" panose="020B0604020104020204" pitchFamily="34" charset="0"/>
                <a:hlinkClick r:id="rId6"/>
              </a:rPr>
              <a:t>https://attackevals.mitre-engenuity.org/?utm</a:t>
            </a:r>
            <a:endParaRPr lang="es-419" sz="1400" dirty="0">
              <a:latin typeface="Abadi" panose="020B0604020104020204" pitchFamily="34" charset="0"/>
            </a:endParaRPr>
          </a:p>
          <a:p>
            <a:pPr marL="342900" indent="-342900" algn="just">
              <a:lnSpc>
                <a:spcPct val="100000"/>
              </a:lnSpc>
              <a:spcBef>
                <a:spcPts val="0"/>
              </a:spcBef>
              <a:buFont typeface="Wingdings" panose="05000000000000000000" pitchFamily="2" charset="2"/>
              <a:buChar char="q"/>
            </a:pPr>
            <a:r>
              <a:rPr lang="es-419" sz="1400" noProof="0" dirty="0">
                <a:latin typeface="Abadi" panose="020B0604020104020204" pitchFamily="34" charset="0"/>
                <a:hlinkClick r:id="rId7"/>
              </a:rPr>
              <a:t>https://www.csis.org/programs/strategic-technologies-program/cybersecurity-and-governance?utm</a:t>
            </a:r>
            <a:endParaRPr lang="es-419" sz="1400" noProof="0" dirty="0">
              <a:latin typeface="Abadi" panose="020B0604020104020204" pitchFamily="34" charset="0"/>
            </a:endParaRPr>
          </a:p>
          <a:p>
            <a:pPr algn="just">
              <a:lnSpc>
                <a:spcPct val="100000"/>
              </a:lnSpc>
              <a:spcBef>
                <a:spcPts val="0"/>
              </a:spcBef>
            </a:pPr>
            <a:endParaRPr lang="es-419" sz="1400" noProof="0" dirty="0">
              <a:latin typeface="Abadi" panose="020B0604020104020204" pitchFamily="34" charset="0"/>
            </a:endParaRPr>
          </a:p>
          <a:p>
            <a:pPr marL="342900" indent="-342900" algn="just">
              <a:lnSpc>
                <a:spcPct val="100000"/>
              </a:lnSpc>
              <a:spcBef>
                <a:spcPts val="0"/>
              </a:spcBef>
              <a:buFont typeface="+mj-lt"/>
              <a:buAutoNum type="arabicPeriod" startAt="3"/>
            </a:pPr>
            <a:r>
              <a:rPr lang="es-419" sz="1400" dirty="0">
                <a:latin typeface="Abadi" panose="020B0604020104020204" pitchFamily="34" charset="0"/>
              </a:rPr>
              <a:t>Procesamiento: significa normalizar – depurar – validar – correlacionar y estructurar información que llega en múltiples formatos, velocidades y niveles de confiabilidad. </a:t>
            </a:r>
          </a:p>
          <a:p>
            <a:pPr marL="342900" indent="-342900" algn="just">
              <a:lnSpc>
                <a:spcPct val="100000"/>
              </a:lnSpc>
              <a:spcBef>
                <a:spcPts val="0"/>
              </a:spcBef>
              <a:buFont typeface="+mj-lt"/>
              <a:buAutoNum type="arabicPeriod" startAt="3"/>
            </a:pPr>
            <a:endParaRPr lang="es-419" sz="1400" dirty="0">
              <a:latin typeface="Abadi" panose="020B0604020104020204" pitchFamily="34" charset="0"/>
            </a:endParaRPr>
          </a:p>
          <a:p>
            <a:pPr marL="342900" indent="-342900" algn="just">
              <a:lnSpc>
                <a:spcPct val="100000"/>
              </a:lnSpc>
              <a:spcBef>
                <a:spcPts val="0"/>
              </a:spcBef>
              <a:buFont typeface="+mj-lt"/>
              <a:buAutoNum type="arabicPeriod" startAt="3"/>
            </a:pPr>
            <a:r>
              <a:rPr lang="es-419" sz="1400" noProof="0" dirty="0">
                <a:latin typeface="Abadi" panose="020B0604020104020204" pitchFamily="34" charset="0"/>
              </a:rPr>
              <a:t>Análisis y </a:t>
            </a:r>
            <a:r>
              <a:rPr lang="es-419" sz="1400" dirty="0">
                <a:latin typeface="Abadi" panose="020B0604020104020204" pitchFamily="34" charset="0"/>
              </a:rPr>
              <a:t>producción: deja de ser una observación técnica y se convierte en un juicio analítico: que significa – porque importa – a quien afecta – que patrón revela – que probabilidad tiene de escalar – y que decisión debería informar.</a:t>
            </a:r>
          </a:p>
          <a:p>
            <a:pPr marL="342900" indent="-342900" algn="just">
              <a:lnSpc>
                <a:spcPct val="100000"/>
              </a:lnSpc>
              <a:spcBef>
                <a:spcPts val="0"/>
              </a:spcBef>
              <a:buFont typeface="+mj-lt"/>
              <a:buAutoNum type="arabicPeriod" startAt="3"/>
            </a:pPr>
            <a:endParaRPr lang="es-419" sz="1400" dirty="0">
              <a:latin typeface="Abadi" panose="020B0604020104020204" pitchFamily="34" charset="0"/>
            </a:endParaRPr>
          </a:p>
          <a:p>
            <a:pPr marL="342900" indent="-342900" algn="just">
              <a:lnSpc>
                <a:spcPct val="100000"/>
              </a:lnSpc>
              <a:spcBef>
                <a:spcPts val="0"/>
              </a:spcBef>
              <a:buFont typeface="+mj-lt"/>
              <a:buAutoNum type="arabicPeriod" startAt="3"/>
            </a:pPr>
            <a:r>
              <a:rPr lang="es-419" sz="1400" noProof="0" dirty="0">
                <a:latin typeface="Abadi" panose="020B0604020104020204" pitchFamily="34" charset="0"/>
              </a:rPr>
              <a:t>Difusión: la decisión debe ser audiencia – driver: la inteligencia táctica debe entregarse en forma de detecciones – la inteligencia operacional puede difundirse en como threat briefs o campaign assessments – la inteligencia estratégica en productos ejecutivos que al final faciliten la toma de decisiones.</a:t>
            </a:r>
          </a:p>
          <a:p>
            <a:pPr marL="342900" indent="-342900" algn="just">
              <a:lnSpc>
                <a:spcPct val="100000"/>
              </a:lnSpc>
              <a:spcBef>
                <a:spcPts val="0"/>
              </a:spcBef>
              <a:buFont typeface="+mj-lt"/>
              <a:buAutoNum type="arabicPeriod" startAt="3"/>
            </a:pPr>
            <a:endParaRPr lang="es-419" sz="1400" noProof="0" dirty="0">
              <a:latin typeface="Abadi" panose="020B0604020104020204" pitchFamily="34" charset="0"/>
            </a:endParaRPr>
          </a:p>
          <a:p>
            <a:pPr marL="342900" indent="-342900" algn="just">
              <a:lnSpc>
                <a:spcPct val="100000"/>
              </a:lnSpc>
              <a:spcBef>
                <a:spcPts val="0"/>
              </a:spcBef>
              <a:buFont typeface="+mj-lt"/>
              <a:buAutoNum type="arabicPeriod" startAt="3"/>
            </a:pPr>
            <a:r>
              <a:rPr lang="es-419" sz="1400" dirty="0">
                <a:latin typeface="Abadi" panose="020B0604020104020204" pitchFamily="34" charset="0"/>
              </a:rPr>
              <a:t>Retroalimentación: la inteligencia fue útil – llego a tiempo – respondió el requerimiento – cambio alguna decisión – facilito la decisión – redujo incertidumbre. </a:t>
            </a:r>
            <a:endParaRPr lang="es-419" sz="1400" noProof="0" dirty="0">
              <a:latin typeface="Abadi" panose="020B0604020104020204" pitchFamily="34" charset="0"/>
            </a:endParaRPr>
          </a:p>
          <a:p>
            <a:pPr algn="just"/>
            <a:endParaRPr lang="es-419" sz="1400" noProof="0" dirty="0">
              <a:latin typeface="Abadi" panose="020B0604020104020204" pitchFamily="34" charset="0"/>
            </a:endParaRPr>
          </a:p>
        </p:txBody>
      </p:sp>
    </p:spTree>
    <p:extLst>
      <p:ext uri="{BB962C8B-B14F-4D97-AF65-F5344CB8AC3E}">
        <p14:creationId xmlns:p14="http://schemas.microsoft.com/office/powerpoint/2010/main" val="218914092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2F578F-D292-2DD8-7DDB-C41003A4B7D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03CF5FF-3766-2F12-0A7C-4A0D7DB806E3}"/>
              </a:ext>
            </a:extLst>
          </p:cNvPr>
          <p:cNvSpPr>
            <a:spLocks noGrp="1"/>
          </p:cNvSpPr>
          <p:nvPr>
            <p:ph type="ctrTitle"/>
          </p:nvPr>
        </p:nvSpPr>
        <p:spPr>
          <a:xfrm>
            <a:off x="107696" y="109728"/>
            <a:ext cx="3068320" cy="594360"/>
          </a:xfrm>
        </p:spPr>
        <p:txBody>
          <a:bodyPr>
            <a:normAutofit fontScale="90000"/>
          </a:bodyPr>
          <a:lstStyle/>
          <a:p>
            <a:r>
              <a:rPr lang="es-419" sz="2000" noProof="0" dirty="0"/>
              <a:t>Cap. 5: Ciberinteligencia</a:t>
            </a:r>
          </a:p>
        </p:txBody>
      </p:sp>
      <p:sp>
        <p:nvSpPr>
          <p:cNvPr id="3" name="Subtitle 2">
            <a:extLst>
              <a:ext uri="{FF2B5EF4-FFF2-40B4-BE49-F238E27FC236}">
                <a16:creationId xmlns:a16="http://schemas.microsoft.com/office/drawing/2014/main" id="{F209DA0C-0CF2-2B08-B759-479F07EBC02E}"/>
              </a:ext>
            </a:extLst>
          </p:cNvPr>
          <p:cNvSpPr>
            <a:spLocks noGrp="1"/>
          </p:cNvSpPr>
          <p:nvPr>
            <p:ph type="subTitle" idx="1"/>
          </p:nvPr>
        </p:nvSpPr>
        <p:spPr>
          <a:xfrm>
            <a:off x="311771" y="704088"/>
            <a:ext cx="11158869" cy="4603116"/>
          </a:xfrm>
        </p:spPr>
        <p:txBody>
          <a:bodyPr>
            <a:noAutofit/>
          </a:bodyPr>
          <a:lstStyle/>
          <a:p>
            <a:pPr algn="r"/>
            <a:r>
              <a:rPr lang="es-419" sz="1800" b="1" dirty="0">
                <a:latin typeface="Abadi" panose="020B0604020104020204" pitchFamily="34" charset="0"/>
              </a:rPr>
              <a:t>Fuentes de la ciber inteligencia</a:t>
            </a:r>
            <a:r>
              <a:rPr lang="es-419" sz="1800" b="1" noProof="0" dirty="0">
                <a:latin typeface="Abadi" panose="020B0604020104020204" pitchFamily="34" charset="0"/>
              </a:rPr>
              <a:t>:</a:t>
            </a:r>
          </a:p>
          <a:p>
            <a:endParaRPr lang="es-419" sz="1600" dirty="0">
              <a:latin typeface="Abadi" panose="020B0604020104020204" pitchFamily="34" charset="0"/>
            </a:endParaRPr>
          </a:p>
          <a:p>
            <a:pPr marL="342900" indent="-342900" algn="just">
              <a:buFont typeface="Wingdings" panose="05000000000000000000" pitchFamily="2" charset="2"/>
              <a:buChar char="q"/>
            </a:pPr>
            <a:r>
              <a:rPr lang="es-419" sz="1600" dirty="0">
                <a:latin typeface="Abadi" panose="020B0604020104020204" pitchFamily="34" charset="0"/>
              </a:rPr>
              <a:t>OSINT – geolocalizaciones – publicaciones de usuarios – huellas digitales – redes de relaciones – contenido multimedia – repositorios técnicos – foros – registros empresariales – patrones de vida – patrones de comportamiento .</a:t>
            </a:r>
          </a:p>
          <a:p>
            <a:pPr marL="342900" indent="-342900" algn="just">
              <a:buFont typeface="Wingdings" panose="05000000000000000000" pitchFamily="2" charset="2"/>
              <a:buChar char="q"/>
            </a:pPr>
            <a:r>
              <a:rPr lang="es-419" sz="1600" noProof="0" dirty="0">
                <a:latin typeface="Abadi" panose="020B0604020104020204" pitchFamily="34" charset="0"/>
              </a:rPr>
              <a:t>SOCMINT – señales temprana</a:t>
            </a:r>
            <a:r>
              <a:rPr lang="es-419" sz="1600" dirty="0">
                <a:latin typeface="Abadi" panose="020B0604020104020204" pitchFamily="34" charset="0"/>
              </a:rPr>
              <a:t>s de desorden y movilización – propaganda y narrativa hostil – reclutamiento – coordinación informal – percepción publica – indicadores de radicalización – huellas de comportamiento.</a:t>
            </a:r>
          </a:p>
          <a:p>
            <a:pPr marL="342900" indent="-342900" algn="just">
              <a:buFont typeface="Wingdings" panose="05000000000000000000" pitchFamily="2" charset="2"/>
              <a:buChar char="q"/>
            </a:pPr>
            <a:r>
              <a:rPr lang="es-419" sz="1600" noProof="0" dirty="0">
                <a:latin typeface="Abadi" panose="020B0604020104020204" pitchFamily="34" charset="0"/>
              </a:rPr>
              <a:t>Telemetría y fuentes internas: logs, eventos de red, endpoints, autenticaciones – correlaciones SIEM, alertas EDR, cambios de configuración – actividades de cuentas privilegiadas, trafico inusual, etc..</a:t>
            </a:r>
          </a:p>
          <a:p>
            <a:pPr marL="342900" indent="-342900" algn="just">
              <a:buFont typeface="Wingdings" panose="05000000000000000000" pitchFamily="2" charset="2"/>
              <a:buChar char="q"/>
            </a:pPr>
            <a:r>
              <a:rPr lang="es-419" sz="1600" dirty="0">
                <a:latin typeface="Abadi" panose="020B0604020104020204" pitchFamily="34" charset="0"/>
              </a:rPr>
              <a:t>Fuentes gubernamentales y sectoriales – compartidas: CISA – FBI – NSA – DC3</a:t>
            </a:r>
          </a:p>
          <a:p>
            <a:pPr marL="342900" indent="-342900" algn="just">
              <a:buFont typeface="Wingdings" panose="05000000000000000000" pitchFamily="2" charset="2"/>
              <a:buChar char="q"/>
            </a:pPr>
            <a:r>
              <a:rPr lang="es-419" sz="1600" noProof="0" dirty="0">
                <a:latin typeface="Abadi" panose="020B0604020104020204" pitchFamily="34" charset="0"/>
              </a:rPr>
              <a:t>Entorno digit</a:t>
            </a:r>
            <a:r>
              <a:rPr lang="es-419" sz="1600" dirty="0">
                <a:latin typeface="Abadi" panose="020B0604020104020204" pitchFamily="34" charset="0"/>
              </a:rPr>
              <a:t>al: actores estatales y no – proxies – ecosistemas híbridos –hacktivismo – insider threat – sector privado cumple funciones claves en aspectos de seguridad nacional e interior. </a:t>
            </a:r>
          </a:p>
          <a:p>
            <a:pPr marL="342900" indent="-342900" algn="just">
              <a:buFont typeface="Wingdings" panose="05000000000000000000" pitchFamily="2" charset="2"/>
              <a:buChar char="q"/>
            </a:pPr>
            <a:r>
              <a:rPr lang="es-419" sz="1600" dirty="0">
                <a:latin typeface="Abadi" panose="020B0604020104020204" pitchFamily="34" charset="0"/>
              </a:rPr>
              <a:t>La atribución es un proceso analítico, no una certeza: identificar al responsable de un ataque requiere inteligencia, no solo evidencia técnica.</a:t>
            </a:r>
          </a:p>
          <a:p>
            <a:pPr marL="342900" indent="-342900" algn="just">
              <a:buFont typeface="Wingdings" panose="05000000000000000000" pitchFamily="2" charset="2"/>
              <a:buChar char="q"/>
            </a:pPr>
            <a:r>
              <a:rPr lang="es-419" sz="1600" dirty="0">
                <a:latin typeface="Abadi" panose="020B0604020104020204" pitchFamily="34" charset="0"/>
              </a:rPr>
              <a:t>El futuro de la ciberinteligencia apunta hacia mayor automatización, convergencia ciber-físico-cognitiva y expansión del conflicto hacia infraestructura crítica y ecosistemas de terceros.</a:t>
            </a:r>
          </a:p>
          <a:p>
            <a:pPr algn="just"/>
            <a:endParaRPr lang="es-419" sz="1600" dirty="0">
              <a:latin typeface="Abadi" panose="020B0604020104020204" pitchFamily="34" charset="0"/>
            </a:endParaRPr>
          </a:p>
          <a:p>
            <a:pPr algn="just"/>
            <a:endParaRPr lang="es-419" sz="1600" noProof="0" dirty="0">
              <a:latin typeface="Abadi" panose="020B0604020104020204" pitchFamily="34" charset="0"/>
            </a:endParaRPr>
          </a:p>
        </p:txBody>
      </p:sp>
    </p:spTree>
    <p:extLst>
      <p:ext uri="{BB962C8B-B14F-4D97-AF65-F5344CB8AC3E}">
        <p14:creationId xmlns:p14="http://schemas.microsoft.com/office/powerpoint/2010/main" val="31778969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696" y="109728"/>
            <a:ext cx="3068320" cy="594360"/>
          </a:xfrm>
        </p:spPr>
        <p:txBody>
          <a:bodyPr>
            <a:normAutofit fontScale="90000"/>
          </a:bodyPr>
          <a:lstStyle/>
          <a:p>
            <a:r>
              <a:rPr lang="es-419" sz="2000" noProof="0" dirty="0"/>
              <a:t>Cap. 5: Ciberinteligencia</a:t>
            </a:r>
          </a:p>
        </p:txBody>
      </p:sp>
      <p:sp>
        <p:nvSpPr>
          <p:cNvPr id="3" name="Subtitle 2"/>
          <p:cNvSpPr>
            <a:spLocks noGrp="1"/>
          </p:cNvSpPr>
          <p:nvPr>
            <p:ph type="subTitle" idx="1"/>
          </p:nvPr>
        </p:nvSpPr>
        <p:spPr>
          <a:xfrm>
            <a:off x="390580" y="1005522"/>
            <a:ext cx="5570869" cy="4603116"/>
          </a:xfrm>
        </p:spPr>
        <p:txBody>
          <a:bodyPr>
            <a:noAutofit/>
          </a:bodyPr>
          <a:lstStyle/>
          <a:p>
            <a:pPr algn="just">
              <a:lnSpc>
                <a:spcPct val="100000"/>
              </a:lnSpc>
              <a:spcBef>
                <a:spcPts val="0"/>
              </a:spcBef>
            </a:pPr>
            <a:r>
              <a:rPr lang="en-US" sz="1400" b="1" dirty="0">
                <a:effectLst>
                  <a:outerShdw blurRad="38100" dist="38100" dir="2700000" algn="tl">
                    <a:srgbClr val="000000">
                      <a:alpha val="43137"/>
                    </a:srgbClr>
                  </a:outerShdw>
                </a:effectLst>
                <a:latin typeface="Abadi" panose="020B0604020104020204" pitchFamily="34" charset="0"/>
              </a:rPr>
              <a:t>Date:</a:t>
            </a:r>
            <a:r>
              <a:rPr lang="en-US" sz="1400" dirty="0">
                <a:effectLst>
                  <a:outerShdw blurRad="38100" dist="38100" dir="2700000" algn="tl">
                    <a:srgbClr val="000000">
                      <a:alpha val="43137"/>
                    </a:srgbClr>
                  </a:outerShdw>
                </a:effectLst>
                <a:latin typeface="Abadi" panose="020B0604020104020204" pitchFamily="34" charset="0"/>
              </a:rPr>
              <a:t> </a:t>
            </a:r>
            <a:r>
              <a:rPr lang="en-US" sz="1400" dirty="0">
                <a:latin typeface="Abadi" panose="020B0604020104020204" pitchFamily="34" charset="0"/>
              </a:rPr>
              <a:t>May 2021 </a:t>
            </a:r>
          </a:p>
          <a:p>
            <a:pPr algn="just">
              <a:lnSpc>
                <a:spcPct val="100000"/>
              </a:lnSpc>
              <a:spcBef>
                <a:spcPts val="0"/>
              </a:spcBef>
            </a:pPr>
            <a:endParaRPr lang="en-US" sz="1400" dirty="0">
              <a:latin typeface="Abadi" panose="020B0604020104020204" pitchFamily="34" charset="0"/>
            </a:endParaRPr>
          </a:p>
          <a:p>
            <a:pPr algn="just">
              <a:lnSpc>
                <a:spcPct val="100000"/>
              </a:lnSpc>
              <a:spcBef>
                <a:spcPts val="0"/>
              </a:spcBef>
            </a:pPr>
            <a:r>
              <a:rPr lang="en-US" sz="1400" b="1" dirty="0">
                <a:effectLst>
                  <a:outerShdw blurRad="38100" dist="38100" dir="2700000" algn="tl">
                    <a:srgbClr val="000000">
                      <a:alpha val="43137"/>
                    </a:srgbClr>
                  </a:outerShdw>
                </a:effectLst>
                <a:latin typeface="Abadi" panose="020B0604020104020204" pitchFamily="34" charset="0"/>
              </a:rPr>
              <a:t>Target:</a:t>
            </a:r>
            <a:r>
              <a:rPr lang="en-US" sz="1400" dirty="0">
                <a:effectLst>
                  <a:outerShdw blurRad="38100" dist="38100" dir="2700000" algn="tl">
                    <a:srgbClr val="000000">
                      <a:alpha val="43137"/>
                    </a:srgbClr>
                  </a:outerShdw>
                </a:effectLst>
                <a:latin typeface="Abadi" panose="020B0604020104020204" pitchFamily="34" charset="0"/>
              </a:rPr>
              <a:t> </a:t>
            </a:r>
            <a:r>
              <a:rPr lang="en-US" sz="1400" dirty="0">
                <a:latin typeface="Abadi" panose="020B0604020104020204" pitchFamily="34" charset="0"/>
              </a:rPr>
              <a:t>Colonial Pipeline </a:t>
            </a:r>
          </a:p>
          <a:p>
            <a:pPr algn="just">
              <a:lnSpc>
                <a:spcPct val="100000"/>
              </a:lnSpc>
              <a:spcBef>
                <a:spcPts val="0"/>
              </a:spcBef>
            </a:pPr>
            <a:endParaRPr lang="en-US" sz="1400" dirty="0">
              <a:latin typeface="Abadi" panose="020B0604020104020204" pitchFamily="34" charset="0"/>
            </a:endParaRPr>
          </a:p>
          <a:p>
            <a:pPr algn="just">
              <a:lnSpc>
                <a:spcPct val="100000"/>
              </a:lnSpc>
              <a:spcBef>
                <a:spcPts val="0"/>
              </a:spcBef>
            </a:pPr>
            <a:r>
              <a:rPr lang="en-US" sz="1400" b="1" dirty="0">
                <a:effectLst>
                  <a:outerShdw blurRad="38100" dist="38100" dir="2700000" algn="tl">
                    <a:srgbClr val="000000">
                      <a:alpha val="43137"/>
                    </a:srgbClr>
                  </a:outerShdw>
                </a:effectLst>
                <a:latin typeface="Abadi" panose="020B0604020104020204" pitchFamily="34" charset="0"/>
              </a:rPr>
              <a:t>Threat Actor:</a:t>
            </a:r>
            <a:r>
              <a:rPr lang="en-US" sz="1400" dirty="0">
                <a:effectLst>
                  <a:outerShdw blurRad="38100" dist="38100" dir="2700000" algn="tl">
                    <a:srgbClr val="000000">
                      <a:alpha val="43137"/>
                    </a:srgbClr>
                  </a:outerShdw>
                </a:effectLst>
                <a:latin typeface="Abadi" panose="020B0604020104020204" pitchFamily="34" charset="0"/>
              </a:rPr>
              <a:t> </a:t>
            </a:r>
            <a:r>
              <a:rPr lang="en-US" sz="1400" dirty="0">
                <a:latin typeface="Abadi" panose="020B0604020104020204" pitchFamily="34" charset="0"/>
              </a:rPr>
              <a:t>DarkSide </a:t>
            </a:r>
            <a:r>
              <a:rPr lang="en-US" sz="1400" b="1" dirty="0">
                <a:latin typeface="Abadi" panose="020B0604020104020204" pitchFamily="34" charset="0"/>
              </a:rPr>
              <a:t>Attack Type:</a:t>
            </a:r>
            <a:r>
              <a:rPr lang="en-US" sz="1400" dirty="0">
                <a:latin typeface="Abadi" panose="020B0604020104020204" pitchFamily="34" charset="0"/>
              </a:rPr>
              <a:t> Ransomware with data exfiltration (double extortion) </a:t>
            </a:r>
            <a:r>
              <a:rPr lang="en-US" sz="1400" b="1" dirty="0">
                <a:latin typeface="Abadi" panose="020B0604020104020204" pitchFamily="34" charset="0"/>
              </a:rPr>
              <a:t>Impact:</a:t>
            </a:r>
            <a:r>
              <a:rPr lang="en-US" sz="1400" dirty="0">
                <a:latin typeface="Abadi" panose="020B0604020104020204" pitchFamily="34" charset="0"/>
              </a:rPr>
              <a:t> Temporary shutdown of the largest fuel pipeline in the United States, supplying approximately 45% of the East Coast's fuel.</a:t>
            </a:r>
          </a:p>
          <a:p>
            <a:pPr algn="just">
              <a:lnSpc>
                <a:spcPct val="100000"/>
              </a:lnSpc>
              <a:spcBef>
                <a:spcPts val="0"/>
              </a:spcBef>
            </a:pPr>
            <a:endParaRPr lang="en-US" sz="1400" dirty="0">
              <a:latin typeface="Abadi" panose="020B0604020104020204" pitchFamily="34" charset="0"/>
            </a:endParaRPr>
          </a:p>
          <a:p>
            <a:pPr algn="just">
              <a:lnSpc>
                <a:spcPct val="100000"/>
              </a:lnSpc>
              <a:spcBef>
                <a:spcPts val="0"/>
              </a:spcBef>
            </a:pPr>
            <a:r>
              <a:rPr lang="en-US" sz="1400" b="1" dirty="0">
                <a:effectLst>
                  <a:outerShdw blurRad="38100" dist="38100" dir="2700000" algn="tl">
                    <a:srgbClr val="000000">
                      <a:alpha val="43137"/>
                    </a:srgbClr>
                  </a:outerShdw>
                </a:effectLst>
                <a:latin typeface="Abadi" panose="020B0604020104020204" pitchFamily="34" charset="0"/>
              </a:rPr>
              <a:t>Vulnerability: </a:t>
            </a:r>
            <a:r>
              <a:rPr lang="en-US" sz="1400" dirty="0">
                <a:latin typeface="Abadi" panose="020B0604020104020204" pitchFamily="34" charset="0"/>
              </a:rPr>
              <a:t>VPN account </a:t>
            </a:r>
            <a:r>
              <a:rPr lang="en-US" sz="1400" b="1" dirty="0">
                <a:latin typeface="Abadi" panose="020B0604020104020204" pitchFamily="34" charset="0"/>
              </a:rPr>
              <a:t>did not have Multi-Factor Authentication (MFA) enabled</a:t>
            </a:r>
            <a:endParaRPr lang="es-419" sz="1400" dirty="0">
              <a:latin typeface="Abadi" panose="020B0604020104020204" pitchFamily="34" charset="0"/>
            </a:endParaRPr>
          </a:p>
          <a:p>
            <a:pPr algn="just">
              <a:lnSpc>
                <a:spcPct val="100000"/>
              </a:lnSpc>
              <a:spcBef>
                <a:spcPts val="0"/>
              </a:spcBef>
            </a:pPr>
            <a:endParaRPr lang="en-US" sz="1400" dirty="0">
              <a:latin typeface="Abadi" panose="020B0604020104020204" pitchFamily="34" charset="0"/>
            </a:endParaRPr>
          </a:p>
        </p:txBody>
      </p:sp>
      <p:graphicFrame>
        <p:nvGraphicFramePr>
          <p:cNvPr id="5" name="Tabla 4">
            <a:extLst>
              <a:ext uri="{FF2B5EF4-FFF2-40B4-BE49-F238E27FC236}">
                <a16:creationId xmlns:a16="http://schemas.microsoft.com/office/drawing/2014/main" id="{465738CA-514C-C22A-8701-172D04D2A0A5}"/>
              </a:ext>
            </a:extLst>
          </p:cNvPr>
          <p:cNvGraphicFramePr>
            <a:graphicFrameLocks noGrp="1"/>
          </p:cNvGraphicFramePr>
          <p:nvPr>
            <p:extLst>
              <p:ext uri="{D42A27DB-BD31-4B8C-83A1-F6EECF244321}">
                <p14:modId xmlns:p14="http://schemas.microsoft.com/office/powerpoint/2010/main" val="470015686"/>
              </p:ext>
            </p:extLst>
          </p:nvPr>
        </p:nvGraphicFramePr>
        <p:xfrm>
          <a:off x="6586855" y="1127442"/>
          <a:ext cx="5052709" cy="4023360"/>
        </p:xfrm>
        <a:graphic>
          <a:graphicData uri="http://schemas.openxmlformats.org/drawingml/2006/table">
            <a:tbl>
              <a:tblPr/>
              <a:tblGrid>
                <a:gridCol w="2567305">
                  <a:extLst>
                    <a:ext uri="{9D8B030D-6E8A-4147-A177-3AD203B41FA5}">
                      <a16:colId xmlns:a16="http://schemas.microsoft.com/office/drawing/2014/main" val="3713343787"/>
                    </a:ext>
                  </a:extLst>
                </a:gridCol>
                <a:gridCol w="2485404">
                  <a:extLst>
                    <a:ext uri="{9D8B030D-6E8A-4147-A177-3AD203B41FA5}">
                      <a16:colId xmlns:a16="http://schemas.microsoft.com/office/drawing/2014/main" val="3921667167"/>
                    </a:ext>
                  </a:extLst>
                </a:gridCol>
              </a:tblGrid>
              <a:tr h="365760">
                <a:tc>
                  <a:txBody>
                    <a:bodyPr/>
                    <a:lstStyle/>
                    <a:p>
                      <a:pPr>
                        <a:buNone/>
                      </a:pPr>
                      <a:r>
                        <a:rPr lang="en-US" sz="1600" b="1">
                          <a:effectLst>
                            <a:outerShdw blurRad="38100" dist="38100" dir="2700000" algn="tl">
                              <a:srgbClr val="000000">
                                <a:alpha val="43137"/>
                              </a:srgbClr>
                            </a:outerShdw>
                          </a:effectLst>
                          <a:latin typeface="Abadi" panose="020B0604020104020204" pitchFamily="34" charset="0"/>
                        </a:rPr>
                        <a:t>Lesson</a:t>
                      </a:r>
                    </a:p>
                  </a:txBody>
                  <a:tcPr anchor="ctr">
                    <a:lnL>
                      <a:noFill/>
                    </a:lnL>
                    <a:lnR>
                      <a:noFill/>
                    </a:lnR>
                    <a:lnT>
                      <a:noFill/>
                    </a:lnT>
                    <a:lnB>
                      <a:noFill/>
                    </a:lnB>
                    <a:noFill/>
                  </a:tcPr>
                </a:tc>
                <a:tc>
                  <a:txBody>
                    <a:bodyPr/>
                    <a:lstStyle/>
                    <a:p>
                      <a:pPr>
                        <a:buNone/>
                      </a:pPr>
                      <a:r>
                        <a:rPr lang="en-US" sz="1600" b="1" dirty="0">
                          <a:effectLst>
                            <a:outerShdw blurRad="38100" dist="38100" dir="2700000" algn="tl">
                              <a:srgbClr val="000000">
                                <a:alpha val="43137"/>
                              </a:srgbClr>
                            </a:outerShdw>
                          </a:effectLst>
                          <a:latin typeface="Abadi" panose="020B0604020104020204" pitchFamily="34" charset="0"/>
                        </a:rPr>
                        <a:t>Significance</a:t>
                      </a:r>
                    </a:p>
                  </a:txBody>
                  <a:tcPr anchor="ctr">
                    <a:lnL>
                      <a:noFill/>
                    </a:lnL>
                    <a:lnR>
                      <a:noFill/>
                    </a:lnR>
                    <a:lnT>
                      <a:noFill/>
                    </a:lnT>
                    <a:lnB>
                      <a:noFill/>
                    </a:lnB>
                    <a:noFill/>
                  </a:tcPr>
                </a:tc>
                <a:extLst>
                  <a:ext uri="{0D108BD9-81ED-4DB2-BD59-A6C34878D82A}">
                    <a16:rowId xmlns:a16="http://schemas.microsoft.com/office/drawing/2014/main" val="1866011825"/>
                  </a:ext>
                </a:extLst>
              </a:tr>
              <a:tr h="640080">
                <a:tc>
                  <a:txBody>
                    <a:bodyPr/>
                    <a:lstStyle/>
                    <a:p>
                      <a:pPr>
                        <a:buNone/>
                      </a:pPr>
                      <a:r>
                        <a:rPr lang="en-US" sz="1200" b="1">
                          <a:effectLst>
                            <a:outerShdw blurRad="38100" dist="38100" dir="2700000" algn="tl">
                              <a:srgbClr val="000000">
                                <a:alpha val="43137"/>
                              </a:srgbClr>
                            </a:outerShdw>
                          </a:effectLst>
                          <a:latin typeface="Abadi" panose="020B0604020104020204" pitchFamily="34" charset="0"/>
                        </a:rPr>
                        <a:t>MFA is essential</a:t>
                      </a:r>
                    </a:p>
                  </a:txBody>
                  <a:tcPr anchor="ctr">
                    <a:lnL>
                      <a:noFill/>
                    </a:lnL>
                    <a:lnR>
                      <a:noFill/>
                    </a:lnR>
                    <a:lnT>
                      <a:noFill/>
                    </a:lnT>
                    <a:lnB>
                      <a:noFill/>
                    </a:lnB>
                    <a:noFill/>
                  </a:tcPr>
                </a:tc>
                <a:tc>
                  <a:txBody>
                    <a:bodyPr/>
                    <a:lstStyle/>
                    <a:p>
                      <a:pPr>
                        <a:buNone/>
                      </a:pPr>
                      <a:r>
                        <a:rPr lang="en-US" sz="1200" b="1">
                          <a:effectLst>
                            <a:outerShdw blurRad="38100" dist="38100" dir="2700000" algn="tl">
                              <a:srgbClr val="000000">
                                <a:alpha val="43137"/>
                              </a:srgbClr>
                            </a:outerShdw>
                          </a:effectLst>
                          <a:latin typeface="Abadi" panose="020B0604020104020204" pitchFamily="34" charset="0"/>
                        </a:rPr>
                        <a:t>A single compromised password enabled the intrusion</a:t>
                      </a:r>
                    </a:p>
                  </a:txBody>
                  <a:tcPr anchor="ctr">
                    <a:lnL>
                      <a:noFill/>
                    </a:lnL>
                    <a:lnR>
                      <a:noFill/>
                    </a:lnR>
                    <a:lnT>
                      <a:noFill/>
                    </a:lnT>
                    <a:lnB>
                      <a:noFill/>
                    </a:lnB>
                    <a:noFill/>
                  </a:tcPr>
                </a:tc>
                <a:extLst>
                  <a:ext uri="{0D108BD9-81ED-4DB2-BD59-A6C34878D82A}">
                    <a16:rowId xmlns:a16="http://schemas.microsoft.com/office/drawing/2014/main" val="2111868498"/>
                  </a:ext>
                </a:extLst>
              </a:tr>
              <a:tr h="640080">
                <a:tc>
                  <a:txBody>
                    <a:bodyPr/>
                    <a:lstStyle/>
                    <a:p>
                      <a:pPr>
                        <a:buNone/>
                      </a:pPr>
                      <a:r>
                        <a:rPr lang="en-US" sz="1200" b="1">
                          <a:effectLst>
                            <a:outerShdw blurRad="38100" dist="38100" dir="2700000" algn="tl">
                              <a:srgbClr val="000000">
                                <a:alpha val="43137"/>
                              </a:srgbClr>
                            </a:outerShdw>
                          </a:effectLst>
                          <a:latin typeface="Abadi" panose="020B0604020104020204" pitchFamily="34" charset="0"/>
                        </a:rPr>
                        <a:t>Asset visibility matters</a:t>
                      </a:r>
                    </a:p>
                  </a:txBody>
                  <a:tcPr anchor="ctr">
                    <a:lnL>
                      <a:noFill/>
                    </a:lnL>
                    <a:lnR>
                      <a:noFill/>
                    </a:lnR>
                    <a:lnT>
                      <a:noFill/>
                    </a:lnT>
                    <a:lnB>
                      <a:noFill/>
                    </a:lnB>
                    <a:noFill/>
                  </a:tcPr>
                </a:tc>
                <a:tc>
                  <a:txBody>
                    <a:bodyPr/>
                    <a:lstStyle/>
                    <a:p>
                      <a:pPr>
                        <a:buNone/>
                      </a:pPr>
                      <a:r>
                        <a:rPr lang="en-US" sz="1200" b="1">
                          <a:effectLst>
                            <a:outerShdw blurRad="38100" dist="38100" dir="2700000" algn="tl">
                              <a:srgbClr val="000000">
                                <a:alpha val="43137"/>
                              </a:srgbClr>
                            </a:outerShdw>
                          </a:effectLst>
                          <a:latin typeface="Abadi" panose="020B0604020104020204" pitchFamily="34" charset="0"/>
                        </a:rPr>
                        <a:t>Inactive accounts must be monitored and removed</a:t>
                      </a:r>
                    </a:p>
                  </a:txBody>
                  <a:tcPr anchor="ctr">
                    <a:lnL>
                      <a:noFill/>
                    </a:lnL>
                    <a:lnR>
                      <a:noFill/>
                    </a:lnR>
                    <a:lnT>
                      <a:noFill/>
                    </a:lnT>
                    <a:lnB>
                      <a:noFill/>
                    </a:lnB>
                    <a:noFill/>
                  </a:tcPr>
                </a:tc>
                <a:extLst>
                  <a:ext uri="{0D108BD9-81ED-4DB2-BD59-A6C34878D82A}">
                    <a16:rowId xmlns:a16="http://schemas.microsoft.com/office/drawing/2014/main" val="1379426344"/>
                  </a:ext>
                </a:extLst>
              </a:tr>
              <a:tr h="365760">
                <a:tc>
                  <a:txBody>
                    <a:bodyPr/>
                    <a:lstStyle/>
                    <a:p>
                      <a:pPr>
                        <a:buNone/>
                      </a:pPr>
                      <a:r>
                        <a:rPr lang="en-US" sz="1200" b="1">
                          <a:effectLst>
                            <a:outerShdw blurRad="38100" dist="38100" dir="2700000" algn="tl">
                              <a:srgbClr val="000000">
                                <a:alpha val="43137"/>
                              </a:srgbClr>
                            </a:outerShdw>
                          </a:effectLst>
                          <a:latin typeface="Abadi" panose="020B0604020104020204" pitchFamily="34" charset="0"/>
                        </a:rPr>
                        <a:t>Segmentation is critical</a:t>
                      </a:r>
                    </a:p>
                  </a:txBody>
                  <a:tcPr anchor="ctr">
                    <a:lnL>
                      <a:noFill/>
                    </a:lnL>
                    <a:lnR>
                      <a:noFill/>
                    </a:lnR>
                    <a:lnT>
                      <a:noFill/>
                    </a:lnT>
                    <a:lnB>
                      <a:noFill/>
                    </a:lnB>
                    <a:noFill/>
                  </a:tcPr>
                </a:tc>
                <a:tc>
                  <a:txBody>
                    <a:bodyPr/>
                    <a:lstStyle/>
                    <a:p>
                      <a:pPr>
                        <a:buNone/>
                      </a:pPr>
                      <a:r>
                        <a:rPr lang="en-US" sz="1200" b="1">
                          <a:effectLst>
                            <a:outerShdw blurRad="38100" dist="38100" dir="2700000" algn="tl">
                              <a:srgbClr val="000000">
                                <a:alpha val="43137"/>
                              </a:srgbClr>
                            </a:outerShdw>
                          </a:effectLst>
                          <a:latin typeface="Abadi" panose="020B0604020104020204" pitchFamily="34" charset="0"/>
                        </a:rPr>
                        <a:t>IT and OT environments must be separated</a:t>
                      </a:r>
                    </a:p>
                  </a:txBody>
                  <a:tcPr anchor="ctr">
                    <a:lnL>
                      <a:noFill/>
                    </a:lnL>
                    <a:lnR>
                      <a:noFill/>
                    </a:lnR>
                    <a:lnT>
                      <a:noFill/>
                    </a:lnT>
                    <a:lnB>
                      <a:noFill/>
                    </a:lnB>
                    <a:noFill/>
                  </a:tcPr>
                </a:tc>
                <a:extLst>
                  <a:ext uri="{0D108BD9-81ED-4DB2-BD59-A6C34878D82A}">
                    <a16:rowId xmlns:a16="http://schemas.microsoft.com/office/drawing/2014/main" val="2779103825"/>
                  </a:ext>
                </a:extLst>
              </a:tr>
              <a:tr h="640080">
                <a:tc>
                  <a:txBody>
                    <a:bodyPr/>
                    <a:lstStyle/>
                    <a:p>
                      <a:pPr>
                        <a:buNone/>
                      </a:pPr>
                      <a:r>
                        <a:rPr lang="en-US" sz="1200" b="1" dirty="0">
                          <a:effectLst>
                            <a:outerShdw blurRad="38100" dist="38100" dir="2700000" algn="tl">
                              <a:srgbClr val="000000">
                                <a:alpha val="43137"/>
                              </a:srgbClr>
                            </a:outerShdw>
                          </a:effectLst>
                          <a:latin typeface="Abadi" panose="020B0604020104020204" pitchFamily="34" charset="0"/>
                        </a:rPr>
                        <a:t>Incident response planning</a:t>
                      </a:r>
                    </a:p>
                  </a:txBody>
                  <a:tcPr anchor="ctr">
                    <a:lnL>
                      <a:noFill/>
                    </a:lnL>
                    <a:lnR>
                      <a:noFill/>
                    </a:lnR>
                    <a:lnT>
                      <a:noFill/>
                    </a:lnT>
                    <a:lnB>
                      <a:noFill/>
                    </a:lnB>
                    <a:noFill/>
                  </a:tcPr>
                </a:tc>
                <a:tc>
                  <a:txBody>
                    <a:bodyPr/>
                    <a:lstStyle/>
                    <a:p>
                      <a:pPr>
                        <a:buNone/>
                      </a:pPr>
                      <a:r>
                        <a:rPr lang="en-US" sz="1200" b="1" dirty="0">
                          <a:effectLst>
                            <a:outerShdw blurRad="38100" dist="38100" dir="2700000" algn="tl">
                              <a:srgbClr val="000000">
                                <a:alpha val="43137"/>
                              </a:srgbClr>
                            </a:outerShdw>
                          </a:effectLst>
                          <a:latin typeface="Abadi" panose="020B0604020104020204" pitchFamily="34" charset="0"/>
                        </a:rPr>
                        <a:t>Organizations must prepare for operational disruptions</a:t>
                      </a:r>
                    </a:p>
                  </a:txBody>
                  <a:tcPr anchor="ctr">
                    <a:lnL>
                      <a:noFill/>
                    </a:lnL>
                    <a:lnR>
                      <a:noFill/>
                    </a:lnR>
                    <a:lnT>
                      <a:noFill/>
                    </a:lnT>
                    <a:lnB>
                      <a:noFill/>
                    </a:lnB>
                    <a:noFill/>
                  </a:tcPr>
                </a:tc>
                <a:extLst>
                  <a:ext uri="{0D108BD9-81ED-4DB2-BD59-A6C34878D82A}">
                    <a16:rowId xmlns:a16="http://schemas.microsoft.com/office/drawing/2014/main" val="2350755049"/>
                  </a:ext>
                </a:extLst>
              </a:tr>
              <a:tr h="640080">
                <a:tc>
                  <a:txBody>
                    <a:bodyPr/>
                    <a:lstStyle/>
                    <a:p>
                      <a:pPr>
                        <a:buNone/>
                      </a:pPr>
                      <a:r>
                        <a:rPr lang="en-US" sz="1200" b="1">
                          <a:effectLst>
                            <a:outerShdw blurRad="38100" dist="38100" dir="2700000" algn="tl">
                              <a:srgbClr val="000000">
                                <a:alpha val="43137"/>
                              </a:srgbClr>
                            </a:outerShdw>
                          </a:effectLst>
                          <a:latin typeface="Abadi" panose="020B0604020104020204" pitchFamily="34" charset="0"/>
                        </a:rPr>
                        <a:t>Threat intelligence</a:t>
                      </a:r>
                    </a:p>
                  </a:txBody>
                  <a:tcPr anchor="ctr">
                    <a:lnL>
                      <a:noFill/>
                    </a:lnL>
                    <a:lnR>
                      <a:noFill/>
                    </a:lnR>
                    <a:lnT>
                      <a:noFill/>
                    </a:lnT>
                    <a:lnB>
                      <a:noFill/>
                    </a:lnB>
                    <a:noFill/>
                  </a:tcPr>
                </a:tc>
                <a:tc>
                  <a:txBody>
                    <a:bodyPr/>
                    <a:lstStyle/>
                    <a:p>
                      <a:pPr>
                        <a:buNone/>
                      </a:pPr>
                      <a:r>
                        <a:rPr lang="en-US" sz="1200" b="1">
                          <a:effectLst>
                            <a:outerShdw blurRad="38100" dist="38100" dir="2700000" algn="tl">
                              <a:srgbClr val="000000">
                                <a:alpha val="43137"/>
                              </a:srgbClr>
                            </a:outerShdw>
                          </a:effectLst>
                          <a:latin typeface="Abadi" panose="020B0604020104020204" pitchFamily="34" charset="0"/>
                        </a:rPr>
                        <a:t>Early detection of ransomware activity can reduce impact</a:t>
                      </a:r>
                    </a:p>
                  </a:txBody>
                  <a:tcPr anchor="ctr">
                    <a:lnL>
                      <a:noFill/>
                    </a:lnL>
                    <a:lnR>
                      <a:noFill/>
                    </a:lnR>
                    <a:lnT>
                      <a:noFill/>
                    </a:lnT>
                    <a:lnB>
                      <a:noFill/>
                    </a:lnB>
                    <a:noFill/>
                  </a:tcPr>
                </a:tc>
                <a:extLst>
                  <a:ext uri="{0D108BD9-81ED-4DB2-BD59-A6C34878D82A}">
                    <a16:rowId xmlns:a16="http://schemas.microsoft.com/office/drawing/2014/main" val="3438922949"/>
                  </a:ext>
                </a:extLst>
              </a:tr>
              <a:tr h="640080">
                <a:tc>
                  <a:txBody>
                    <a:bodyPr/>
                    <a:lstStyle/>
                    <a:p>
                      <a:pPr>
                        <a:buNone/>
                      </a:pPr>
                      <a:r>
                        <a:rPr lang="en-US" sz="1200" b="1">
                          <a:effectLst>
                            <a:outerShdw blurRad="38100" dist="38100" dir="2700000" algn="tl">
                              <a:srgbClr val="000000">
                                <a:alpha val="43137"/>
                              </a:srgbClr>
                            </a:outerShdw>
                          </a:effectLst>
                          <a:latin typeface="Abadi" panose="020B0604020104020204" pitchFamily="34" charset="0"/>
                        </a:rPr>
                        <a:t>Executive decision-making</a:t>
                      </a:r>
                    </a:p>
                  </a:txBody>
                  <a:tcPr anchor="ctr">
                    <a:lnL>
                      <a:noFill/>
                    </a:lnL>
                    <a:lnR>
                      <a:noFill/>
                    </a:lnR>
                    <a:lnT>
                      <a:noFill/>
                    </a:lnT>
                    <a:lnB>
                      <a:noFill/>
                    </a:lnB>
                    <a:noFill/>
                  </a:tcPr>
                </a:tc>
                <a:tc>
                  <a:txBody>
                    <a:bodyPr/>
                    <a:lstStyle/>
                    <a:p>
                      <a:pPr>
                        <a:buNone/>
                      </a:pPr>
                      <a:r>
                        <a:rPr lang="en-US" sz="1200" b="1" dirty="0">
                          <a:effectLst>
                            <a:outerShdw blurRad="38100" dist="38100" dir="2700000" algn="tl">
                              <a:srgbClr val="000000">
                                <a:alpha val="43137"/>
                              </a:srgbClr>
                            </a:outerShdw>
                          </a:effectLst>
                          <a:latin typeface="Abadi" panose="020B0604020104020204" pitchFamily="34" charset="0"/>
                        </a:rPr>
                        <a:t>Leaders must understand cyber risks before a crisis</a:t>
                      </a:r>
                    </a:p>
                  </a:txBody>
                  <a:tcPr anchor="ctr">
                    <a:lnL>
                      <a:noFill/>
                    </a:lnL>
                    <a:lnR>
                      <a:noFill/>
                    </a:lnR>
                    <a:lnT>
                      <a:noFill/>
                    </a:lnT>
                    <a:lnB>
                      <a:noFill/>
                    </a:lnB>
                    <a:noFill/>
                  </a:tcPr>
                </a:tc>
                <a:extLst>
                  <a:ext uri="{0D108BD9-81ED-4DB2-BD59-A6C34878D82A}">
                    <a16:rowId xmlns:a16="http://schemas.microsoft.com/office/drawing/2014/main" val="2299611741"/>
                  </a:ext>
                </a:extLst>
              </a:tr>
            </a:tbl>
          </a:graphicData>
        </a:graphic>
      </p:graphicFrame>
      <p:pic>
        <p:nvPicPr>
          <p:cNvPr id="7" name="Imagen 6">
            <a:extLst>
              <a:ext uri="{FF2B5EF4-FFF2-40B4-BE49-F238E27FC236}">
                <a16:creationId xmlns:a16="http://schemas.microsoft.com/office/drawing/2014/main" id="{0598A2FE-A092-AAA5-1FA1-1DF972DC415F}"/>
              </a:ext>
            </a:extLst>
          </p:cNvPr>
          <p:cNvPicPr>
            <a:picLocks noChangeAspect="1"/>
          </p:cNvPicPr>
          <p:nvPr/>
        </p:nvPicPr>
        <p:blipFill>
          <a:blip r:embed="rId2"/>
          <a:stretch>
            <a:fillRect/>
          </a:stretch>
        </p:blipFill>
        <p:spPr>
          <a:xfrm>
            <a:off x="1209836" y="3651466"/>
            <a:ext cx="3932359" cy="2998671"/>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4FAA27-F700-CDE2-2C76-C33BE3489D0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ECBD274-DD40-ABED-05DE-8866C49493D9}"/>
              </a:ext>
            </a:extLst>
          </p:cNvPr>
          <p:cNvSpPr>
            <a:spLocks noGrp="1"/>
          </p:cNvSpPr>
          <p:nvPr>
            <p:ph type="ctrTitle"/>
          </p:nvPr>
        </p:nvSpPr>
        <p:spPr>
          <a:xfrm>
            <a:off x="107696" y="109728"/>
            <a:ext cx="3068320" cy="594360"/>
          </a:xfrm>
        </p:spPr>
        <p:txBody>
          <a:bodyPr>
            <a:normAutofit fontScale="90000"/>
          </a:bodyPr>
          <a:lstStyle/>
          <a:p>
            <a:r>
              <a:rPr lang="es-419" sz="2000" noProof="0" dirty="0"/>
              <a:t>Cap. 5: Ciberinteligencia</a:t>
            </a:r>
          </a:p>
        </p:txBody>
      </p:sp>
      <p:pic>
        <p:nvPicPr>
          <p:cNvPr id="9" name="Imagen 8">
            <a:extLst>
              <a:ext uri="{FF2B5EF4-FFF2-40B4-BE49-F238E27FC236}">
                <a16:creationId xmlns:a16="http://schemas.microsoft.com/office/drawing/2014/main" id="{2F02B9E3-AED8-1165-F82C-C8E90A164288}"/>
              </a:ext>
            </a:extLst>
          </p:cNvPr>
          <p:cNvPicPr>
            <a:picLocks noChangeAspect="1"/>
          </p:cNvPicPr>
          <p:nvPr/>
        </p:nvPicPr>
        <p:blipFill>
          <a:blip r:embed="rId2"/>
          <a:stretch>
            <a:fillRect/>
          </a:stretch>
        </p:blipFill>
        <p:spPr>
          <a:xfrm>
            <a:off x="7911736" y="406908"/>
            <a:ext cx="3969618" cy="3494532"/>
          </a:xfrm>
          <a:prstGeom prst="rect">
            <a:avLst/>
          </a:prstGeom>
        </p:spPr>
      </p:pic>
      <p:sp>
        <p:nvSpPr>
          <p:cNvPr id="11" name="CuadroTexto 10">
            <a:extLst>
              <a:ext uri="{FF2B5EF4-FFF2-40B4-BE49-F238E27FC236}">
                <a16:creationId xmlns:a16="http://schemas.microsoft.com/office/drawing/2014/main" id="{97438D67-E5AE-B7DC-AE3D-1CCEBEB0A9F4}"/>
              </a:ext>
            </a:extLst>
          </p:cNvPr>
          <p:cNvSpPr txBox="1"/>
          <p:nvPr/>
        </p:nvSpPr>
        <p:spPr>
          <a:xfrm>
            <a:off x="310646" y="1160175"/>
            <a:ext cx="2625594" cy="338554"/>
          </a:xfrm>
          <a:prstGeom prst="rect">
            <a:avLst/>
          </a:prstGeom>
          <a:noFill/>
        </p:spPr>
        <p:txBody>
          <a:bodyPr wrap="square">
            <a:spAutoFit/>
          </a:bodyPr>
          <a:lstStyle/>
          <a:p>
            <a:pPr algn="just">
              <a:spcBef>
                <a:spcPts val="1200"/>
              </a:spcBef>
              <a:spcAft>
                <a:spcPts val="300"/>
              </a:spcAft>
              <a:buNone/>
            </a:pPr>
            <a:r>
              <a:rPr lang="en-US" sz="1600" b="1" i="0" dirty="0">
                <a:effectLst/>
                <a:latin typeface="Abadi" panose="020B0604020104020204" pitchFamily="34" charset="0"/>
              </a:rPr>
              <a:t>Ukraine Power Grid Attack:</a:t>
            </a:r>
            <a:endParaRPr lang="en-US" sz="1600" b="0" i="0" dirty="0">
              <a:effectLst/>
              <a:latin typeface="Abadi" panose="020B0604020104020204" pitchFamily="34" charset="0"/>
            </a:endParaRPr>
          </a:p>
        </p:txBody>
      </p:sp>
      <p:sp>
        <p:nvSpPr>
          <p:cNvPr id="13" name="CuadroTexto 12">
            <a:extLst>
              <a:ext uri="{FF2B5EF4-FFF2-40B4-BE49-F238E27FC236}">
                <a16:creationId xmlns:a16="http://schemas.microsoft.com/office/drawing/2014/main" id="{920D820D-BE6C-6811-BD87-89A6DA47F20F}"/>
              </a:ext>
            </a:extLst>
          </p:cNvPr>
          <p:cNvSpPr txBox="1"/>
          <p:nvPr/>
        </p:nvSpPr>
        <p:spPr>
          <a:xfrm>
            <a:off x="310646" y="1465037"/>
            <a:ext cx="6096000" cy="2100575"/>
          </a:xfrm>
          <a:prstGeom prst="rect">
            <a:avLst/>
          </a:prstGeom>
          <a:noFill/>
        </p:spPr>
        <p:txBody>
          <a:bodyPr wrap="square">
            <a:spAutoFit/>
          </a:bodyPr>
          <a:lstStyle/>
          <a:p>
            <a:pPr algn="l">
              <a:spcBef>
                <a:spcPts val="1200"/>
              </a:spcBef>
              <a:spcAft>
                <a:spcPts val="300"/>
              </a:spcAft>
              <a:buNone/>
            </a:pPr>
            <a:endParaRPr lang="en-US" sz="1600" b="1" i="0" dirty="0">
              <a:effectLst/>
              <a:latin typeface="Abadi" panose="020B0604020104020204" pitchFamily="34" charset="0"/>
            </a:endParaRPr>
          </a:p>
          <a:p>
            <a:pPr marL="285750" indent="-285750" algn="l">
              <a:buFont typeface="Wingdings" panose="05000000000000000000" pitchFamily="2" charset="2"/>
              <a:buChar char="q"/>
            </a:pPr>
            <a:r>
              <a:rPr lang="en-US" sz="1600" b="1" i="0" dirty="0">
                <a:effectLst/>
                <a:latin typeface="Abadi" panose="020B0604020104020204" pitchFamily="34" charset="0"/>
              </a:rPr>
              <a:t>Date:</a:t>
            </a:r>
            <a:r>
              <a:rPr lang="en-US" sz="1600" b="0" i="0" dirty="0">
                <a:effectLst/>
                <a:latin typeface="Abadi" panose="020B0604020104020204" pitchFamily="34" charset="0"/>
              </a:rPr>
              <a:t> December 23, 2015</a:t>
            </a:r>
          </a:p>
          <a:p>
            <a:pPr marL="285750" indent="-285750" algn="l">
              <a:buFont typeface="Wingdings" panose="05000000000000000000" pitchFamily="2" charset="2"/>
              <a:buChar char="q"/>
            </a:pPr>
            <a:r>
              <a:rPr lang="en-US" sz="1600" b="1" i="0" dirty="0">
                <a:effectLst/>
                <a:latin typeface="Abadi" panose="020B0604020104020204" pitchFamily="34" charset="0"/>
              </a:rPr>
              <a:t>Location:</a:t>
            </a:r>
            <a:r>
              <a:rPr lang="en-US" sz="1600" b="0" i="0" dirty="0">
                <a:effectLst/>
                <a:latin typeface="Abadi" panose="020B0604020104020204" pitchFamily="34" charset="0"/>
              </a:rPr>
              <a:t> Western Ukraine (Ivano-Frankivsk, Chernivtsi, and Kyiv oblasts)</a:t>
            </a:r>
          </a:p>
          <a:p>
            <a:pPr marL="285750" indent="-285750" algn="l">
              <a:buFont typeface="Wingdings" panose="05000000000000000000" pitchFamily="2" charset="2"/>
              <a:buChar char="q"/>
            </a:pPr>
            <a:r>
              <a:rPr lang="en-US" sz="1600" b="1" i="0" dirty="0">
                <a:effectLst/>
                <a:latin typeface="Abadi" panose="020B0604020104020204" pitchFamily="34" charset="0"/>
              </a:rPr>
              <a:t>Duration:</a:t>
            </a:r>
            <a:r>
              <a:rPr lang="en-US" sz="1600" b="0" i="0" dirty="0">
                <a:effectLst/>
                <a:latin typeface="Abadi" panose="020B0604020104020204" pitchFamily="34" charset="0"/>
              </a:rPr>
              <a:t> 1 – 6 hours of outages</a:t>
            </a:r>
          </a:p>
          <a:p>
            <a:pPr marL="285750" indent="-285750" algn="l">
              <a:buFont typeface="Wingdings" panose="05000000000000000000" pitchFamily="2" charset="2"/>
              <a:buChar char="q"/>
            </a:pPr>
            <a:r>
              <a:rPr lang="en-US" sz="1600" b="1" i="0" dirty="0">
                <a:effectLst/>
                <a:latin typeface="Abadi" panose="020B0604020104020204" pitchFamily="34" charset="0"/>
              </a:rPr>
              <a:t>Attributed actor:</a:t>
            </a:r>
            <a:r>
              <a:rPr lang="en-US" sz="1600" b="0" i="0" dirty="0">
                <a:effectLst/>
                <a:latin typeface="Abadi" panose="020B0604020104020204" pitchFamily="34" charset="0"/>
              </a:rPr>
              <a:t> Sandworm (associated with Russian Federation)</a:t>
            </a:r>
          </a:p>
          <a:p>
            <a:pPr marL="285750" indent="-285750" algn="l">
              <a:buFont typeface="Wingdings" panose="05000000000000000000" pitchFamily="2" charset="2"/>
              <a:buChar char="q"/>
            </a:pPr>
            <a:r>
              <a:rPr lang="en-US" sz="1600" b="1" i="0" dirty="0">
                <a:effectLst/>
                <a:latin typeface="Abadi" panose="020B0604020104020204" pitchFamily="34" charset="0"/>
              </a:rPr>
              <a:t>Affected customers:</a:t>
            </a:r>
            <a:r>
              <a:rPr lang="en-US" sz="1600" b="0" i="0" dirty="0">
                <a:effectLst/>
                <a:latin typeface="Abadi" panose="020B0604020104020204" pitchFamily="34" charset="0"/>
              </a:rPr>
              <a:t> ≈ 230,000</a:t>
            </a:r>
          </a:p>
        </p:txBody>
      </p:sp>
      <p:sp>
        <p:nvSpPr>
          <p:cNvPr id="15" name="CuadroTexto 14">
            <a:extLst>
              <a:ext uri="{FF2B5EF4-FFF2-40B4-BE49-F238E27FC236}">
                <a16:creationId xmlns:a16="http://schemas.microsoft.com/office/drawing/2014/main" id="{DCCA5095-F1F7-BC03-0A5B-E9EEC11B2F9D}"/>
              </a:ext>
            </a:extLst>
          </p:cNvPr>
          <p:cNvSpPr txBox="1"/>
          <p:nvPr/>
        </p:nvSpPr>
        <p:spPr>
          <a:xfrm>
            <a:off x="310646" y="3635722"/>
            <a:ext cx="6096000" cy="2062103"/>
          </a:xfrm>
          <a:prstGeom prst="rect">
            <a:avLst/>
          </a:prstGeom>
          <a:noFill/>
        </p:spPr>
        <p:txBody>
          <a:bodyPr wrap="square">
            <a:spAutoFit/>
          </a:bodyPr>
          <a:lstStyle/>
          <a:p>
            <a:pPr algn="just">
              <a:spcBef>
                <a:spcPts val="1200"/>
              </a:spcBef>
              <a:spcAft>
                <a:spcPts val="300"/>
              </a:spcAft>
              <a:buNone/>
            </a:pPr>
            <a:r>
              <a:rPr lang="en-US" sz="1600" b="1" i="0" dirty="0">
                <a:effectLst/>
                <a:latin typeface="Abadi" panose="020B0604020104020204" pitchFamily="34" charset="0"/>
              </a:rPr>
              <a:t>Attack mechanism: h</a:t>
            </a:r>
            <a:r>
              <a:rPr lang="en-US" sz="1600" b="0" i="0" dirty="0">
                <a:effectLst/>
                <a:latin typeface="Abadi" panose="020B0604020104020204" pitchFamily="34" charset="0"/>
              </a:rPr>
              <a:t>ackers gained entry through </a:t>
            </a:r>
            <a:r>
              <a:rPr lang="en-US" sz="1600" b="1" i="0" dirty="0">
                <a:effectLst/>
                <a:latin typeface="Abadi" panose="020B0604020104020204" pitchFamily="34" charset="0"/>
              </a:rPr>
              <a:t>spear-phishing emails</a:t>
            </a:r>
            <a:r>
              <a:rPr lang="en-US" sz="1600" b="0" i="0" dirty="0">
                <a:effectLst/>
                <a:latin typeface="Abadi" panose="020B0604020104020204" pitchFamily="34" charset="0"/>
              </a:rPr>
              <a:t> that installed Black Energy 3 malware. </a:t>
            </a:r>
            <a:r>
              <a:rPr lang="en-US" sz="1600" b="1" i="0" dirty="0">
                <a:effectLst/>
                <a:latin typeface="Abadi" panose="020B0604020104020204" pitchFamily="34" charset="0"/>
              </a:rPr>
              <a:t>After months of reconnaissance, they used stolen credentials to access SCADA (supervisory control and data acquisition) systems of three distribution firms</a:t>
            </a:r>
            <a:r>
              <a:rPr lang="en-US" sz="1600" b="1" dirty="0">
                <a:latin typeface="Abadi" panose="020B0604020104020204" pitchFamily="34" charset="0"/>
              </a:rPr>
              <a:t>.</a:t>
            </a:r>
            <a:r>
              <a:rPr lang="en-US" sz="1600" dirty="0">
                <a:latin typeface="Abadi" panose="020B0604020104020204" pitchFamily="34" charset="0"/>
              </a:rPr>
              <a:t> </a:t>
            </a:r>
            <a:r>
              <a:rPr lang="en-US" sz="1600" b="0" i="0" dirty="0">
                <a:effectLst/>
                <a:latin typeface="Abadi" panose="020B0604020104020204" pitchFamily="34" charset="0"/>
              </a:rPr>
              <a:t>Attackers remotely opened breakers, taking 30 substations offline. They then deployed KillDisk to wipe operator workstations and launched a telephone denial-of-service attack to jam call centers, delaying public report.</a:t>
            </a:r>
          </a:p>
        </p:txBody>
      </p:sp>
      <p:sp>
        <p:nvSpPr>
          <p:cNvPr id="17" name="CuadroTexto 16">
            <a:extLst>
              <a:ext uri="{FF2B5EF4-FFF2-40B4-BE49-F238E27FC236}">
                <a16:creationId xmlns:a16="http://schemas.microsoft.com/office/drawing/2014/main" id="{37C83CE0-D546-D73F-307D-BCF51D65AC27}"/>
              </a:ext>
            </a:extLst>
          </p:cNvPr>
          <p:cNvSpPr txBox="1"/>
          <p:nvPr/>
        </p:nvSpPr>
        <p:spPr>
          <a:xfrm>
            <a:off x="310646" y="5796992"/>
            <a:ext cx="6019034" cy="584775"/>
          </a:xfrm>
          <a:prstGeom prst="rect">
            <a:avLst/>
          </a:prstGeom>
          <a:noFill/>
        </p:spPr>
        <p:txBody>
          <a:bodyPr wrap="square">
            <a:spAutoFit/>
          </a:bodyPr>
          <a:lstStyle/>
          <a:p>
            <a:pPr algn="just"/>
            <a:r>
              <a:rPr lang="en-US" sz="1600" b="1" i="0" dirty="0">
                <a:effectLst>
                  <a:outerShdw blurRad="38100" dist="38100" dir="2700000" algn="tl">
                    <a:srgbClr val="000000">
                      <a:alpha val="43137"/>
                    </a:srgbClr>
                  </a:outerShdw>
                </a:effectLst>
                <a:latin typeface="Abadi" panose="020B0604020104020204" pitchFamily="34" charset="0"/>
              </a:rPr>
              <a:t>Attribution: </a:t>
            </a:r>
            <a:r>
              <a:rPr lang="en-US" sz="1600" b="0" i="0" dirty="0">
                <a:effectLst/>
                <a:latin typeface="Abadi" panose="020B0604020104020204" pitchFamily="34" charset="0"/>
              </a:rPr>
              <a:t>Evidence pointed to IP addresses in the Russian Federation</a:t>
            </a:r>
            <a:endParaRPr lang="en-US" sz="1600" dirty="0">
              <a:latin typeface="Abadi" panose="020B0604020104020204" pitchFamily="34" charset="0"/>
            </a:endParaRPr>
          </a:p>
        </p:txBody>
      </p:sp>
    </p:spTree>
    <p:extLst>
      <p:ext uri="{BB962C8B-B14F-4D97-AF65-F5344CB8AC3E}">
        <p14:creationId xmlns:p14="http://schemas.microsoft.com/office/powerpoint/2010/main" val="73634724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696" y="109728"/>
            <a:ext cx="3068320" cy="594360"/>
          </a:xfrm>
        </p:spPr>
        <p:txBody>
          <a:bodyPr>
            <a:normAutofit fontScale="90000"/>
          </a:bodyPr>
          <a:lstStyle/>
          <a:p>
            <a:r>
              <a:rPr lang="es-419" sz="2000" noProof="0" dirty="0"/>
              <a:t>Cap. 6: Contrainteligencia</a:t>
            </a:r>
          </a:p>
        </p:txBody>
      </p:sp>
      <p:sp>
        <p:nvSpPr>
          <p:cNvPr id="3" name="Subtitle 2"/>
          <p:cNvSpPr>
            <a:spLocks noGrp="1"/>
          </p:cNvSpPr>
          <p:nvPr>
            <p:ph type="subTitle" idx="1"/>
          </p:nvPr>
        </p:nvSpPr>
        <p:spPr>
          <a:xfrm>
            <a:off x="210171" y="704088"/>
            <a:ext cx="11443349" cy="4603116"/>
          </a:xfrm>
        </p:spPr>
        <p:txBody>
          <a:bodyPr>
            <a:noAutofit/>
          </a:bodyPr>
          <a:lstStyle/>
          <a:p>
            <a:pPr algn="r"/>
            <a:r>
              <a:rPr lang="es-419" sz="1800" b="1" noProof="0" dirty="0">
                <a:latin typeface="Abadi" panose="020B0604020104020204" pitchFamily="34" charset="0"/>
              </a:rPr>
              <a:t>Fundamentos y lógica defensiva-ofensiva:</a:t>
            </a:r>
          </a:p>
          <a:p>
            <a:endParaRPr lang="es-419" sz="1600" dirty="0">
              <a:latin typeface="Abadi" panose="020B0604020104020204" pitchFamily="34" charset="0"/>
            </a:endParaRPr>
          </a:p>
          <a:p>
            <a:pPr marL="342900" indent="-342900" algn="just">
              <a:lnSpc>
                <a:spcPct val="100000"/>
              </a:lnSpc>
              <a:spcBef>
                <a:spcPts val="0"/>
              </a:spcBef>
              <a:buFont typeface="Wingdings" panose="05000000000000000000" pitchFamily="2" charset="2"/>
              <a:buChar char="q"/>
            </a:pPr>
            <a:r>
              <a:rPr lang="es-419" sz="1600" noProof="0" dirty="0">
                <a:latin typeface="Abadi" panose="020B0604020104020204" pitchFamily="34" charset="0"/>
              </a:rPr>
              <a:t>La contrainteligencia:</a:t>
            </a:r>
          </a:p>
          <a:p>
            <a:pPr algn="just"/>
            <a:endParaRPr lang="es-419" sz="1600" noProof="0" dirty="0">
              <a:latin typeface="Abadi" panose="020B0604020104020204" pitchFamily="34" charset="0"/>
            </a:endParaRPr>
          </a:p>
          <a:p>
            <a:pPr marL="342900" indent="-342900" algn="just">
              <a:lnSpc>
                <a:spcPct val="100000"/>
              </a:lnSpc>
              <a:spcBef>
                <a:spcPts val="0"/>
              </a:spcBef>
              <a:buFont typeface="+mj-lt"/>
              <a:buAutoNum type="arabicPeriod"/>
            </a:pPr>
            <a:r>
              <a:rPr lang="es-419" sz="1600" noProof="0" dirty="0">
                <a:latin typeface="Abadi" panose="020B0604020104020204" pitchFamily="34" charset="0"/>
              </a:rPr>
              <a:t> </a:t>
            </a:r>
            <a:r>
              <a:rPr lang="es-419" sz="1600" dirty="0">
                <a:latin typeface="Abadi" panose="020B0604020104020204" pitchFamily="34" charset="0"/>
              </a:rPr>
              <a:t>N</a:t>
            </a:r>
            <a:r>
              <a:rPr lang="es-419" sz="1600" noProof="0" dirty="0">
                <a:latin typeface="Abadi" panose="020B0604020104020204" pitchFamily="34" charset="0"/>
              </a:rPr>
              <a:t>o solo protege información, sino que cuestiona su origen, su validez, su vulnerabilidad y la posibilidad de que haya sido contaminada por el adversario. </a:t>
            </a:r>
          </a:p>
          <a:p>
            <a:pPr marL="342900" indent="-342900" algn="just">
              <a:lnSpc>
                <a:spcPct val="100000"/>
              </a:lnSpc>
              <a:spcBef>
                <a:spcPts val="0"/>
              </a:spcBef>
              <a:buFont typeface="+mj-lt"/>
              <a:buAutoNum type="arabicPeriod"/>
            </a:pPr>
            <a:r>
              <a:rPr lang="es-419" sz="1600" dirty="0">
                <a:latin typeface="Abadi" panose="020B0604020104020204" pitchFamily="34" charset="0"/>
              </a:rPr>
              <a:t>La defensa activa de la integridad del sistema frente al engaño, la infiltración y la manipulación hostil.</a:t>
            </a:r>
          </a:p>
          <a:p>
            <a:pPr marL="342900" indent="-342900" algn="just">
              <a:lnSpc>
                <a:spcPct val="100000"/>
              </a:lnSpc>
              <a:spcBef>
                <a:spcPts val="0"/>
              </a:spcBef>
              <a:buFont typeface="+mj-lt"/>
              <a:buAutoNum type="arabicPeriod"/>
            </a:pPr>
            <a:r>
              <a:rPr lang="es-419" sz="1600" dirty="0">
                <a:latin typeface="Abadi" panose="020B0604020104020204" pitchFamily="34" charset="0"/>
              </a:rPr>
              <a:t>Es un oficio porque exige criterio, paciencia, intuición profesional, lectura del comportamiento humano, dominio del detalle y tolerancia a la ambigüedad.</a:t>
            </a:r>
          </a:p>
          <a:p>
            <a:pPr marL="342900" indent="-342900" algn="just">
              <a:lnSpc>
                <a:spcPct val="100000"/>
              </a:lnSpc>
              <a:spcBef>
                <a:spcPts val="0"/>
              </a:spcBef>
              <a:buFont typeface="+mj-lt"/>
              <a:buAutoNum type="arabicPeriod"/>
            </a:pPr>
            <a:r>
              <a:rPr lang="es-419" sz="1600" dirty="0">
                <a:latin typeface="Abadi" panose="020B0604020104020204" pitchFamily="34" charset="0"/>
              </a:rPr>
              <a:t>Permite reducir la incertidumbre.</a:t>
            </a:r>
          </a:p>
          <a:p>
            <a:pPr marL="342900" indent="-342900" algn="just">
              <a:lnSpc>
                <a:spcPct val="100000"/>
              </a:lnSpc>
              <a:spcBef>
                <a:spcPts val="0"/>
              </a:spcBef>
              <a:buFont typeface="+mj-lt"/>
              <a:buAutoNum type="arabicPeriod"/>
            </a:pPr>
            <a:r>
              <a:rPr lang="es-419" sz="1600" noProof="0" dirty="0">
                <a:latin typeface="Abadi" panose="020B0604020104020204" pitchFamily="34" charset="0"/>
              </a:rPr>
              <a:t>Su propósito no es el de proteger secretos, sino proteger el sistema que produce</a:t>
            </a:r>
            <a:r>
              <a:rPr lang="es-419" sz="1600" dirty="0">
                <a:latin typeface="Abadi" panose="020B0604020104020204" pitchFamily="34" charset="0"/>
              </a:rPr>
              <a:t>, procesa y utiliza conocimiento estratégico.</a:t>
            </a:r>
          </a:p>
          <a:p>
            <a:pPr marL="342900" indent="-342900" algn="just">
              <a:lnSpc>
                <a:spcPct val="100000"/>
              </a:lnSpc>
              <a:spcBef>
                <a:spcPts val="0"/>
              </a:spcBef>
              <a:buFont typeface="+mj-lt"/>
              <a:buAutoNum type="arabicPeriod"/>
            </a:pPr>
            <a:r>
              <a:rPr lang="es-419" sz="1600" noProof="0" dirty="0">
                <a:latin typeface="Abadi" panose="020B0604020104020204" pitchFamily="34" charset="0"/>
              </a:rPr>
              <a:t>Busca no solo que sabe el adversario sino tambi</a:t>
            </a:r>
            <a:r>
              <a:rPr lang="es-419" sz="1600" dirty="0" err="1">
                <a:latin typeface="Abadi" panose="020B0604020104020204" pitchFamily="34" charset="0"/>
              </a:rPr>
              <a:t>én</a:t>
            </a:r>
            <a:r>
              <a:rPr lang="es-419" sz="1600" dirty="0">
                <a:latin typeface="Abadi" panose="020B0604020104020204" pitchFamily="34" charset="0"/>
              </a:rPr>
              <a:t> = como esta tratando de acercarse? A quien puede influenciar? Que vulnerabilidades humanas puede explotar? Que parte del sistema cree entender? Como puede ser inducido a creer algo incorrecto?</a:t>
            </a:r>
            <a:endParaRPr lang="es-419" sz="1600" noProof="0" dirty="0">
              <a:latin typeface="Abadi" panose="020B0604020104020204" pitchFamily="34" charset="0"/>
            </a:endParaRPr>
          </a:p>
          <a:p>
            <a:pPr marL="342900" indent="-342900" algn="just">
              <a:buFont typeface="Wingdings" panose="05000000000000000000" pitchFamily="2" charset="2"/>
              <a:buChar char="q"/>
            </a:pPr>
            <a:r>
              <a:rPr lang="es-419" sz="1600" noProof="0" dirty="0">
                <a:latin typeface="Abadi" panose="020B0604020104020204" pitchFamily="34" charset="0"/>
              </a:rPr>
              <a:t>La contrainteligencia (CI) no es solo defensa pasiva: su verdadera potencia está en su dimensión ofensiva, penetrando y manipulando al adversario desde adentro.</a:t>
            </a:r>
          </a:p>
          <a:p>
            <a:pPr marL="342900" indent="-342900" algn="just">
              <a:buFont typeface="Wingdings" panose="05000000000000000000" pitchFamily="2" charset="2"/>
              <a:buChar char="q"/>
            </a:pPr>
            <a:r>
              <a:rPr lang="es-419" sz="1600" noProof="0" dirty="0">
                <a:latin typeface="Abadi" panose="020B0604020104020204" pitchFamily="34" charset="0"/>
              </a:rPr>
              <a:t>La distinción clave: seguridad protege activos propios; contrainteligencia detecta, penetra y neutraliza la capacidad adversaria de operar contra nosotros.</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5FFD36-891D-AB3C-E838-20E6C1F5318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7BE5E62-95E2-BDB6-7172-31BA35EA40B0}"/>
              </a:ext>
            </a:extLst>
          </p:cNvPr>
          <p:cNvSpPr>
            <a:spLocks noGrp="1"/>
          </p:cNvSpPr>
          <p:nvPr>
            <p:ph type="ctrTitle"/>
          </p:nvPr>
        </p:nvSpPr>
        <p:spPr>
          <a:xfrm>
            <a:off x="107696" y="109728"/>
            <a:ext cx="3068320" cy="594360"/>
          </a:xfrm>
        </p:spPr>
        <p:txBody>
          <a:bodyPr>
            <a:normAutofit fontScale="90000"/>
          </a:bodyPr>
          <a:lstStyle/>
          <a:p>
            <a:r>
              <a:rPr lang="es-419" sz="2000" noProof="0" dirty="0"/>
              <a:t>Cap. 6: Contrainteligencia</a:t>
            </a:r>
          </a:p>
        </p:txBody>
      </p:sp>
      <p:sp>
        <p:nvSpPr>
          <p:cNvPr id="3" name="Subtitle 2">
            <a:extLst>
              <a:ext uri="{FF2B5EF4-FFF2-40B4-BE49-F238E27FC236}">
                <a16:creationId xmlns:a16="http://schemas.microsoft.com/office/drawing/2014/main" id="{AD8FA7D9-69B2-1979-9385-56947209BB77}"/>
              </a:ext>
            </a:extLst>
          </p:cNvPr>
          <p:cNvSpPr>
            <a:spLocks noGrp="1"/>
          </p:cNvSpPr>
          <p:nvPr>
            <p:ph type="subTitle" idx="1"/>
          </p:nvPr>
        </p:nvSpPr>
        <p:spPr>
          <a:xfrm>
            <a:off x="271131" y="1035684"/>
            <a:ext cx="11311269" cy="4603116"/>
          </a:xfrm>
        </p:spPr>
        <p:txBody>
          <a:bodyPr>
            <a:noAutofit/>
          </a:bodyPr>
          <a:lstStyle/>
          <a:p>
            <a:r>
              <a:rPr lang="es-419" sz="1800" b="1" noProof="0" dirty="0">
                <a:latin typeface="Abadi" panose="020B0604020104020204" pitchFamily="34" charset="0"/>
              </a:rPr>
              <a:t>Fundamentos y lógica defensiva-ofensiva:</a:t>
            </a:r>
          </a:p>
          <a:p>
            <a:pPr algn="just"/>
            <a:endParaRPr lang="es-419" sz="1600" noProof="0" dirty="0">
              <a:latin typeface="Abadi" panose="020B0604020104020204" pitchFamily="34" charset="0"/>
            </a:endParaRPr>
          </a:p>
          <a:p>
            <a:pPr marL="342900" indent="-342900" algn="just">
              <a:lnSpc>
                <a:spcPct val="100000"/>
              </a:lnSpc>
              <a:spcBef>
                <a:spcPts val="0"/>
              </a:spcBef>
              <a:buFont typeface="Wingdings" panose="05000000000000000000" pitchFamily="2" charset="2"/>
              <a:buChar char="q"/>
            </a:pPr>
            <a:r>
              <a:rPr lang="es-419" sz="1600" noProof="0" dirty="0">
                <a:latin typeface="Abadi" panose="020B0604020104020204" pitchFamily="34" charset="0"/>
              </a:rPr>
              <a:t>La seguridad se orienta a la protección de activos, operaciones, sistemas, personas, procesos. En cambio la contrainteligencia no solo se centra en el actor hostil que intenta alcanzarlo, sino que:</a:t>
            </a:r>
          </a:p>
          <a:p>
            <a:pPr algn="just">
              <a:lnSpc>
                <a:spcPct val="100000"/>
              </a:lnSpc>
              <a:spcBef>
                <a:spcPts val="0"/>
              </a:spcBef>
            </a:pPr>
            <a:endParaRPr lang="es-419" sz="1600" noProof="0" dirty="0">
              <a:latin typeface="Abadi" panose="020B0604020104020204" pitchFamily="34" charset="0"/>
            </a:endParaRPr>
          </a:p>
          <a:p>
            <a:pPr marL="342900" indent="-342900" algn="just">
              <a:lnSpc>
                <a:spcPct val="100000"/>
              </a:lnSpc>
              <a:spcBef>
                <a:spcPts val="0"/>
              </a:spcBef>
              <a:buFont typeface="+mj-lt"/>
              <a:buAutoNum type="arabicPeriod"/>
            </a:pPr>
            <a:r>
              <a:rPr lang="es-419" sz="1600" dirty="0">
                <a:latin typeface="Abadi" panose="020B0604020104020204" pitchFamily="34" charset="0"/>
              </a:rPr>
              <a:t>Quien esta intentando penetrar el sistema?</a:t>
            </a:r>
          </a:p>
          <a:p>
            <a:pPr marL="342900" indent="-342900" algn="just">
              <a:lnSpc>
                <a:spcPct val="100000"/>
              </a:lnSpc>
              <a:spcBef>
                <a:spcPts val="0"/>
              </a:spcBef>
              <a:buFont typeface="+mj-lt"/>
              <a:buAutoNum type="arabicPeriod"/>
            </a:pPr>
            <a:r>
              <a:rPr lang="es-419" sz="1600" noProof="0" dirty="0">
                <a:latin typeface="Abadi" panose="020B0604020104020204" pitchFamily="34" charset="0"/>
              </a:rPr>
              <a:t>Como se esta acercando?</a:t>
            </a:r>
          </a:p>
          <a:p>
            <a:pPr marL="342900" indent="-342900" algn="just">
              <a:lnSpc>
                <a:spcPct val="100000"/>
              </a:lnSpc>
              <a:spcBef>
                <a:spcPts val="0"/>
              </a:spcBef>
              <a:buFont typeface="+mj-lt"/>
              <a:buAutoNum type="arabicPeriod"/>
            </a:pPr>
            <a:r>
              <a:rPr lang="es-419" sz="1600" dirty="0">
                <a:latin typeface="Abadi" panose="020B0604020104020204" pitchFamily="34" charset="0"/>
              </a:rPr>
              <a:t>A través de que persona proceso, habito o debilidad?</a:t>
            </a:r>
          </a:p>
          <a:p>
            <a:pPr marL="342900" indent="-342900" algn="just">
              <a:lnSpc>
                <a:spcPct val="100000"/>
              </a:lnSpc>
              <a:spcBef>
                <a:spcPts val="0"/>
              </a:spcBef>
              <a:buFont typeface="+mj-lt"/>
              <a:buAutoNum type="arabicPeriod"/>
            </a:pPr>
            <a:r>
              <a:rPr lang="es-419" sz="1600" noProof="0" dirty="0">
                <a:latin typeface="Abadi" panose="020B0604020104020204" pitchFamily="34" charset="0"/>
              </a:rPr>
              <a:t>Que nivel de conocimiento tiene?</a:t>
            </a:r>
          </a:p>
          <a:p>
            <a:pPr marL="342900" indent="-342900" algn="just">
              <a:lnSpc>
                <a:spcPct val="100000"/>
              </a:lnSpc>
              <a:spcBef>
                <a:spcPts val="0"/>
              </a:spcBef>
              <a:buFont typeface="+mj-lt"/>
              <a:buAutoNum type="arabicPeriod"/>
            </a:pPr>
            <a:r>
              <a:rPr lang="es-419" sz="1600" dirty="0">
                <a:latin typeface="Abadi" panose="020B0604020104020204" pitchFamily="34" charset="0"/>
              </a:rPr>
              <a:t>Que intención esta detrás del acceso?</a:t>
            </a:r>
          </a:p>
          <a:p>
            <a:pPr marL="342900" indent="-342900" algn="just">
              <a:lnSpc>
                <a:spcPct val="100000"/>
              </a:lnSpc>
              <a:spcBef>
                <a:spcPts val="0"/>
              </a:spcBef>
              <a:buFont typeface="+mj-lt"/>
              <a:buAutoNum type="arabicPeriod"/>
            </a:pPr>
            <a:r>
              <a:rPr lang="es-419" sz="1600" noProof="0" dirty="0">
                <a:latin typeface="Abadi" panose="020B0604020104020204" pitchFamily="34" charset="0"/>
              </a:rPr>
              <a:t>La seguridad protege puertas y la contrainteligencia busca descubrir quien esta buscando la llave.</a:t>
            </a:r>
          </a:p>
          <a:p>
            <a:pPr algn="just">
              <a:lnSpc>
                <a:spcPct val="100000"/>
              </a:lnSpc>
              <a:spcBef>
                <a:spcPts val="0"/>
              </a:spcBef>
            </a:pPr>
            <a:endParaRPr lang="es-419" sz="1600" noProof="0" dirty="0">
              <a:latin typeface="Abadi" panose="020B0604020104020204" pitchFamily="34" charset="0"/>
            </a:endParaRPr>
          </a:p>
          <a:p>
            <a:pPr marL="342900" indent="-342900" algn="just">
              <a:lnSpc>
                <a:spcPct val="100000"/>
              </a:lnSpc>
              <a:spcBef>
                <a:spcPts val="0"/>
              </a:spcBef>
              <a:buFont typeface="Wingdings" panose="05000000000000000000" pitchFamily="2" charset="2"/>
              <a:buChar char="q"/>
            </a:pPr>
            <a:r>
              <a:rPr lang="es-419" sz="1600" noProof="0" dirty="0">
                <a:latin typeface="Abadi" panose="020B0604020104020204" pitchFamily="34" charset="0"/>
              </a:rPr>
              <a:t>La lógica ofensiva de la CI es enfocarse hacia el ecosistema que la amenaza:</a:t>
            </a:r>
          </a:p>
          <a:p>
            <a:pPr algn="just">
              <a:lnSpc>
                <a:spcPct val="100000"/>
              </a:lnSpc>
              <a:spcBef>
                <a:spcPts val="0"/>
              </a:spcBef>
            </a:pPr>
            <a:endParaRPr lang="es-419" sz="1600" noProof="0" dirty="0">
              <a:latin typeface="Abadi" panose="020B0604020104020204" pitchFamily="34" charset="0"/>
            </a:endParaRPr>
          </a:p>
          <a:p>
            <a:pPr marL="342900" indent="-342900" algn="just">
              <a:lnSpc>
                <a:spcPct val="100000"/>
              </a:lnSpc>
              <a:spcBef>
                <a:spcPts val="0"/>
              </a:spcBef>
              <a:buFont typeface="+mj-lt"/>
              <a:buAutoNum type="arabicPeriod"/>
            </a:pPr>
            <a:r>
              <a:rPr lang="es-419" sz="1600" dirty="0">
                <a:latin typeface="Abadi" panose="020B0604020104020204" pitchFamily="34" charset="0"/>
              </a:rPr>
              <a:t>Canales de acceso.</a:t>
            </a:r>
          </a:p>
          <a:p>
            <a:pPr marL="342900" indent="-342900" algn="just">
              <a:lnSpc>
                <a:spcPct val="100000"/>
              </a:lnSpc>
              <a:spcBef>
                <a:spcPts val="0"/>
              </a:spcBef>
              <a:buFont typeface="+mj-lt"/>
              <a:buAutoNum type="arabicPeriod"/>
            </a:pPr>
            <a:r>
              <a:rPr lang="es-419" sz="1600" noProof="0" dirty="0">
                <a:latin typeface="Abadi" panose="020B0604020104020204" pitchFamily="34" charset="0"/>
              </a:rPr>
              <a:t>Patrones de acercamiento.</a:t>
            </a:r>
          </a:p>
          <a:p>
            <a:pPr marL="342900" indent="-342900" algn="just">
              <a:lnSpc>
                <a:spcPct val="100000"/>
              </a:lnSpc>
              <a:spcBef>
                <a:spcPts val="0"/>
              </a:spcBef>
              <a:buFont typeface="+mj-lt"/>
              <a:buAutoNum type="arabicPeriod"/>
            </a:pPr>
            <a:r>
              <a:rPr lang="es-419" sz="1600" dirty="0">
                <a:latin typeface="Abadi" panose="020B0604020104020204" pitchFamily="34" charset="0"/>
              </a:rPr>
              <a:t>Rutas de reclutamiento.</a:t>
            </a:r>
          </a:p>
          <a:p>
            <a:pPr marL="342900" indent="-342900" algn="just">
              <a:lnSpc>
                <a:spcPct val="100000"/>
              </a:lnSpc>
              <a:spcBef>
                <a:spcPts val="0"/>
              </a:spcBef>
              <a:buFont typeface="+mj-lt"/>
              <a:buAutoNum type="arabicPeriod"/>
            </a:pPr>
            <a:r>
              <a:rPr lang="es-419" sz="1600" noProof="0" dirty="0">
                <a:latin typeface="Abadi" panose="020B0604020104020204" pitchFamily="34" charset="0"/>
              </a:rPr>
              <a:t>Mecanismos de validación.</a:t>
            </a:r>
          </a:p>
          <a:p>
            <a:pPr marL="342900" indent="-342900" algn="just">
              <a:lnSpc>
                <a:spcPct val="100000"/>
              </a:lnSpc>
              <a:spcBef>
                <a:spcPts val="0"/>
              </a:spcBef>
              <a:buFont typeface="+mj-lt"/>
              <a:buAutoNum type="arabicPeriod"/>
            </a:pPr>
            <a:r>
              <a:rPr lang="es-419" sz="1600" dirty="0">
                <a:latin typeface="Abadi" panose="020B0604020104020204" pitchFamily="34" charset="0"/>
              </a:rPr>
              <a:t>Preferencias operativas.</a:t>
            </a:r>
          </a:p>
          <a:p>
            <a:pPr marL="342900" indent="-342900" algn="just">
              <a:lnSpc>
                <a:spcPct val="100000"/>
              </a:lnSpc>
              <a:spcBef>
                <a:spcPts val="0"/>
              </a:spcBef>
              <a:buFont typeface="+mj-lt"/>
              <a:buAutoNum type="arabicPeriod"/>
            </a:pPr>
            <a:r>
              <a:rPr lang="es-419" sz="1600" noProof="0" dirty="0">
                <a:latin typeface="Abadi" panose="020B0604020104020204" pitchFamily="34" charset="0"/>
              </a:rPr>
              <a:t>Blancos priorizados.</a:t>
            </a:r>
          </a:p>
          <a:p>
            <a:pPr marL="342900" indent="-342900" algn="just">
              <a:lnSpc>
                <a:spcPct val="100000"/>
              </a:lnSpc>
              <a:spcBef>
                <a:spcPts val="0"/>
              </a:spcBef>
              <a:buFont typeface="+mj-lt"/>
              <a:buAutoNum type="arabicPeriod"/>
            </a:pPr>
            <a:r>
              <a:rPr lang="es-419" sz="1600" dirty="0">
                <a:latin typeface="Abadi" panose="020B0604020104020204" pitchFamily="34" charset="0"/>
              </a:rPr>
              <a:t>Hábitos de comunicación o cobertura.</a:t>
            </a:r>
            <a:endParaRPr lang="es-419" sz="1600" noProof="0" dirty="0">
              <a:latin typeface="Abadi" panose="020B0604020104020204" pitchFamily="34" charset="0"/>
            </a:endParaRPr>
          </a:p>
        </p:txBody>
      </p:sp>
    </p:spTree>
    <p:extLst>
      <p:ext uri="{BB962C8B-B14F-4D97-AF65-F5344CB8AC3E}">
        <p14:creationId xmlns:p14="http://schemas.microsoft.com/office/powerpoint/2010/main" val="218054928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AE47A4-1AFA-0CB0-8E12-7F5464C7D4C6}"/>
            </a:ext>
          </a:extLst>
        </p:cNvPr>
        <p:cNvGrpSpPr/>
        <p:nvPr/>
      </p:nvGrpSpPr>
      <p:grpSpPr>
        <a:xfrm>
          <a:off x="0" y="0"/>
          <a:ext cx="0" cy="0"/>
          <a:chOff x="0" y="0"/>
          <a:chExt cx="0" cy="0"/>
        </a:xfrm>
      </p:grpSpPr>
      <p:sp>
        <p:nvSpPr>
          <p:cNvPr id="4" name="Subtitle 2">
            <a:extLst>
              <a:ext uri="{FF2B5EF4-FFF2-40B4-BE49-F238E27FC236}">
                <a16:creationId xmlns:a16="http://schemas.microsoft.com/office/drawing/2014/main" id="{04C119E2-B5C3-F6A8-BD6F-16B6780413F1}"/>
              </a:ext>
            </a:extLst>
          </p:cNvPr>
          <p:cNvSpPr txBox="1">
            <a:spLocks/>
          </p:cNvSpPr>
          <p:nvPr/>
        </p:nvSpPr>
        <p:spPr>
          <a:xfrm>
            <a:off x="528320" y="1127442"/>
            <a:ext cx="5052709" cy="4603116"/>
          </a:xfrm>
          <a:prstGeom prst="rect">
            <a:avLst/>
          </a:prstGeom>
        </p:spPr>
        <p:txBody>
          <a:bodyPr vert="horz" lIns="91440" tIns="45720" rIns="91440" bIns="45720" rtlCol="0" anchor="t">
            <a:noAutofit/>
          </a:bodyPr>
          <a:lstStyle>
            <a:lvl1pPr marL="0" indent="0" algn="l" defTabSz="914400" rtl="0" eaLnBrk="1" latinLnBrk="0" hangingPunct="1">
              <a:lnSpc>
                <a:spcPct val="120000"/>
              </a:lnSpc>
              <a:spcBef>
                <a:spcPts val="1000"/>
              </a:spcBef>
              <a:buFont typeface="Arial" panose="020B0604020202020204" pitchFamily="34" charset="0"/>
              <a:buNone/>
              <a:defRPr sz="2000" kern="1200">
                <a:solidFill>
                  <a:schemeClr val="tx1"/>
                </a:solidFill>
                <a:latin typeface="+mn-lt"/>
                <a:ea typeface="+mn-ea"/>
                <a:cs typeface="+mn-cs"/>
              </a:defRPr>
            </a:lvl1pPr>
            <a:lvl2pPr marL="457200" indent="0" algn="ctr" defTabSz="914400" rtl="0" eaLnBrk="1" latinLnBrk="0" hangingPunct="1">
              <a:lnSpc>
                <a:spcPct val="12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s-419" sz="1800" b="1" dirty="0">
                <a:latin typeface="Abadi" panose="020B0604020104020204" pitchFamily="34" charset="0"/>
              </a:rPr>
              <a:t>Cover action / </a:t>
            </a:r>
            <a:r>
              <a:rPr lang="en-US" sz="1800" b="1" dirty="0">
                <a:latin typeface="Abadi" panose="020B0604020104020204" pitchFamily="34" charset="0"/>
              </a:rPr>
              <a:t>Agent of Influence</a:t>
            </a:r>
            <a:endParaRPr lang="es-419" sz="1800" b="1" dirty="0">
              <a:latin typeface="Abadi" panose="020B0604020104020204" pitchFamily="34" charset="0"/>
            </a:endParaRPr>
          </a:p>
          <a:p>
            <a:endParaRPr lang="es-419" sz="1800" b="1" dirty="0">
              <a:latin typeface="Abadi" panose="020B0604020104020204" pitchFamily="34" charset="0"/>
            </a:endParaRPr>
          </a:p>
          <a:p>
            <a:endParaRPr lang="es-419" sz="1600" dirty="0">
              <a:latin typeface="Abadi" panose="020B0604020104020204" pitchFamily="34" charset="0"/>
            </a:endParaRPr>
          </a:p>
          <a:p>
            <a:pPr algn="just"/>
            <a:endParaRPr lang="es-419" sz="1600" dirty="0">
              <a:latin typeface="Abadi" panose="020B0604020104020204" pitchFamily="34" charset="0"/>
            </a:endParaRPr>
          </a:p>
        </p:txBody>
      </p:sp>
      <p:sp>
        <p:nvSpPr>
          <p:cNvPr id="9" name="CuadroTexto 8">
            <a:extLst>
              <a:ext uri="{FF2B5EF4-FFF2-40B4-BE49-F238E27FC236}">
                <a16:creationId xmlns:a16="http://schemas.microsoft.com/office/drawing/2014/main" id="{F1C1CB2C-71FB-746D-E4DB-F8583A95FA59}"/>
              </a:ext>
            </a:extLst>
          </p:cNvPr>
          <p:cNvSpPr txBox="1"/>
          <p:nvPr/>
        </p:nvSpPr>
        <p:spPr>
          <a:xfrm>
            <a:off x="528320" y="1647428"/>
            <a:ext cx="6096000" cy="584775"/>
          </a:xfrm>
          <a:prstGeom prst="rect">
            <a:avLst/>
          </a:prstGeom>
          <a:noFill/>
        </p:spPr>
        <p:txBody>
          <a:bodyPr wrap="square">
            <a:spAutoFit/>
          </a:bodyPr>
          <a:lstStyle/>
          <a:p>
            <a:r>
              <a:rPr lang="en-US" sz="1600" b="1" dirty="0">
                <a:latin typeface="Abadi" panose="020B0604020104020204" pitchFamily="34" charset="0"/>
              </a:rPr>
              <a:t>May 2026</a:t>
            </a:r>
          </a:p>
          <a:p>
            <a:r>
              <a:rPr lang="en-US" sz="1600" b="1" dirty="0">
                <a:latin typeface="Abadi" panose="020B0604020104020204" pitchFamily="34" charset="0"/>
              </a:rPr>
              <a:t>Eileen Wang</a:t>
            </a:r>
            <a:r>
              <a:rPr lang="en-US" sz="1600" dirty="0">
                <a:latin typeface="Abadi" panose="020B0604020104020204" pitchFamily="34" charset="0"/>
              </a:rPr>
              <a:t>, the former mayor of Arcadia</a:t>
            </a:r>
          </a:p>
        </p:txBody>
      </p:sp>
      <p:sp>
        <p:nvSpPr>
          <p:cNvPr id="11" name="CuadroTexto 10">
            <a:extLst>
              <a:ext uri="{FF2B5EF4-FFF2-40B4-BE49-F238E27FC236}">
                <a16:creationId xmlns:a16="http://schemas.microsoft.com/office/drawing/2014/main" id="{0B78189E-1F4C-30F9-2C61-6338068C2E93}"/>
              </a:ext>
            </a:extLst>
          </p:cNvPr>
          <p:cNvSpPr txBox="1"/>
          <p:nvPr/>
        </p:nvSpPr>
        <p:spPr>
          <a:xfrm>
            <a:off x="528320" y="2295727"/>
            <a:ext cx="3782707" cy="2308324"/>
          </a:xfrm>
          <a:prstGeom prst="rect">
            <a:avLst/>
          </a:prstGeom>
          <a:noFill/>
        </p:spPr>
        <p:txBody>
          <a:bodyPr wrap="square">
            <a:spAutoFit/>
          </a:bodyPr>
          <a:lstStyle/>
          <a:p>
            <a:pPr algn="just"/>
            <a:r>
              <a:rPr lang="en-US" sz="1600" b="1" dirty="0">
                <a:latin typeface="Abadi" panose="020B0604020104020204" pitchFamily="34" charset="0"/>
              </a:rPr>
              <a:t>Activity: </a:t>
            </a:r>
            <a:r>
              <a:rPr lang="en-US" sz="1600" dirty="0">
                <a:latin typeface="Abadi" panose="020B0604020104020204" pitchFamily="34" charset="0"/>
              </a:rPr>
              <a:t>Promoted narratives favorable to the Chinese government. Assisted in disseminating pro-Beijing propaganda. Worked through a Chinese-language media platform called "U.S. News Center." Coordinated activities with individuals already identified by the U.S. government as agents working on behalf of Chinese interests</a:t>
            </a:r>
          </a:p>
        </p:txBody>
      </p:sp>
      <p:sp>
        <p:nvSpPr>
          <p:cNvPr id="13" name="CuadroTexto 12">
            <a:extLst>
              <a:ext uri="{FF2B5EF4-FFF2-40B4-BE49-F238E27FC236}">
                <a16:creationId xmlns:a16="http://schemas.microsoft.com/office/drawing/2014/main" id="{A1B285C8-D5C2-4F74-4F7C-C702C9D59E12}"/>
              </a:ext>
            </a:extLst>
          </p:cNvPr>
          <p:cNvSpPr txBox="1"/>
          <p:nvPr/>
        </p:nvSpPr>
        <p:spPr>
          <a:xfrm>
            <a:off x="6938180" y="704088"/>
            <a:ext cx="3048000" cy="369332"/>
          </a:xfrm>
          <a:prstGeom prst="rect">
            <a:avLst/>
          </a:prstGeom>
          <a:noFill/>
        </p:spPr>
        <p:txBody>
          <a:bodyPr wrap="square">
            <a:spAutoFit/>
          </a:bodyPr>
          <a:lstStyle/>
          <a:p>
            <a:pPr algn="ctr"/>
            <a:r>
              <a:rPr lang="en-US" b="1" dirty="0">
                <a:effectLst>
                  <a:outerShdw blurRad="38100" dist="38100" dir="2700000" algn="tl">
                    <a:srgbClr val="000000">
                      <a:alpha val="43137"/>
                    </a:srgbClr>
                  </a:outerShdw>
                </a:effectLst>
              </a:rPr>
              <a:t>Tradecraft Observed</a:t>
            </a:r>
          </a:p>
        </p:txBody>
      </p:sp>
      <p:graphicFrame>
        <p:nvGraphicFramePr>
          <p:cNvPr id="14" name="Tabla 13">
            <a:extLst>
              <a:ext uri="{FF2B5EF4-FFF2-40B4-BE49-F238E27FC236}">
                <a16:creationId xmlns:a16="http://schemas.microsoft.com/office/drawing/2014/main" id="{75F5039C-C973-7D7D-E8F1-1F30BD98AA58}"/>
              </a:ext>
            </a:extLst>
          </p:cNvPr>
          <p:cNvGraphicFramePr>
            <a:graphicFrameLocks noGrp="1"/>
          </p:cNvGraphicFramePr>
          <p:nvPr>
            <p:extLst>
              <p:ext uri="{D42A27DB-BD31-4B8C-83A1-F6EECF244321}">
                <p14:modId xmlns:p14="http://schemas.microsoft.com/office/powerpoint/2010/main" val="299641280"/>
              </p:ext>
            </p:extLst>
          </p:nvPr>
        </p:nvGraphicFramePr>
        <p:xfrm>
          <a:off x="5420054" y="1496774"/>
          <a:ext cx="6429693" cy="2895600"/>
        </p:xfrm>
        <a:graphic>
          <a:graphicData uri="http://schemas.openxmlformats.org/drawingml/2006/table">
            <a:tbl>
              <a:tblPr/>
              <a:tblGrid>
                <a:gridCol w="1800812">
                  <a:extLst>
                    <a:ext uri="{9D8B030D-6E8A-4147-A177-3AD203B41FA5}">
                      <a16:colId xmlns:a16="http://schemas.microsoft.com/office/drawing/2014/main" val="779115809"/>
                    </a:ext>
                  </a:extLst>
                </a:gridCol>
                <a:gridCol w="4628881">
                  <a:extLst>
                    <a:ext uri="{9D8B030D-6E8A-4147-A177-3AD203B41FA5}">
                      <a16:colId xmlns:a16="http://schemas.microsoft.com/office/drawing/2014/main" val="3622081349"/>
                    </a:ext>
                  </a:extLst>
                </a:gridCol>
              </a:tblGrid>
              <a:tr h="365760">
                <a:tc>
                  <a:txBody>
                    <a:bodyPr/>
                    <a:lstStyle/>
                    <a:p>
                      <a:pPr>
                        <a:buNone/>
                      </a:pPr>
                      <a:r>
                        <a:rPr lang="en-US" sz="1400" dirty="0">
                          <a:latin typeface="Abadi" panose="020B0604020104020204" pitchFamily="34" charset="0"/>
                        </a:rPr>
                        <a:t>Technique</a:t>
                      </a:r>
                    </a:p>
                  </a:txBody>
                  <a:tcPr anchor="ctr">
                    <a:lnL>
                      <a:noFill/>
                    </a:lnL>
                    <a:lnR>
                      <a:noFill/>
                    </a:lnR>
                    <a:lnT>
                      <a:noFill/>
                    </a:lnT>
                    <a:lnB>
                      <a:noFill/>
                    </a:lnB>
                    <a:noFill/>
                  </a:tcPr>
                </a:tc>
                <a:tc>
                  <a:txBody>
                    <a:bodyPr/>
                    <a:lstStyle/>
                    <a:p>
                      <a:pPr>
                        <a:buNone/>
                      </a:pPr>
                      <a:r>
                        <a:rPr lang="en-US" sz="1400">
                          <a:latin typeface="Abadi" panose="020B0604020104020204" pitchFamily="34" charset="0"/>
                        </a:rPr>
                        <a:t>Description</a:t>
                      </a:r>
                    </a:p>
                  </a:txBody>
                  <a:tcPr anchor="ctr">
                    <a:lnL>
                      <a:noFill/>
                    </a:lnL>
                    <a:lnR>
                      <a:noFill/>
                    </a:lnR>
                    <a:lnT>
                      <a:noFill/>
                    </a:lnT>
                    <a:lnB>
                      <a:noFill/>
                    </a:lnB>
                    <a:noFill/>
                  </a:tcPr>
                </a:tc>
                <a:extLst>
                  <a:ext uri="{0D108BD9-81ED-4DB2-BD59-A6C34878D82A}">
                    <a16:rowId xmlns:a16="http://schemas.microsoft.com/office/drawing/2014/main" val="3458152087"/>
                  </a:ext>
                </a:extLst>
              </a:tr>
              <a:tr h="365760">
                <a:tc>
                  <a:txBody>
                    <a:bodyPr/>
                    <a:lstStyle/>
                    <a:p>
                      <a:pPr>
                        <a:buNone/>
                      </a:pPr>
                      <a:r>
                        <a:rPr lang="en-US" sz="1400" dirty="0">
                          <a:latin typeface="Abadi" panose="020B0604020104020204" pitchFamily="34" charset="0"/>
                        </a:rPr>
                        <a:t>Narrative shaping</a:t>
                      </a:r>
                    </a:p>
                  </a:txBody>
                  <a:tcPr anchor="ctr">
                    <a:lnL>
                      <a:noFill/>
                    </a:lnL>
                    <a:lnR>
                      <a:noFill/>
                    </a:lnR>
                    <a:lnT>
                      <a:noFill/>
                    </a:lnT>
                    <a:lnB>
                      <a:noFill/>
                    </a:lnB>
                    <a:noFill/>
                  </a:tcPr>
                </a:tc>
                <a:tc>
                  <a:txBody>
                    <a:bodyPr/>
                    <a:lstStyle/>
                    <a:p>
                      <a:pPr>
                        <a:buNone/>
                      </a:pPr>
                      <a:r>
                        <a:rPr lang="en-US" sz="1400">
                          <a:latin typeface="Abadi" panose="020B0604020104020204" pitchFamily="34" charset="0"/>
                        </a:rPr>
                        <a:t>Promoting pro-PRC messaging through media</a:t>
                      </a:r>
                    </a:p>
                  </a:txBody>
                  <a:tcPr anchor="ctr">
                    <a:lnL>
                      <a:noFill/>
                    </a:lnL>
                    <a:lnR>
                      <a:noFill/>
                    </a:lnR>
                    <a:lnT>
                      <a:noFill/>
                    </a:lnT>
                    <a:lnB>
                      <a:noFill/>
                    </a:lnB>
                    <a:noFill/>
                  </a:tcPr>
                </a:tc>
                <a:extLst>
                  <a:ext uri="{0D108BD9-81ED-4DB2-BD59-A6C34878D82A}">
                    <a16:rowId xmlns:a16="http://schemas.microsoft.com/office/drawing/2014/main" val="3762185023"/>
                  </a:ext>
                </a:extLst>
              </a:tr>
              <a:tr h="365760">
                <a:tc>
                  <a:txBody>
                    <a:bodyPr/>
                    <a:lstStyle/>
                    <a:p>
                      <a:pPr>
                        <a:buNone/>
                      </a:pPr>
                      <a:r>
                        <a:rPr lang="en-US" sz="1400" dirty="0">
                          <a:latin typeface="Abadi" panose="020B0604020104020204" pitchFamily="34" charset="0"/>
                        </a:rPr>
                        <a:t>Front media outlets</a:t>
                      </a:r>
                    </a:p>
                  </a:txBody>
                  <a:tcPr anchor="ctr">
                    <a:lnL>
                      <a:noFill/>
                    </a:lnL>
                    <a:lnR>
                      <a:noFill/>
                    </a:lnR>
                    <a:lnT>
                      <a:noFill/>
                    </a:lnT>
                    <a:lnB>
                      <a:noFill/>
                    </a:lnB>
                    <a:noFill/>
                  </a:tcPr>
                </a:tc>
                <a:tc>
                  <a:txBody>
                    <a:bodyPr/>
                    <a:lstStyle/>
                    <a:p>
                      <a:pPr>
                        <a:buNone/>
                      </a:pPr>
                      <a:r>
                        <a:rPr lang="en-US" sz="1400" dirty="0">
                          <a:latin typeface="Abadi" panose="020B0604020104020204" pitchFamily="34" charset="0"/>
                        </a:rPr>
                        <a:t>Using seemingly independent news platforms</a:t>
                      </a:r>
                    </a:p>
                  </a:txBody>
                  <a:tcPr anchor="ctr">
                    <a:lnL>
                      <a:noFill/>
                    </a:lnL>
                    <a:lnR>
                      <a:noFill/>
                    </a:lnR>
                    <a:lnT>
                      <a:noFill/>
                    </a:lnT>
                    <a:lnB>
                      <a:noFill/>
                    </a:lnB>
                    <a:noFill/>
                  </a:tcPr>
                </a:tc>
                <a:extLst>
                  <a:ext uri="{0D108BD9-81ED-4DB2-BD59-A6C34878D82A}">
                    <a16:rowId xmlns:a16="http://schemas.microsoft.com/office/drawing/2014/main" val="2001069067"/>
                  </a:ext>
                </a:extLst>
              </a:tr>
              <a:tr h="640080">
                <a:tc>
                  <a:txBody>
                    <a:bodyPr/>
                    <a:lstStyle/>
                    <a:p>
                      <a:pPr>
                        <a:buNone/>
                      </a:pPr>
                      <a:r>
                        <a:rPr lang="en-US" sz="1400">
                          <a:latin typeface="Abadi" panose="020B0604020104020204" pitchFamily="34" charset="0"/>
                        </a:rPr>
                        <a:t>Relationship cultivation</a:t>
                      </a:r>
                    </a:p>
                  </a:txBody>
                  <a:tcPr anchor="ctr">
                    <a:lnL>
                      <a:noFill/>
                    </a:lnL>
                    <a:lnR>
                      <a:noFill/>
                    </a:lnR>
                    <a:lnT>
                      <a:noFill/>
                    </a:lnT>
                    <a:lnB>
                      <a:noFill/>
                    </a:lnB>
                    <a:noFill/>
                  </a:tcPr>
                </a:tc>
                <a:tc>
                  <a:txBody>
                    <a:bodyPr/>
                    <a:lstStyle/>
                    <a:p>
                      <a:pPr>
                        <a:buNone/>
                      </a:pPr>
                      <a:r>
                        <a:rPr lang="en-US" sz="1400" dirty="0">
                          <a:latin typeface="Abadi" panose="020B0604020104020204" pitchFamily="34" charset="0"/>
                        </a:rPr>
                        <a:t>Building influence through personal and political connections</a:t>
                      </a:r>
                    </a:p>
                  </a:txBody>
                  <a:tcPr anchor="ctr">
                    <a:lnL>
                      <a:noFill/>
                    </a:lnL>
                    <a:lnR>
                      <a:noFill/>
                    </a:lnR>
                    <a:lnT>
                      <a:noFill/>
                    </a:lnT>
                    <a:lnB>
                      <a:noFill/>
                    </a:lnB>
                    <a:noFill/>
                  </a:tcPr>
                </a:tc>
                <a:extLst>
                  <a:ext uri="{0D108BD9-81ED-4DB2-BD59-A6C34878D82A}">
                    <a16:rowId xmlns:a16="http://schemas.microsoft.com/office/drawing/2014/main" val="2658733283"/>
                  </a:ext>
                </a:extLst>
              </a:tr>
              <a:tr h="365760">
                <a:tc>
                  <a:txBody>
                    <a:bodyPr/>
                    <a:lstStyle/>
                    <a:p>
                      <a:pPr>
                        <a:buNone/>
                      </a:pPr>
                      <a:r>
                        <a:rPr lang="en-US" sz="1400">
                          <a:latin typeface="Abadi" panose="020B0604020104020204" pitchFamily="34" charset="0"/>
                        </a:rPr>
                        <a:t>Diaspora engagement</a:t>
                      </a:r>
                    </a:p>
                  </a:txBody>
                  <a:tcPr anchor="ctr">
                    <a:lnL>
                      <a:noFill/>
                    </a:lnL>
                    <a:lnR>
                      <a:noFill/>
                    </a:lnR>
                    <a:lnT>
                      <a:noFill/>
                    </a:lnT>
                    <a:lnB>
                      <a:noFill/>
                    </a:lnB>
                    <a:noFill/>
                  </a:tcPr>
                </a:tc>
                <a:tc>
                  <a:txBody>
                    <a:bodyPr/>
                    <a:lstStyle/>
                    <a:p>
                      <a:pPr>
                        <a:buNone/>
                      </a:pPr>
                      <a:r>
                        <a:rPr lang="en-US" sz="1400" dirty="0">
                          <a:latin typeface="Abadi" panose="020B0604020104020204" pitchFamily="34" charset="0"/>
                        </a:rPr>
                        <a:t>Leveraging ethnic-community networks</a:t>
                      </a:r>
                    </a:p>
                  </a:txBody>
                  <a:tcPr anchor="ctr">
                    <a:lnL>
                      <a:noFill/>
                    </a:lnL>
                    <a:lnR>
                      <a:noFill/>
                    </a:lnR>
                    <a:lnT>
                      <a:noFill/>
                    </a:lnT>
                    <a:lnB>
                      <a:noFill/>
                    </a:lnB>
                    <a:noFill/>
                  </a:tcPr>
                </a:tc>
                <a:extLst>
                  <a:ext uri="{0D108BD9-81ED-4DB2-BD59-A6C34878D82A}">
                    <a16:rowId xmlns:a16="http://schemas.microsoft.com/office/drawing/2014/main" val="3591133318"/>
                  </a:ext>
                </a:extLst>
              </a:tr>
              <a:tr h="640080">
                <a:tc>
                  <a:txBody>
                    <a:bodyPr/>
                    <a:lstStyle/>
                    <a:p>
                      <a:pPr>
                        <a:buNone/>
                      </a:pPr>
                      <a:r>
                        <a:rPr lang="en-US" sz="1400">
                          <a:latin typeface="Abadi" panose="020B0604020104020204" pitchFamily="34" charset="0"/>
                        </a:rPr>
                        <a:t>Plausible deniability</a:t>
                      </a:r>
                    </a:p>
                  </a:txBody>
                  <a:tcPr anchor="ctr">
                    <a:lnL>
                      <a:noFill/>
                    </a:lnL>
                    <a:lnR>
                      <a:noFill/>
                    </a:lnR>
                    <a:lnT>
                      <a:noFill/>
                    </a:lnT>
                    <a:lnB>
                      <a:noFill/>
                    </a:lnB>
                    <a:noFill/>
                  </a:tcPr>
                </a:tc>
                <a:tc>
                  <a:txBody>
                    <a:bodyPr/>
                    <a:lstStyle/>
                    <a:p>
                      <a:pPr>
                        <a:buNone/>
                      </a:pPr>
                      <a:r>
                        <a:rPr lang="en-US" sz="1400" dirty="0">
                          <a:latin typeface="Abadi" panose="020B0604020104020204" pitchFamily="34" charset="0"/>
                        </a:rPr>
                        <a:t>Activities presented as journalism or community advocacy</a:t>
                      </a:r>
                    </a:p>
                  </a:txBody>
                  <a:tcPr anchor="ctr">
                    <a:lnL>
                      <a:noFill/>
                    </a:lnL>
                    <a:lnR>
                      <a:noFill/>
                    </a:lnR>
                    <a:lnT>
                      <a:noFill/>
                    </a:lnT>
                    <a:lnB>
                      <a:noFill/>
                    </a:lnB>
                    <a:noFill/>
                  </a:tcPr>
                </a:tc>
                <a:extLst>
                  <a:ext uri="{0D108BD9-81ED-4DB2-BD59-A6C34878D82A}">
                    <a16:rowId xmlns:a16="http://schemas.microsoft.com/office/drawing/2014/main" val="3619079975"/>
                  </a:ext>
                </a:extLst>
              </a:tr>
            </a:tbl>
          </a:graphicData>
        </a:graphic>
      </p:graphicFrame>
      <p:sp>
        <p:nvSpPr>
          <p:cNvPr id="16" name="CuadroTexto 15">
            <a:extLst>
              <a:ext uri="{FF2B5EF4-FFF2-40B4-BE49-F238E27FC236}">
                <a16:creationId xmlns:a16="http://schemas.microsoft.com/office/drawing/2014/main" id="{35812D48-FF8B-9F2C-C34E-6B93E3984148}"/>
              </a:ext>
            </a:extLst>
          </p:cNvPr>
          <p:cNvSpPr txBox="1"/>
          <p:nvPr/>
        </p:nvSpPr>
        <p:spPr>
          <a:xfrm>
            <a:off x="528320" y="4815728"/>
            <a:ext cx="10938534" cy="1569660"/>
          </a:xfrm>
          <a:prstGeom prst="rect">
            <a:avLst/>
          </a:prstGeom>
          <a:noFill/>
        </p:spPr>
        <p:txBody>
          <a:bodyPr wrap="square">
            <a:spAutoFit/>
          </a:bodyPr>
          <a:lstStyle/>
          <a:p>
            <a:pPr>
              <a:buNone/>
            </a:pPr>
            <a:r>
              <a:rPr lang="en-US" sz="1600" b="1" dirty="0">
                <a:latin typeface="Abadi" panose="020B0604020104020204" pitchFamily="34" charset="0"/>
              </a:rPr>
              <a:t>Why Counterintelligence Professionals Study This Case: f</a:t>
            </a:r>
            <a:r>
              <a:rPr lang="en-US" sz="1600" dirty="0">
                <a:latin typeface="Abadi" panose="020B0604020104020204" pitchFamily="34" charset="0"/>
              </a:rPr>
              <a:t>or intelligence and security professionals, the Wang case is a useful example of the distinction between:</a:t>
            </a:r>
          </a:p>
          <a:p>
            <a:pPr>
              <a:buNone/>
            </a:pPr>
            <a:endParaRPr lang="en-US" sz="1600" dirty="0">
              <a:latin typeface="Abadi" panose="020B0604020104020204" pitchFamily="34" charset="0"/>
            </a:endParaRPr>
          </a:p>
          <a:p>
            <a:pPr marL="285750" indent="-285750">
              <a:buFont typeface="Wingdings" panose="05000000000000000000" pitchFamily="2" charset="2"/>
              <a:buChar char="q"/>
            </a:pPr>
            <a:r>
              <a:rPr lang="en-US" sz="1600" b="1" dirty="0">
                <a:latin typeface="Abadi" panose="020B0604020104020204" pitchFamily="34" charset="0"/>
              </a:rPr>
              <a:t>Espionage</a:t>
            </a:r>
            <a:r>
              <a:rPr lang="en-US" sz="1600" dirty="0">
                <a:latin typeface="Abadi" panose="020B0604020104020204" pitchFamily="34" charset="0"/>
              </a:rPr>
              <a:t> (stealing secrets), </a:t>
            </a:r>
          </a:p>
          <a:p>
            <a:pPr marL="285750" indent="-285750">
              <a:buFont typeface="Wingdings" panose="05000000000000000000" pitchFamily="2" charset="2"/>
              <a:buChar char="q"/>
            </a:pPr>
            <a:r>
              <a:rPr lang="en-US" sz="1600" b="1" dirty="0">
                <a:latin typeface="Abadi" panose="020B0604020104020204" pitchFamily="34" charset="0"/>
              </a:rPr>
              <a:t>Foreign influence operations</a:t>
            </a:r>
            <a:r>
              <a:rPr lang="en-US" sz="1600" dirty="0">
                <a:latin typeface="Abadi" panose="020B0604020104020204" pitchFamily="34" charset="0"/>
              </a:rPr>
              <a:t> (shaping opinions and policy), </a:t>
            </a:r>
          </a:p>
          <a:p>
            <a:pPr marL="285750" indent="-285750">
              <a:buFont typeface="Wingdings" panose="05000000000000000000" pitchFamily="2" charset="2"/>
              <a:buChar char="q"/>
            </a:pPr>
            <a:r>
              <a:rPr lang="en-US" sz="1600" b="1" dirty="0">
                <a:latin typeface="Abadi" panose="020B0604020104020204" pitchFamily="34" charset="0"/>
              </a:rPr>
              <a:t>Foreign agent activity</a:t>
            </a:r>
            <a:r>
              <a:rPr lang="en-US" sz="1600" dirty="0">
                <a:latin typeface="Abadi" panose="020B0604020104020204" pitchFamily="34" charset="0"/>
              </a:rPr>
              <a:t> (acting on behalf of a foreign government without registration)</a:t>
            </a:r>
          </a:p>
        </p:txBody>
      </p:sp>
      <p:sp>
        <p:nvSpPr>
          <p:cNvPr id="19" name="Title 1">
            <a:extLst>
              <a:ext uri="{FF2B5EF4-FFF2-40B4-BE49-F238E27FC236}">
                <a16:creationId xmlns:a16="http://schemas.microsoft.com/office/drawing/2014/main" id="{12B6BA42-30A2-F8E5-3FE9-698779D0BC87}"/>
              </a:ext>
            </a:extLst>
          </p:cNvPr>
          <p:cNvSpPr txBox="1">
            <a:spLocks/>
          </p:cNvSpPr>
          <p:nvPr/>
        </p:nvSpPr>
        <p:spPr>
          <a:xfrm>
            <a:off x="107696" y="109728"/>
            <a:ext cx="3946144" cy="594360"/>
          </a:xfrm>
          <a:prstGeom prst="rect">
            <a:avLst/>
          </a:prstGeom>
        </p:spPr>
        <p:txBody>
          <a:bodyPr vert="horz" lIns="91440" tIns="45720" rIns="91440" bIns="45720" rtlCol="0" anchor="b">
            <a:normAutofit fontScale="97500"/>
          </a:bodyPr>
          <a:lstStyle>
            <a:lvl1pPr algn="l" defTabSz="914400" rtl="0" eaLnBrk="1" latinLnBrk="0" hangingPunct="1">
              <a:lnSpc>
                <a:spcPct val="90000"/>
              </a:lnSpc>
              <a:spcBef>
                <a:spcPct val="0"/>
              </a:spcBef>
              <a:buNone/>
              <a:defRPr sz="7400" b="1" kern="1200">
                <a:solidFill>
                  <a:schemeClr val="tx1"/>
                </a:solidFill>
                <a:latin typeface="+mj-lt"/>
                <a:ea typeface="+mj-ea"/>
                <a:cs typeface="+mj-cs"/>
              </a:defRPr>
            </a:lvl1pPr>
          </a:lstStyle>
          <a:p>
            <a:r>
              <a:rPr lang="es-419" sz="2000"/>
              <a:t>Cap. 6: Contrainteligencia</a:t>
            </a:r>
            <a:endParaRPr lang="es-419" sz="2000" dirty="0"/>
          </a:p>
        </p:txBody>
      </p:sp>
    </p:spTree>
    <p:extLst>
      <p:ext uri="{BB962C8B-B14F-4D97-AF65-F5344CB8AC3E}">
        <p14:creationId xmlns:p14="http://schemas.microsoft.com/office/powerpoint/2010/main" val="304191579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F391FE-2126-D38D-9267-0AD00D4FE22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5A0AE14-7C48-724C-2BD7-8844723E1F6E}"/>
              </a:ext>
            </a:extLst>
          </p:cNvPr>
          <p:cNvSpPr>
            <a:spLocks noGrp="1"/>
          </p:cNvSpPr>
          <p:nvPr>
            <p:ph type="ctrTitle"/>
          </p:nvPr>
        </p:nvSpPr>
        <p:spPr>
          <a:xfrm>
            <a:off x="107696" y="109728"/>
            <a:ext cx="3068320" cy="594360"/>
          </a:xfrm>
        </p:spPr>
        <p:txBody>
          <a:bodyPr>
            <a:normAutofit fontScale="90000"/>
          </a:bodyPr>
          <a:lstStyle/>
          <a:p>
            <a:r>
              <a:rPr lang="es-419" sz="2000" noProof="0" dirty="0"/>
              <a:t>Cap. 6: Contrainteligencia</a:t>
            </a:r>
          </a:p>
        </p:txBody>
      </p:sp>
      <p:sp>
        <p:nvSpPr>
          <p:cNvPr id="3" name="Subtitle 2">
            <a:extLst>
              <a:ext uri="{FF2B5EF4-FFF2-40B4-BE49-F238E27FC236}">
                <a16:creationId xmlns:a16="http://schemas.microsoft.com/office/drawing/2014/main" id="{1BBA258F-84AF-9A2A-8801-D36CDE0EA0BC}"/>
              </a:ext>
            </a:extLst>
          </p:cNvPr>
          <p:cNvSpPr>
            <a:spLocks noGrp="1"/>
          </p:cNvSpPr>
          <p:nvPr>
            <p:ph type="subTitle" idx="1"/>
          </p:nvPr>
        </p:nvSpPr>
        <p:spPr>
          <a:xfrm>
            <a:off x="271131" y="1035684"/>
            <a:ext cx="6515749" cy="4603116"/>
          </a:xfrm>
        </p:spPr>
        <p:txBody>
          <a:bodyPr>
            <a:noAutofit/>
          </a:bodyPr>
          <a:lstStyle/>
          <a:p>
            <a:r>
              <a:rPr lang="es-419" sz="1800" b="1" dirty="0">
                <a:latin typeface="Abadi" panose="020B0604020104020204" pitchFamily="34" charset="0"/>
              </a:rPr>
              <a:t>La amenaza interna (Insider)</a:t>
            </a:r>
            <a:r>
              <a:rPr lang="es-419" sz="1800" b="1" noProof="0" dirty="0">
                <a:latin typeface="Abadi" panose="020B0604020104020204" pitchFamily="34" charset="0"/>
              </a:rPr>
              <a:t>:</a:t>
            </a:r>
          </a:p>
          <a:p>
            <a:pPr algn="just"/>
            <a:endParaRPr lang="es-419" sz="1600" noProof="0" dirty="0">
              <a:latin typeface="Abadi" panose="020B0604020104020204" pitchFamily="34" charset="0"/>
            </a:endParaRPr>
          </a:p>
          <a:p>
            <a:pPr marL="342900" indent="-342900" algn="just">
              <a:buFont typeface="Wingdings" panose="05000000000000000000" pitchFamily="2" charset="2"/>
              <a:buChar char="q"/>
            </a:pPr>
            <a:r>
              <a:rPr lang="es-419" sz="1600" noProof="0" dirty="0">
                <a:latin typeface="Abadi" panose="020B0604020104020204" pitchFamily="34" charset="0"/>
              </a:rPr>
              <a:t>La amenaza interna puede adoptar formas múltiples:</a:t>
            </a:r>
          </a:p>
          <a:p>
            <a:pPr algn="just"/>
            <a:endParaRPr lang="es-419" sz="1600" noProof="0" dirty="0">
              <a:latin typeface="Abadi" panose="020B0604020104020204" pitchFamily="34" charset="0"/>
            </a:endParaRPr>
          </a:p>
          <a:p>
            <a:pPr marL="342900" indent="-342900" algn="just">
              <a:lnSpc>
                <a:spcPct val="100000"/>
              </a:lnSpc>
              <a:spcBef>
                <a:spcPts val="0"/>
              </a:spcBef>
              <a:buFont typeface="+mj-lt"/>
              <a:buAutoNum type="arabicPeriod"/>
            </a:pPr>
            <a:r>
              <a:rPr lang="es-419" sz="1600" dirty="0">
                <a:latin typeface="Abadi" panose="020B0604020104020204" pitchFamily="34" charset="0"/>
              </a:rPr>
              <a:t>Personal ideologizado.</a:t>
            </a:r>
          </a:p>
          <a:p>
            <a:pPr marL="342900" indent="-342900" algn="just">
              <a:lnSpc>
                <a:spcPct val="100000"/>
              </a:lnSpc>
              <a:spcBef>
                <a:spcPts val="0"/>
              </a:spcBef>
              <a:buFont typeface="+mj-lt"/>
              <a:buAutoNum type="arabicPeriod"/>
            </a:pPr>
            <a:r>
              <a:rPr lang="es-419" sz="1600" noProof="0" dirty="0">
                <a:latin typeface="Abadi" panose="020B0604020104020204" pitchFamily="34" charset="0"/>
              </a:rPr>
              <a:t>Empleados resentidos.</a:t>
            </a:r>
          </a:p>
          <a:p>
            <a:pPr marL="342900" indent="-342900" algn="just">
              <a:lnSpc>
                <a:spcPct val="100000"/>
              </a:lnSpc>
              <a:spcBef>
                <a:spcPts val="0"/>
              </a:spcBef>
              <a:buFont typeface="+mj-lt"/>
              <a:buAutoNum type="arabicPeriod"/>
            </a:pPr>
            <a:r>
              <a:rPr lang="es-419" sz="1600" dirty="0">
                <a:latin typeface="Abadi" panose="020B0604020104020204" pitchFamily="34" charset="0"/>
              </a:rPr>
              <a:t>Contratistas con acceso técnico.</a:t>
            </a:r>
          </a:p>
          <a:p>
            <a:pPr marL="342900" indent="-342900" algn="just">
              <a:lnSpc>
                <a:spcPct val="100000"/>
              </a:lnSpc>
              <a:spcBef>
                <a:spcPts val="0"/>
              </a:spcBef>
              <a:buFont typeface="+mj-lt"/>
              <a:buAutoNum type="arabicPeriod"/>
            </a:pPr>
            <a:r>
              <a:rPr lang="es-419" sz="1600" noProof="0" dirty="0">
                <a:latin typeface="Abadi" panose="020B0604020104020204" pitchFamily="34" charset="0"/>
              </a:rPr>
              <a:t>Insiders con problemas f</a:t>
            </a:r>
            <a:r>
              <a:rPr lang="es-419" sz="1600" dirty="0" err="1">
                <a:latin typeface="Abadi" panose="020B0604020104020204" pitchFamily="34" charset="0"/>
              </a:rPr>
              <a:t>inancieros</a:t>
            </a:r>
            <a:r>
              <a:rPr lang="es-419" sz="1600" dirty="0">
                <a:latin typeface="Abadi" panose="020B0604020104020204" pitchFamily="34" charset="0"/>
              </a:rPr>
              <a:t> o emocionales. </a:t>
            </a:r>
          </a:p>
          <a:p>
            <a:pPr marL="342900" indent="-342900" algn="just">
              <a:lnSpc>
                <a:spcPct val="100000"/>
              </a:lnSpc>
              <a:spcBef>
                <a:spcPts val="0"/>
              </a:spcBef>
              <a:buFont typeface="+mj-lt"/>
              <a:buAutoNum type="arabicPeriod"/>
            </a:pPr>
            <a:r>
              <a:rPr lang="es-419" sz="1600" noProof="0" dirty="0">
                <a:latin typeface="Abadi" panose="020B0604020104020204" pitchFamily="34" charset="0"/>
              </a:rPr>
              <a:t>Individuos atraídos por reconocimiento.</a:t>
            </a:r>
          </a:p>
          <a:p>
            <a:pPr marL="342900" indent="-342900" algn="just">
              <a:lnSpc>
                <a:spcPct val="100000"/>
              </a:lnSpc>
              <a:spcBef>
                <a:spcPts val="0"/>
              </a:spcBef>
              <a:buFont typeface="+mj-lt"/>
              <a:buAutoNum type="arabicPeriod"/>
            </a:pPr>
            <a:r>
              <a:rPr lang="es-419" sz="1600" dirty="0">
                <a:latin typeface="Abadi" panose="020B0604020104020204" pitchFamily="34" charset="0"/>
              </a:rPr>
              <a:t>Personas que terminan atrapadas progresivamente en relaciones de compromiso con actores hostiles.</a:t>
            </a:r>
            <a:endParaRPr lang="es-419" sz="1600" noProof="0" dirty="0">
              <a:latin typeface="Abadi" panose="020B0604020104020204" pitchFamily="34" charset="0"/>
            </a:endParaRPr>
          </a:p>
          <a:p>
            <a:pPr marL="342900" indent="-342900" algn="just">
              <a:buFont typeface="Wingdings" panose="05000000000000000000" pitchFamily="2" charset="2"/>
              <a:buChar char="q"/>
            </a:pPr>
            <a:r>
              <a:rPr lang="es-419" sz="1600" noProof="0" dirty="0">
                <a:latin typeface="Abadi" panose="020B0604020104020204" pitchFamily="34" charset="0"/>
              </a:rPr>
              <a:t>La amenaza interna (insider threat) es la vulnerabilidad más crítica: el caso Ana Belén Montes (espía cubana dentro de la DIA por 16 años) ilustra cómo el adversario puede operar desde el corazón de la institución.</a:t>
            </a:r>
          </a:p>
          <a:p>
            <a:pPr marL="342900" indent="-342900" algn="just">
              <a:buFont typeface="Wingdings" panose="05000000000000000000" pitchFamily="2" charset="2"/>
              <a:buChar char="q"/>
            </a:pPr>
            <a:r>
              <a:rPr lang="es-419" sz="1600" dirty="0">
                <a:latin typeface="Abadi" panose="020B0604020104020204" pitchFamily="34" charset="0"/>
              </a:rPr>
              <a:t>Aldrich Ames y Robert Hansen</a:t>
            </a:r>
            <a:endParaRPr lang="es-419" sz="1600" noProof="0" dirty="0">
              <a:latin typeface="Abadi" panose="020B0604020104020204" pitchFamily="34" charset="0"/>
            </a:endParaRPr>
          </a:p>
        </p:txBody>
      </p:sp>
      <p:pic>
        <p:nvPicPr>
          <p:cNvPr id="5" name="Imagen 4">
            <a:extLst>
              <a:ext uri="{FF2B5EF4-FFF2-40B4-BE49-F238E27FC236}">
                <a16:creationId xmlns:a16="http://schemas.microsoft.com/office/drawing/2014/main" id="{8F01786A-CC63-C04C-E1BF-FF1F13A31795}"/>
              </a:ext>
            </a:extLst>
          </p:cNvPr>
          <p:cNvPicPr>
            <a:picLocks noChangeAspect="1"/>
          </p:cNvPicPr>
          <p:nvPr/>
        </p:nvPicPr>
        <p:blipFill>
          <a:blip r:embed="rId2"/>
          <a:stretch>
            <a:fillRect/>
          </a:stretch>
        </p:blipFill>
        <p:spPr>
          <a:xfrm>
            <a:off x="8962069" y="261448"/>
            <a:ext cx="1898972" cy="2217592"/>
          </a:xfrm>
          <a:prstGeom prst="rect">
            <a:avLst/>
          </a:prstGeom>
        </p:spPr>
      </p:pic>
      <p:sp>
        <p:nvSpPr>
          <p:cNvPr id="7" name="CuadroTexto 6">
            <a:extLst>
              <a:ext uri="{FF2B5EF4-FFF2-40B4-BE49-F238E27FC236}">
                <a16:creationId xmlns:a16="http://schemas.microsoft.com/office/drawing/2014/main" id="{D1AF8864-550B-BCE1-4CC7-22F0808D5E7B}"/>
              </a:ext>
            </a:extLst>
          </p:cNvPr>
          <p:cNvSpPr txBox="1"/>
          <p:nvPr/>
        </p:nvSpPr>
        <p:spPr>
          <a:xfrm>
            <a:off x="7569200" y="2737624"/>
            <a:ext cx="4351669" cy="2123658"/>
          </a:xfrm>
          <a:prstGeom prst="rect">
            <a:avLst/>
          </a:prstGeom>
          <a:noFill/>
        </p:spPr>
        <p:txBody>
          <a:bodyPr wrap="square">
            <a:spAutoFit/>
          </a:bodyPr>
          <a:lstStyle/>
          <a:p>
            <a:pPr algn="ctr">
              <a:buNone/>
            </a:pPr>
            <a:r>
              <a:rPr lang="en-US" sz="1200" b="1" dirty="0">
                <a:latin typeface="Abadi" panose="020B0604020104020204" pitchFamily="34" charset="0"/>
              </a:rPr>
              <a:t>Tradecraft</a:t>
            </a:r>
          </a:p>
          <a:p>
            <a:pPr algn="ctr">
              <a:buNone/>
            </a:pPr>
            <a:endParaRPr lang="en-US" sz="1200" b="1" dirty="0">
              <a:latin typeface="Abadi" panose="020B0604020104020204" pitchFamily="34" charset="0"/>
            </a:endParaRPr>
          </a:p>
          <a:p>
            <a:pPr marL="171450" indent="-171450" algn="just">
              <a:buFont typeface="Wingdings" panose="05000000000000000000" pitchFamily="2" charset="2"/>
              <a:buChar char="q"/>
            </a:pPr>
            <a:r>
              <a:rPr lang="en-US" sz="1200" dirty="0">
                <a:latin typeface="Abadi" panose="020B0604020104020204" pitchFamily="34" charset="0"/>
              </a:rPr>
              <a:t>She rarely removed classified documents. </a:t>
            </a:r>
          </a:p>
          <a:p>
            <a:pPr marL="171450" indent="-171450" algn="just">
              <a:buFont typeface="Wingdings" panose="05000000000000000000" pitchFamily="2" charset="2"/>
              <a:buChar char="q"/>
            </a:pPr>
            <a:r>
              <a:rPr lang="en-US" sz="1200" dirty="0">
                <a:latin typeface="Abadi" panose="020B0604020104020204" pitchFamily="34" charset="0"/>
              </a:rPr>
              <a:t>She memorized information instead of physically stealing records. </a:t>
            </a:r>
          </a:p>
          <a:p>
            <a:pPr marL="171450" indent="-171450" algn="just">
              <a:buFont typeface="Wingdings" panose="05000000000000000000" pitchFamily="2" charset="2"/>
              <a:buChar char="q"/>
            </a:pPr>
            <a:r>
              <a:rPr lang="en-US" sz="1200" dirty="0">
                <a:latin typeface="Abadi" panose="020B0604020104020204" pitchFamily="34" charset="0"/>
              </a:rPr>
              <a:t>She received encrypted messages through shortwave radio broadcasts. </a:t>
            </a:r>
          </a:p>
          <a:p>
            <a:pPr marL="171450" indent="-171450" algn="just">
              <a:buFont typeface="Wingdings" panose="05000000000000000000" pitchFamily="2" charset="2"/>
              <a:buChar char="q"/>
            </a:pPr>
            <a:r>
              <a:rPr lang="en-US" sz="1200" dirty="0">
                <a:latin typeface="Abadi" panose="020B0604020104020204" pitchFamily="34" charset="0"/>
              </a:rPr>
              <a:t>She used coded communications and clandestine meetings with Cuban handlers. </a:t>
            </a:r>
          </a:p>
          <a:p>
            <a:pPr marL="171450" indent="-171450" algn="just">
              <a:buFont typeface="Wingdings" panose="05000000000000000000" pitchFamily="2" charset="2"/>
              <a:buChar char="q"/>
            </a:pPr>
            <a:r>
              <a:rPr lang="en-US" sz="1200" dirty="0">
                <a:latin typeface="Abadi" panose="020B0604020104020204" pitchFamily="34" charset="0"/>
              </a:rPr>
              <a:t>She maintained an extremely disciplined personal lifestyle that attracted little attention.</a:t>
            </a:r>
          </a:p>
        </p:txBody>
      </p:sp>
      <p:sp>
        <p:nvSpPr>
          <p:cNvPr id="8" name="CuadroTexto 7">
            <a:extLst>
              <a:ext uri="{FF2B5EF4-FFF2-40B4-BE49-F238E27FC236}">
                <a16:creationId xmlns:a16="http://schemas.microsoft.com/office/drawing/2014/main" id="{3F50A742-6B85-4C19-80A3-66FB469E3127}"/>
              </a:ext>
            </a:extLst>
          </p:cNvPr>
          <p:cNvSpPr txBox="1"/>
          <p:nvPr/>
        </p:nvSpPr>
        <p:spPr>
          <a:xfrm>
            <a:off x="7853679" y="5130968"/>
            <a:ext cx="3782709" cy="1015663"/>
          </a:xfrm>
          <a:prstGeom prst="rect">
            <a:avLst/>
          </a:prstGeom>
          <a:noFill/>
        </p:spPr>
        <p:txBody>
          <a:bodyPr wrap="square">
            <a:spAutoFit/>
          </a:bodyPr>
          <a:lstStyle/>
          <a:p>
            <a:pPr algn="ctr">
              <a:buNone/>
            </a:pPr>
            <a:r>
              <a:rPr lang="en-US" sz="1200" b="1" dirty="0">
                <a:latin typeface="Abadi" panose="020B0604020104020204" pitchFamily="34" charset="0"/>
              </a:rPr>
              <a:t>MODELO MICE</a:t>
            </a:r>
          </a:p>
          <a:p>
            <a:pPr marL="171450" indent="-171450" algn="just">
              <a:buFont typeface="Wingdings" panose="05000000000000000000" pitchFamily="2" charset="2"/>
              <a:buChar char="q"/>
            </a:pPr>
            <a:r>
              <a:rPr lang="en-US" sz="1200" dirty="0">
                <a:latin typeface="Abadi" panose="020B0604020104020204" pitchFamily="34" charset="0"/>
              </a:rPr>
              <a:t>Money</a:t>
            </a:r>
          </a:p>
          <a:p>
            <a:pPr marL="171450" indent="-171450" algn="just">
              <a:buFont typeface="Wingdings" panose="05000000000000000000" pitchFamily="2" charset="2"/>
              <a:buChar char="q"/>
            </a:pPr>
            <a:r>
              <a:rPr lang="en-US" sz="1200" dirty="0">
                <a:latin typeface="Abadi" panose="020B0604020104020204" pitchFamily="34" charset="0"/>
              </a:rPr>
              <a:t>Ideology</a:t>
            </a:r>
          </a:p>
          <a:p>
            <a:pPr marL="171450" indent="-171450" algn="just">
              <a:buFont typeface="Wingdings" panose="05000000000000000000" pitchFamily="2" charset="2"/>
              <a:buChar char="q"/>
            </a:pPr>
            <a:r>
              <a:rPr lang="en-US" sz="1200" dirty="0">
                <a:latin typeface="Abadi" panose="020B0604020104020204" pitchFamily="34" charset="0"/>
              </a:rPr>
              <a:t>Coercion</a:t>
            </a:r>
          </a:p>
          <a:p>
            <a:pPr marL="171450" indent="-171450" algn="just">
              <a:buFont typeface="Wingdings" panose="05000000000000000000" pitchFamily="2" charset="2"/>
              <a:buChar char="q"/>
            </a:pPr>
            <a:r>
              <a:rPr lang="en-US" sz="1200" dirty="0">
                <a:latin typeface="Abadi" panose="020B0604020104020204" pitchFamily="34" charset="0"/>
              </a:rPr>
              <a:t>Ego</a:t>
            </a:r>
          </a:p>
        </p:txBody>
      </p:sp>
    </p:spTree>
    <p:extLst>
      <p:ext uri="{BB962C8B-B14F-4D97-AF65-F5344CB8AC3E}">
        <p14:creationId xmlns:p14="http://schemas.microsoft.com/office/powerpoint/2010/main" val="399978699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969D57-2A67-84C1-36C6-D406E45B698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005F4DE-AC57-CCB8-48DE-D8642BEA3677}"/>
              </a:ext>
            </a:extLst>
          </p:cNvPr>
          <p:cNvSpPr>
            <a:spLocks noGrp="1"/>
          </p:cNvSpPr>
          <p:nvPr>
            <p:ph type="ctrTitle"/>
          </p:nvPr>
        </p:nvSpPr>
        <p:spPr>
          <a:xfrm>
            <a:off x="107696" y="109728"/>
            <a:ext cx="3068320" cy="594360"/>
          </a:xfrm>
        </p:spPr>
        <p:txBody>
          <a:bodyPr>
            <a:normAutofit fontScale="90000"/>
          </a:bodyPr>
          <a:lstStyle/>
          <a:p>
            <a:r>
              <a:rPr lang="es-419" sz="2000" noProof="0" dirty="0"/>
              <a:t>Cap. 6: Contrainteligencia</a:t>
            </a:r>
          </a:p>
        </p:txBody>
      </p:sp>
      <p:sp>
        <p:nvSpPr>
          <p:cNvPr id="3" name="Subtitle 2">
            <a:extLst>
              <a:ext uri="{FF2B5EF4-FFF2-40B4-BE49-F238E27FC236}">
                <a16:creationId xmlns:a16="http://schemas.microsoft.com/office/drawing/2014/main" id="{FEEEC38A-8E0D-21C3-AB69-AB5A23DC99A4}"/>
              </a:ext>
            </a:extLst>
          </p:cNvPr>
          <p:cNvSpPr>
            <a:spLocks noGrp="1"/>
          </p:cNvSpPr>
          <p:nvPr>
            <p:ph type="subTitle" idx="1"/>
          </p:nvPr>
        </p:nvSpPr>
        <p:spPr>
          <a:xfrm>
            <a:off x="271131" y="1035684"/>
            <a:ext cx="7663829" cy="4603116"/>
          </a:xfrm>
        </p:spPr>
        <p:txBody>
          <a:bodyPr>
            <a:noAutofit/>
          </a:bodyPr>
          <a:lstStyle/>
          <a:p>
            <a:pPr algn="r"/>
            <a:r>
              <a:rPr lang="es-419" sz="1800" b="1" noProof="0" dirty="0">
                <a:latin typeface="Abadi" panose="020B0604020104020204" pitchFamily="34" charset="0"/>
              </a:rPr>
              <a:t>Técnicas fundamentales de contrainteligencia:</a:t>
            </a:r>
          </a:p>
          <a:p>
            <a:pPr algn="just"/>
            <a:endParaRPr lang="es-419" sz="1600" noProof="0" dirty="0">
              <a:latin typeface="Abadi" panose="020B0604020104020204" pitchFamily="34" charset="0"/>
            </a:endParaRPr>
          </a:p>
          <a:p>
            <a:pPr marL="342900" indent="-342900" algn="just">
              <a:buFont typeface="Wingdings" panose="05000000000000000000" pitchFamily="2" charset="2"/>
              <a:buChar char="q"/>
            </a:pPr>
            <a:r>
              <a:rPr lang="es-419" sz="1600" noProof="0" dirty="0">
                <a:latin typeface="Abadi" panose="020B0604020104020204" pitchFamily="34" charset="0"/>
              </a:rPr>
              <a:t>La contrainteligencia exige mirar mas allá del curriculum, requiere, requiere entender trayectorias, patrones de conducta, vulnerabilidades, contactos, cambios de patrón de vida, tensiones ideológicas y posibles áreas de explotación. Esto incluye:</a:t>
            </a:r>
          </a:p>
          <a:p>
            <a:pPr marL="342900" indent="-342900" algn="just">
              <a:lnSpc>
                <a:spcPct val="100000"/>
              </a:lnSpc>
              <a:spcBef>
                <a:spcPts val="0"/>
              </a:spcBef>
              <a:buFont typeface="+mj-lt"/>
              <a:buAutoNum type="arabicPeriod"/>
            </a:pPr>
            <a:r>
              <a:rPr lang="es-419" sz="1600" dirty="0">
                <a:latin typeface="Abadi" panose="020B0604020104020204" pitchFamily="34" charset="0"/>
              </a:rPr>
              <a:t>Investigación de antecedentes.</a:t>
            </a:r>
          </a:p>
          <a:p>
            <a:pPr marL="342900" indent="-342900" algn="just">
              <a:lnSpc>
                <a:spcPct val="100000"/>
              </a:lnSpc>
              <a:spcBef>
                <a:spcPts val="0"/>
              </a:spcBef>
              <a:buFont typeface="+mj-lt"/>
              <a:buAutoNum type="arabicPeriod"/>
            </a:pPr>
            <a:r>
              <a:rPr lang="es-419" sz="1600" noProof="0" dirty="0">
                <a:latin typeface="Abadi" panose="020B0604020104020204" pitchFamily="34" charset="0"/>
              </a:rPr>
              <a:t>Entrevistas de referencias.</a:t>
            </a:r>
          </a:p>
          <a:p>
            <a:pPr marL="342900" indent="-342900" algn="just">
              <a:lnSpc>
                <a:spcPct val="100000"/>
              </a:lnSpc>
              <a:spcBef>
                <a:spcPts val="0"/>
              </a:spcBef>
              <a:buFont typeface="+mj-lt"/>
              <a:buAutoNum type="arabicPeriod"/>
            </a:pPr>
            <a:r>
              <a:rPr lang="es-419" sz="1600" dirty="0">
                <a:latin typeface="Abadi" panose="020B0604020104020204" pitchFamily="34" charset="0"/>
              </a:rPr>
              <a:t>Verificación de información biográfica.</a:t>
            </a:r>
          </a:p>
          <a:p>
            <a:pPr marL="342900" indent="-342900" algn="just">
              <a:lnSpc>
                <a:spcPct val="100000"/>
              </a:lnSpc>
              <a:spcBef>
                <a:spcPts val="0"/>
              </a:spcBef>
              <a:buFont typeface="+mj-lt"/>
              <a:buAutoNum type="arabicPeriod"/>
            </a:pPr>
            <a:r>
              <a:rPr lang="es-419" sz="1600" dirty="0">
                <a:latin typeface="Abadi" panose="020B0604020104020204" pitchFamily="34" charset="0"/>
              </a:rPr>
              <a:t>Monitoreo de contactos extranjeros.</a:t>
            </a:r>
          </a:p>
          <a:p>
            <a:pPr marL="342900" indent="-342900" algn="just">
              <a:lnSpc>
                <a:spcPct val="100000"/>
              </a:lnSpc>
              <a:spcBef>
                <a:spcPts val="0"/>
              </a:spcBef>
              <a:buFont typeface="+mj-lt"/>
              <a:buAutoNum type="arabicPeriod"/>
            </a:pPr>
            <a:r>
              <a:rPr lang="es-419" sz="1600" noProof="0" dirty="0">
                <a:latin typeface="Abadi" panose="020B0604020104020204" pitchFamily="34" charset="0"/>
              </a:rPr>
              <a:t>Revisión de comportamientos anómalos.</a:t>
            </a:r>
          </a:p>
          <a:p>
            <a:pPr marL="342900" indent="-342900" algn="just">
              <a:lnSpc>
                <a:spcPct val="100000"/>
              </a:lnSpc>
              <a:spcBef>
                <a:spcPts val="0"/>
              </a:spcBef>
              <a:buFont typeface="+mj-lt"/>
              <a:buAutoNum type="arabicPeriod"/>
            </a:pPr>
            <a:r>
              <a:rPr lang="es-419" sz="1600" dirty="0">
                <a:latin typeface="Abadi" panose="020B0604020104020204" pitchFamily="34" charset="0"/>
              </a:rPr>
              <a:t>Uso de polígrafos – retina – pruebas de integridad. </a:t>
            </a:r>
          </a:p>
          <a:p>
            <a:pPr marL="342900" indent="-342900" algn="just">
              <a:buFont typeface="Wingdings" panose="05000000000000000000" pitchFamily="2" charset="2"/>
              <a:buChar char="q"/>
            </a:pPr>
            <a:r>
              <a:rPr lang="es-419" sz="1600" noProof="0" dirty="0">
                <a:latin typeface="Abadi" panose="020B0604020104020204" pitchFamily="34" charset="0"/>
              </a:rPr>
              <a:t>Otro componente es la seguridad de instalaciones / segur</a:t>
            </a:r>
            <a:r>
              <a:rPr lang="es-419" sz="1600" dirty="0" err="1">
                <a:latin typeface="Abadi" panose="020B0604020104020204" pitchFamily="34" charset="0"/>
              </a:rPr>
              <a:t>idad</a:t>
            </a:r>
            <a:r>
              <a:rPr lang="es-419" sz="1600" dirty="0">
                <a:latin typeface="Abadi" panose="020B0604020104020204" pitchFamily="34" charset="0"/>
              </a:rPr>
              <a:t> de las comunicaciones (COMSEC), clasificación y compartimentación de la información.</a:t>
            </a:r>
          </a:p>
          <a:p>
            <a:pPr marL="342900" indent="-342900" algn="just">
              <a:buFont typeface="Wingdings" panose="05000000000000000000" pitchFamily="2" charset="2"/>
              <a:buChar char="q"/>
            </a:pPr>
            <a:r>
              <a:rPr lang="es-419" sz="1600" dirty="0">
                <a:latin typeface="Abadi" panose="020B0604020104020204" pitchFamily="34" charset="0"/>
              </a:rPr>
              <a:t>Integración de múltiples fuentes (INTs)</a:t>
            </a:r>
            <a:r>
              <a:rPr lang="es-419" sz="1600" noProof="0" dirty="0">
                <a:latin typeface="Abadi" panose="020B0604020104020204" pitchFamily="34" charset="0"/>
              </a:rPr>
              <a:t> - Doble agente – penetración – control del adversario.</a:t>
            </a:r>
          </a:p>
          <a:p>
            <a:pPr marL="342900" indent="-342900" algn="just">
              <a:buFont typeface="Wingdings" panose="05000000000000000000" pitchFamily="2" charset="2"/>
              <a:buChar char="q"/>
            </a:pPr>
            <a:r>
              <a:rPr lang="es-419" sz="1600" dirty="0">
                <a:latin typeface="Abadi" panose="020B0604020104020204" pitchFamily="34" charset="0"/>
              </a:rPr>
              <a:t>VERONA – paciencia – técnica y paradoja. </a:t>
            </a:r>
            <a:endParaRPr lang="es-419" sz="1600" noProof="0" dirty="0">
              <a:latin typeface="Abadi" panose="020B0604020104020204" pitchFamily="34" charset="0"/>
            </a:endParaRPr>
          </a:p>
          <a:p>
            <a:pPr algn="just"/>
            <a:endParaRPr lang="es-419" sz="1600" noProof="0" dirty="0">
              <a:latin typeface="Abadi" panose="020B0604020104020204" pitchFamily="34" charset="0"/>
            </a:endParaRPr>
          </a:p>
          <a:p>
            <a:pPr algn="just">
              <a:lnSpc>
                <a:spcPct val="100000"/>
              </a:lnSpc>
              <a:spcBef>
                <a:spcPts val="0"/>
              </a:spcBef>
            </a:pPr>
            <a:endParaRPr lang="es-419" sz="1600" noProof="0" dirty="0">
              <a:latin typeface="Abadi" panose="020B0604020104020204" pitchFamily="34" charset="0"/>
            </a:endParaRPr>
          </a:p>
        </p:txBody>
      </p:sp>
      <p:sp>
        <p:nvSpPr>
          <p:cNvPr id="6" name="CuadroTexto 5">
            <a:extLst>
              <a:ext uri="{FF2B5EF4-FFF2-40B4-BE49-F238E27FC236}">
                <a16:creationId xmlns:a16="http://schemas.microsoft.com/office/drawing/2014/main" id="{5EBA2151-DCDF-53B4-F078-7E4CF341150D}"/>
              </a:ext>
            </a:extLst>
          </p:cNvPr>
          <p:cNvSpPr txBox="1"/>
          <p:nvPr/>
        </p:nvSpPr>
        <p:spPr>
          <a:xfrm>
            <a:off x="8369357" y="3161198"/>
            <a:ext cx="3615956" cy="1169551"/>
          </a:xfrm>
          <a:prstGeom prst="rect">
            <a:avLst/>
          </a:prstGeom>
          <a:noFill/>
        </p:spPr>
        <p:txBody>
          <a:bodyPr wrap="square">
            <a:spAutoFit/>
          </a:bodyPr>
          <a:lstStyle/>
          <a:p>
            <a:r>
              <a:rPr lang="en-US" sz="1000" dirty="0"/>
              <a:t>The </a:t>
            </a:r>
            <a:r>
              <a:rPr lang="en-US" sz="1000" b="1" dirty="0"/>
              <a:t>VENONA Project</a:t>
            </a:r>
            <a:r>
              <a:rPr lang="en-US" sz="1000" dirty="0"/>
              <a:t> was a top-secret U.S. counterintelligence and cryptanalysis program that began in February 1943. Its mission was to intercept and decrypt communications sent between Soviet intelligence organizations—including the NKVD, KGB, and GRU—and Moscow. The project remained secret until its declassification in 1995</a:t>
            </a:r>
          </a:p>
        </p:txBody>
      </p:sp>
      <p:sp>
        <p:nvSpPr>
          <p:cNvPr id="10" name="CuadroTexto 9">
            <a:extLst>
              <a:ext uri="{FF2B5EF4-FFF2-40B4-BE49-F238E27FC236}">
                <a16:creationId xmlns:a16="http://schemas.microsoft.com/office/drawing/2014/main" id="{AA7834DD-D71E-A919-4CA4-F0118552DE70}"/>
              </a:ext>
            </a:extLst>
          </p:cNvPr>
          <p:cNvSpPr txBox="1"/>
          <p:nvPr/>
        </p:nvSpPr>
        <p:spPr>
          <a:xfrm>
            <a:off x="8369357" y="4345711"/>
            <a:ext cx="3491553" cy="553998"/>
          </a:xfrm>
          <a:prstGeom prst="rect">
            <a:avLst/>
          </a:prstGeom>
          <a:noFill/>
        </p:spPr>
        <p:txBody>
          <a:bodyPr wrap="square">
            <a:spAutoFit/>
          </a:bodyPr>
          <a:lstStyle/>
          <a:p>
            <a:pPr marL="171450" indent="-171450">
              <a:buFont typeface="Wingdings" panose="05000000000000000000" pitchFamily="2" charset="2"/>
              <a:buChar char="q"/>
            </a:pPr>
            <a:r>
              <a:rPr lang="en-US" sz="1000" dirty="0"/>
              <a:t>Millions of characters analyzed.</a:t>
            </a:r>
          </a:p>
          <a:p>
            <a:pPr marL="171450" indent="-171450">
              <a:buFont typeface="Wingdings" panose="05000000000000000000" pitchFamily="2" charset="2"/>
              <a:buChar char="q"/>
            </a:pPr>
            <a:r>
              <a:rPr lang="en-US" sz="1000" dirty="0"/>
              <a:t>Thousands of intercepted cables.</a:t>
            </a:r>
          </a:p>
          <a:p>
            <a:pPr marL="171450" indent="-171450">
              <a:buFont typeface="Wingdings" panose="05000000000000000000" pitchFamily="2" charset="2"/>
              <a:buChar char="q"/>
            </a:pPr>
            <a:r>
              <a:rPr lang="en-US" sz="1000" dirty="0"/>
              <a:t>Program operated from 1943 to 1980</a:t>
            </a:r>
          </a:p>
        </p:txBody>
      </p:sp>
      <p:sp>
        <p:nvSpPr>
          <p:cNvPr id="12" name="CuadroTexto 11">
            <a:extLst>
              <a:ext uri="{FF2B5EF4-FFF2-40B4-BE49-F238E27FC236}">
                <a16:creationId xmlns:a16="http://schemas.microsoft.com/office/drawing/2014/main" id="{273C4355-4D0D-C4E9-B0E9-6A46ADDB3624}"/>
              </a:ext>
            </a:extLst>
          </p:cNvPr>
          <p:cNvSpPr txBox="1"/>
          <p:nvPr/>
        </p:nvSpPr>
        <p:spPr>
          <a:xfrm>
            <a:off x="8369357" y="4914671"/>
            <a:ext cx="3200102" cy="400110"/>
          </a:xfrm>
          <a:prstGeom prst="rect">
            <a:avLst/>
          </a:prstGeom>
          <a:noFill/>
        </p:spPr>
        <p:txBody>
          <a:bodyPr wrap="square">
            <a:spAutoFit/>
          </a:bodyPr>
          <a:lstStyle/>
          <a:p>
            <a:r>
              <a:rPr lang="en-US" sz="1000" dirty="0">
                <a:latin typeface="Abadi" panose="020B0604020104020204" pitchFamily="34" charset="0"/>
              </a:rPr>
              <a:t>VENONA revealed that Soviet intelligence had successfully infiltrated the atomic bomb program</a:t>
            </a:r>
          </a:p>
        </p:txBody>
      </p:sp>
      <p:sp>
        <p:nvSpPr>
          <p:cNvPr id="14" name="CuadroTexto 13">
            <a:extLst>
              <a:ext uri="{FF2B5EF4-FFF2-40B4-BE49-F238E27FC236}">
                <a16:creationId xmlns:a16="http://schemas.microsoft.com/office/drawing/2014/main" id="{F6149486-CDDE-22C6-4E47-9FCCD77F67EC}"/>
              </a:ext>
            </a:extLst>
          </p:cNvPr>
          <p:cNvSpPr txBox="1"/>
          <p:nvPr/>
        </p:nvSpPr>
        <p:spPr>
          <a:xfrm>
            <a:off x="9369615" y="5486400"/>
            <a:ext cx="1615440" cy="707886"/>
          </a:xfrm>
          <a:prstGeom prst="rect">
            <a:avLst/>
          </a:prstGeom>
          <a:noFill/>
        </p:spPr>
        <p:txBody>
          <a:bodyPr wrap="square">
            <a:spAutoFit/>
          </a:bodyPr>
          <a:lstStyle/>
          <a:p>
            <a:r>
              <a:rPr lang="en-US" sz="1000" dirty="0">
                <a:latin typeface="Abadi" panose="020B0604020104020204" pitchFamily="34" charset="0"/>
              </a:rPr>
              <a:t>Julius Rosenberg</a:t>
            </a:r>
          </a:p>
          <a:p>
            <a:r>
              <a:rPr lang="en-US" sz="1000" dirty="0">
                <a:latin typeface="Abadi" panose="020B0604020104020204" pitchFamily="34" charset="0"/>
              </a:rPr>
              <a:t> Klaus Fuchs </a:t>
            </a:r>
          </a:p>
          <a:p>
            <a:r>
              <a:rPr lang="en-US" sz="1000" dirty="0">
                <a:latin typeface="Abadi" panose="020B0604020104020204" pitchFamily="34" charset="0"/>
              </a:rPr>
              <a:t>David Greenglass </a:t>
            </a:r>
          </a:p>
          <a:p>
            <a:r>
              <a:rPr lang="en-US" sz="1000" dirty="0">
                <a:latin typeface="Abadi" panose="020B0604020104020204" pitchFamily="34" charset="0"/>
              </a:rPr>
              <a:t>Theodore Hall</a:t>
            </a:r>
          </a:p>
        </p:txBody>
      </p:sp>
      <p:pic>
        <p:nvPicPr>
          <p:cNvPr id="18" name="Imagen 17">
            <a:extLst>
              <a:ext uri="{FF2B5EF4-FFF2-40B4-BE49-F238E27FC236}">
                <a16:creationId xmlns:a16="http://schemas.microsoft.com/office/drawing/2014/main" id="{1269C257-E174-1368-E842-FD24FD56AEE9}"/>
              </a:ext>
            </a:extLst>
          </p:cNvPr>
          <p:cNvPicPr>
            <a:picLocks noChangeAspect="1"/>
          </p:cNvPicPr>
          <p:nvPr/>
        </p:nvPicPr>
        <p:blipFill>
          <a:blip r:embed="rId2"/>
          <a:stretch>
            <a:fillRect/>
          </a:stretch>
        </p:blipFill>
        <p:spPr>
          <a:xfrm>
            <a:off x="8369357" y="148361"/>
            <a:ext cx="3615956" cy="2906240"/>
          </a:xfrm>
          <a:prstGeom prst="rect">
            <a:avLst/>
          </a:prstGeom>
        </p:spPr>
      </p:pic>
    </p:spTree>
    <p:extLst>
      <p:ext uri="{BB962C8B-B14F-4D97-AF65-F5344CB8AC3E}">
        <p14:creationId xmlns:p14="http://schemas.microsoft.com/office/powerpoint/2010/main" val="184742796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BD2400-94AD-31F6-37F1-0D93921947FB}"/>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95C5B4E0-3F92-C50C-AFB5-0FB3ABFEC3CF}"/>
              </a:ext>
            </a:extLst>
          </p:cNvPr>
          <p:cNvSpPr txBox="1">
            <a:spLocks/>
          </p:cNvSpPr>
          <p:nvPr/>
        </p:nvSpPr>
        <p:spPr>
          <a:xfrm>
            <a:off x="148336" y="272288"/>
            <a:ext cx="5663184" cy="594360"/>
          </a:xfrm>
          <a:prstGeom prst="rect">
            <a:avLst/>
          </a:prstGeom>
        </p:spPr>
        <p:txBody>
          <a:bodyPr vert="horz" lIns="91440" tIns="45720" rIns="91440" bIns="45720" rtlCol="0" anchor="t">
            <a:normAutofit fontScale="97500"/>
          </a:bodyPr>
          <a:lst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a:lstStyle>
          <a:p>
            <a:r>
              <a:rPr lang="es-419" sz="2000"/>
              <a:t>Cap. 7: Agencias de Espionaje del Mundo</a:t>
            </a:r>
            <a:endParaRPr lang="es-419" sz="2000" dirty="0"/>
          </a:p>
        </p:txBody>
      </p:sp>
      <p:sp>
        <p:nvSpPr>
          <p:cNvPr id="7" name="Subtitle 2">
            <a:extLst>
              <a:ext uri="{FF2B5EF4-FFF2-40B4-BE49-F238E27FC236}">
                <a16:creationId xmlns:a16="http://schemas.microsoft.com/office/drawing/2014/main" id="{9775EE0C-950F-F046-8870-2D2FF2950068}"/>
              </a:ext>
            </a:extLst>
          </p:cNvPr>
          <p:cNvSpPr txBox="1">
            <a:spLocks/>
          </p:cNvSpPr>
          <p:nvPr/>
        </p:nvSpPr>
        <p:spPr>
          <a:xfrm>
            <a:off x="291451" y="866648"/>
            <a:ext cx="11605909" cy="5442712"/>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s-419" sz="1800" b="1" dirty="0">
                <a:latin typeface="Abadi" panose="020B0604020104020204" pitchFamily="34" charset="0"/>
              </a:rPr>
              <a:t>Modelos y culturas de inteligencia:</a:t>
            </a:r>
            <a:endParaRPr lang="es-419" sz="1600" dirty="0">
              <a:latin typeface="Abadi" panose="020B0604020104020204" pitchFamily="34" charset="0"/>
            </a:endParaRPr>
          </a:p>
          <a:p>
            <a:pPr marL="342900" indent="-342900" algn="just">
              <a:buFont typeface="Wingdings" panose="05000000000000000000" pitchFamily="2" charset="2"/>
              <a:buChar char="q"/>
            </a:pPr>
            <a:r>
              <a:rPr lang="es-419" sz="1600" dirty="0">
                <a:latin typeface="Abadi" panose="020B0604020104020204" pitchFamily="34" charset="0"/>
              </a:rPr>
              <a:t>No existe un modelo universal: cada comunidad de inteligencia refleja la historia, cultura política y prioridades estratégicas de su Estado. No obstante a grandes rasgos, los servicios de inteligencia del mundo suelen distribuirse en torno a cuatro funciones principales: </a:t>
            </a:r>
            <a:r>
              <a:rPr lang="es-419" sz="1600" b="1" dirty="0">
                <a:latin typeface="Abadi" panose="020B0604020104020204" pitchFamily="34" charset="0"/>
              </a:rPr>
              <a:t>Inteligencia exterior o estratégica – seguridad interna y contrainteligencia – inteligencia militar – inteligencia técnica. </a:t>
            </a:r>
          </a:p>
          <a:p>
            <a:pPr marL="342900" indent="-342900" algn="just">
              <a:buFont typeface="Wingdings" panose="05000000000000000000" pitchFamily="2" charset="2"/>
              <a:buChar char="q"/>
            </a:pPr>
            <a:r>
              <a:rPr lang="es-419" sz="1600" dirty="0">
                <a:latin typeface="Abadi" panose="020B0604020104020204" pitchFamily="34" charset="0"/>
              </a:rPr>
              <a:t>EE.UU. lidera la comunidad de inteligencia más compleja del mundo con 18 agencias. La CIA es su núcleo simbólico, pero el sistema va mucho más allá: NSA, DIA, NRO y el DNI como coordinador post-9/11.</a:t>
            </a:r>
          </a:p>
          <a:p>
            <a:pPr marL="342900" indent="-342900" algn="just">
              <a:buFont typeface="Wingdings" panose="05000000000000000000" pitchFamily="2" charset="2"/>
              <a:buChar char="q"/>
            </a:pPr>
            <a:r>
              <a:rPr lang="es-419" sz="1600" dirty="0">
                <a:latin typeface="Abadi" panose="020B0604020104020204" pitchFamily="34" charset="0"/>
              </a:rPr>
              <a:t>El modelo anglosajón (UK, Canadá, Australia) se caracteriza por alta especialización y separación funcional: MI5 (interior), MI6 (exterior), GCHQ (señales); cada uno con mandato claro.</a:t>
            </a:r>
          </a:p>
          <a:p>
            <a:pPr marL="342900" indent="-342900" algn="just">
              <a:buFont typeface="Wingdings" panose="05000000000000000000" pitchFamily="2" charset="2"/>
              <a:buChar char="q"/>
            </a:pPr>
            <a:r>
              <a:rPr lang="es-419" sz="1600" dirty="0">
                <a:latin typeface="Abadi" panose="020B0604020104020204" pitchFamily="34" charset="0"/>
              </a:rPr>
              <a:t>Rusia y China representan el modelo opuesto: inteligencia al servicio directo del partido-Estado, sin separación funcional real ni supervisión democrática independiente.</a:t>
            </a:r>
          </a:p>
          <a:p>
            <a:pPr marL="342900" indent="-342900" algn="just">
              <a:buFont typeface="Wingdings" panose="05000000000000000000" pitchFamily="2" charset="2"/>
              <a:buChar char="q"/>
            </a:pPr>
            <a:r>
              <a:rPr lang="es-419" sz="1600" dirty="0">
                <a:latin typeface="Abadi" panose="020B0604020104020204" pitchFamily="34" charset="0"/>
              </a:rPr>
              <a:t>Israel opera bajo presión existencial permanente: el Mossad, Shin Bet y la Unidad 8200 (SIGINT) son expresión de una cultura de inteligencia donde el error puede costar la supervivencia del Estado.</a:t>
            </a:r>
          </a:p>
          <a:p>
            <a:pPr marL="342900" indent="-342900" algn="just">
              <a:buFont typeface="Wingdings" panose="05000000000000000000" pitchFamily="2" charset="2"/>
              <a:buChar char="q"/>
            </a:pPr>
            <a:r>
              <a:rPr lang="es-419" sz="1600" dirty="0">
                <a:latin typeface="Abadi" panose="020B0604020104020204" pitchFamily="34" charset="0"/>
              </a:rPr>
              <a:t>América Latina enfrenta el reto de construir inteligencia profesional y apolítica: la región oscila entre instituciones en desarrollo y servicios politizados o capturados por intereses internos.</a:t>
            </a:r>
          </a:p>
          <a:p>
            <a:pPr marL="342900" indent="-342900" algn="just">
              <a:buFont typeface="Wingdings" panose="05000000000000000000" pitchFamily="2" charset="2"/>
              <a:buChar char="q"/>
            </a:pPr>
            <a:endParaRPr lang="es-419" sz="1600" dirty="0">
              <a:latin typeface="Abadi" panose="020B0604020104020204" pitchFamily="34" charset="0"/>
            </a:endParaRPr>
          </a:p>
        </p:txBody>
      </p:sp>
    </p:spTree>
    <p:extLst>
      <p:ext uri="{BB962C8B-B14F-4D97-AF65-F5344CB8AC3E}">
        <p14:creationId xmlns:p14="http://schemas.microsoft.com/office/powerpoint/2010/main" val="138437243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561C55-9E80-2E19-B3EA-C394B84901F5}"/>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E5A1FAE8-2E5B-61A9-48ED-60CF9A93DA6C}"/>
              </a:ext>
            </a:extLst>
          </p:cNvPr>
          <p:cNvSpPr txBox="1">
            <a:spLocks/>
          </p:cNvSpPr>
          <p:nvPr/>
        </p:nvSpPr>
        <p:spPr>
          <a:xfrm>
            <a:off x="148336" y="272288"/>
            <a:ext cx="5663184" cy="594360"/>
          </a:xfrm>
          <a:prstGeom prst="rect">
            <a:avLst/>
          </a:prstGeom>
        </p:spPr>
        <p:txBody>
          <a:bodyPr vert="horz" lIns="91440" tIns="45720" rIns="91440" bIns="45720" rtlCol="0" anchor="t">
            <a:normAutofit fontScale="97500"/>
          </a:bodyPr>
          <a:lst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a:lstStyle>
          <a:p>
            <a:r>
              <a:rPr lang="es-419" sz="2000"/>
              <a:t>Cap. 7: Agencias de Espionaje del Mundo</a:t>
            </a:r>
            <a:endParaRPr lang="es-419" sz="2000" dirty="0"/>
          </a:p>
        </p:txBody>
      </p:sp>
      <p:pic>
        <p:nvPicPr>
          <p:cNvPr id="3" name="Imagen 2">
            <a:extLst>
              <a:ext uri="{FF2B5EF4-FFF2-40B4-BE49-F238E27FC236}">
                <a16:creationId xmlns:a16="http://schemas.microsoft.com/office/drawing/2014/main" id="{E316E89D-CE7B-0690-2640-D8725C84C139}"/>
              </a:ext>
            </a:extLst>
          </p:cNvPr>
          <p:cNvPicPr>
            <a:picLocks noChangeAspect="1"/>
          </p:cNvPicPr>
          <p:nvPr/>
        </p:nvPicPr>
        <p:blipFill>
          <a:blip r:embed="rId2"/>
          <a:stretch>
            <a:fillRect/>
          </a:stretch>
        </p:blipFill>
        <p:spPr>
          <a:xfrm>
            <a:off x="449471" y="1210560"/>
            <a:ext cx="4140418" cy="4868128"/>
          </a:xfrm>
          <a:prstGeom prst="rect">
            <a:avLst/>
          </a:prstGeom>
        </p:spPr>
      </p:pic>
      <p:sp>
        <p:nvSpPr>
          <p:cNvPr id="10" name="CuadroTexto 9">
            <a:extLst>
              <a:ext uri="{FF2B5EF4-FFF2-40B4-BE49-F238E27FC236}">
                <a16:creationId xmlns:a16="http://schemas.microsoft.com/office/drawing/2014/main" id="{B6E114D6-4157-A4AE-9DB2-93EF7E71EFDC}"/>
              </a:ext>
            </a:extLst>
          </p:cNvPr>
          <p:cNvSpPr txBox="1"/>
          <p:nvPr/>
        </p:nvSpPr>
        <p:spPr>
          <a:xfrm>
            <a:off x="4946706" y="1138874"/>
            <a:ext cx="3355231" cy="4939814"/>
          </a:xfrm>
          <a:prstGeom prst="rect">
            <a:avLst/>
          </a:prstGeom>
          <a:noFill/>
        </p:spPr>
        <p:txBody>
          <a:bodyPr wrap="square">
            <a:spAutoFit/>
          </a:bodyPr>
          <a:lstStyle/>
          <a:p>
            <a:pPr marL="0" marR="0" algn="ctr">
              <a:buNone/>
            </a:pPr>
            <a:r>
              <a:rPr lang="en-US" sz="800" b="1" kern="0" dirty="0">
                <a:effectLst/>
                <a:latin typeface="Segoe UI Emoji" panose="020B0502040204020203" pitchFamily="34" charset="0"/>
                <a:ea typeface="Times New Roman" panose="02020603050405020304" pitchFamily="18" charset="0"/>
                <a:cs typeface="Segoe UI Emoji" panose="020B0502040204020203" pitchFamily="34" charset="0"/>
              </a:rPr>
              <a:t>US</a:t>
            </a:r>
            <a:r>
              <a:rPr lang="en-US" sz="800" b="1" kern="0" dirty="0">
                <a:effectLst/>
                <a:latin typeface="Abadi" panose="020B0604020104020204" pitchFamily="34" charset="0"/>
                <a:ea typeface="Times New Roman" panose="02020603050405020304" pitchFamily="18" charset="0"/>
                <a:cs typeface="Times New Roman" panose="02020603050405020304" pitchFamily="18" charset="0"/>
              </a:rPr>
              <a:t> Evolution of the U.S. Intelligence Community</a:t>
            </a:r>
            <a:endParaRPr lang="en-US" sz="800" b="1"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buNone/>
            </a:pPr>
            <a:r>
              <a:rPr lang="en-US" sz="800" b="1" kern="0" dirty="0">
                <a:effectLst/>
                <a:latin typeface="Abadi" panose="020B0604020104020204" pitchFamily="34" charset="0"/>
                <a:ea typeface="Times New Roman" panose="02020603050405020304" pitchFamily="18" charset="0"/>
                <a:cs typeface="Times New Roman" panose="02020603050405020304" pitchFamily="18" charset="0"/>
              </a:rPr>
              <a:t> </a:t>
            </a:r>
          </a:p>
          <a:p>
            <a:pPr marL="0" marR="0">
              <a:buNone/>
            </a:pPr>
            <a:r>
              <a:rPr lang="en-US" sz="800" b="1" kern="0" dirty="0">
                <a:effectLst/>
                <a:latin typeface="Abadi" panose="020B0604020104020204" pitchFamily="34" charset="0"/>
                <a:ea typeface="Times New Roman" panose="02020603050405020304" pitchFamily="18" charset="0"/>
                <a:cs typeface="Times New Roman" panose="02020603050405020304" pitchFamily="18" charset="0"/>
              </a:rPr>
              <a:t>1. Pearl Harbor Attack (1941)</a:t>
            </a:r>
            <a:endParaRPr lang="en-US" sz="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buNone/>
            </a:pPr>
            <a:r>
              <a:rPr lang="en-US" sz="800" b="1" kern="0" dirty="0">
                <a:effectLst/>
                <a:latin typeface="Abadi" panose="020B0604020104020204" pitchFamily="34" charset="0"/>
                <a:ea typeface="Times New Roman" panose="02020603050405020304" pitchFamily="18" charset="0"/>
                <a:cs typeface="Times New Roman" panose="02020603050405020304" pitchFamily="18" charset="0"/>
              </a:rPr>
              <a:t>Resulting Changes:</a:t>
            </a:r>
            <a:endParaRPr lang="en-US" sz="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buSzPts val="1000"/>
              <a:buFont typeface="Symbol" panose="05050102010706020507" pitchFamily="18" charset="2"/>
              <a:buChar char=""/>
              <a:tabLst>
                <a:tab pos="457200" algn="l"/>
              </a:tabLst>
            </a:pPr>
            <a:r>
              <a:rPr lang="en-US" sz="800" kern="0" dirty="0">
                <a:effectLst/>
                <a:latin typeface="Abadi" panose="020B0604020104020204" pitchFamily="34" charset="0"/>
                <a:ea typeface="Times New Roman" panose="02020603050405020304" pitchFamily="18" charset="0"/>
                <a:cs typeface="Times New Roman" panose="02020603050405020304" pitchFamily="18" charset="0"/>
              </a:rPr>
              <a:t>Creation of the Office of Strategic Services (1942). </a:t>
            </a:r>
            <a:endParaRPr lang="en-US" sz="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buSzPts val="1000"/>
              <a:buFont typeface="Symbol" panose="05050102010706020507" pitchFamily="18" charset="2"/>
              <a:buChar char=""/>
              <a:tabLst>
                <a:tab pos="457200" algn="l"/>
              </a:tabLst>
            </a:pPr>
            <a:r>
              <a:rPr lang="en-US" sz="800" kern="0" dirty="0">
                <a:effectLst/>
                <a:latin typeface="Abadi" panose="020B0604020104020204" pitchFamily="34" charset="0"/>
                <a:ea typeface="Times New Roman" panose="02020603050405020304" pitchFamily="18" charset="0"/>
                <a:cs typeface="Times New Roman" panose="02020603050405020304" pitchFamily="18" charset="0"/>
              </a:rPr>
              <a:t>Foundation for modern U.S. intelligence. </a:t>
            </a:r>
            <a:endParaRPr lang="en-US" sz="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buNone/>
            </a:pPr>
            <a:r>
              <a:rPr lang="en-US" sz="800" kern="0" dirty="0">
                <a:effectLst/>
                <a:latin typeface="Abadi" panose="020B0604020104020204" pitchFamily="34" charset="0"/>
                <a:ea typeface="Times New Roman" panose="02020603050405020304" pitchFamily="18" charset="0"/>
                <a:cs typeface="Times New Roman" panose="02020603050405020304" pitchFamily="18" charset="0"/>
              </a:rPr>
              <a:t> </a:t>
            </a:r>
            <a:endParaRPr lang="en-US" sz="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buNone/>
            </a:pPr>
            <a:r>
              <a:rPr lang="en-US" sz="800" b="1" kern="0" dirty="0">
                <a:effectLst/>
                <a:latin typeface="Abadi" panose="020B0604020104020204" pitchFamily="34" charset="0"/>
                <a:ea typeface="Times New Roman" panose="02020603050405020304" pitchFamily="18" charset="0"/>
                <a:cs typeface="Times New Roman" panose="02020603050405020304" pitchFamily="18" charset="0"/>
              </a:rPr>
              <a:t>2. National Security Act (1947)</a:t>
            </a:r>
            <a:endParaRPr lang="en-US" sz="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buNone/>
            </a:pPr>
            <a:r>
              <a:rPr lang="en-US" sz="800" b="1" kern="0" dirty="0">
                <a:effectLst/>
                <a:latin typeface="Abadi" panose="020B0604020104020204" pitchFamily="34" charset="0"/>
                <a:ea typeface="Times New Roman" panose="02020603050405020304" pitchFamily="18" charset="0"/>
                <a:cs typeface="Times New Roman" panose="02020603050405020304" pitchFamily="18" charset="0"/>
              </a:rPr>
              <a:t>Resulting Changes:</a:t>
            </a:r>
            <a:endParaRPr lang="en-US" sz="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buSzPts val="1000"/>
              <a:buFont typeface="Symbol" panose="05050102010706020507" pitchFamily="18" charset="2"/>
              <a:buChar char=""/>
              <a:tabLst>
                <a:tab pos="457200" algn="l"/>
              </a:tabLst>
            </a:pPr>
            <a:r>
              <a:rPr lang="en-US" sz="800" kern="0" dirty="0">
                <a:effectLst/>
                <a:latin typeface="Abadi" panose="020B0604020104020204" pitchFamily="34" charset="0"/>
                <a:ea typeface="Times New Roman" panose="02020603050405020304" pitchFamily="18" charset="0"/>
                <a:cs typeface="Times New Roman" panose="02020603050405020304" pitchFamily="18" charset="0"/>
              </a:rPr>
              <a:t>Need for a permanent intelligence structure against the Soviet Union. </a:t>
            </a:r>
            <a:endParaRPr lang="en-US" sz="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buNone/>
            </a:pPr>
            <a:r>
              <a:rPr lang="en-US" sz="800" kern="0" dirty="0">
                <a:effectLst/>
                <a:latin typeface="Abadi" panose="020B0604020104020204" pitchFamily="34" charset="0"/>
                <a:ea typeface="Times New Roman" panose="02020603050405020304" pitchFamily="18" charset="0"/>
                <a:cs typeface="Times New Roman" panose="02020603050405020304" pitchFamily="18" charset="0"/>
              </a:rPr>
              <a:t> </a:t>
            </a:r>
            <a:endParaRPr lang="en-US" sz="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buNone/>
            </a:pPr>
            <a:r>
              <a:rPr lang="en-US" sz="800" b="1" kern="0" dirty="0">
                <a:effectLst/>
                <a:latin typeface="Abadi" panose="020B0604020104020204" pitchFamily="34" charset="0"/>
                <a:ea typeface="Times New Roman" panose="02020603050405020304" pitchFamily="18" charset="0"/>
                <a:cs typeface="Times New Roman" panose="02020603050405020304" pitchFamily="18" charset="0"/>
              </a:rPr>
              <a:t>3. Korean War (1950–1953)</a:t>
            </a:r>
            <a:endParaRPr lang="en-US" sz="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buNone/>
            </a:pPr>
            <a:r>
              <a:rPr lang="en-US" sz="800" kern="0" dirty="0">
                <a:effectLst/>
                <a:latin typeface="Abadi" panose="020B0604020104020204" pitchFamily="34" charset="0"/>
                <a:ea typeface="Times New Roman" panose="02020603050405020304" pitchFamily="18" charset="0"/>
                <a:cs typeface="Times New Roman" panose="02020603050405020304" pitchFamily="18" charset="0"/>
              </a:rPr>
              <a:t>Korean War</a:t>
            </a:r>
            <a:endParaRPr lang="en-US" sz="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buNone/>
            </a:pPr>
            <a:r>
              <a:rPr lang="en-US" sz="800" b="1" kern="0" dirty="0">
                <a:effectLst/>
                <a:latin typeface="Abadi" panose="020B0604020104020204" pitchFamily="34" charset="0"/>
                <a:ea typeface="Times New Roman" panose="02020603050405020304" pitchFamily="18" charset="0"/>
                <a:cs typeface="Times New Roman" panose="02020603050405020304" pitchFamily="18" charset="0"/>
              </a:rPr>
              <a:t>Resulting Changes:</a:t>
            </a:r>
            <a:endParaRPr lang="en-US" sz="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buSzPts val="1000"/>
              <a:buFont typeface="Symbol" panose="05050102010706020507" pitchFamily="18" charset="2"/>
              <a:buChar char=""/>
              <a:tabLst>
                <a:tab pos="457200" algn="l"/>
              </a:tabLst>
            </a:pPr>
            <a:r>
              <a:rPr lang="en-US" sz="800" kern="0" dirty="0">
                <a:effectLst/>
                <a:latin typeface="Abadi" panose="020B0604020104020204" pitchFamily="34" charset="0"/>
                <a:ea typeface="Times New Roman" panose="02020603050405020304" pitchFamily="18" charset="0"/>
                <a:cs typeface="Times New Roman" panose="02020603050405020304" pitchFamily="18" charset="0"/>
              </a:rPr>
              <a:t>Expansion of strategic warning intelligence. </a:t>
            </a:r>
            <a:endParaRPr lang="en-US" sz="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buSzPts val="1000"/>
              <a:buFont typeface="Symbol" panose="05050102010706020507" pitchFamily="18" charset="2"/>
              <a:buChar char=""/>
              <a:tabLst>
                <a:tab pos="457200" algn="l"/>
              </a:tabLst>
            </a:pPr>
            <a:r>
              <a:rPr lang="en-US" sz="800" kern="0" dirty="0">
                <a:effectLst/>
                <a:latin typeface="Abadi" panose="020B0604020104020204" pitchFamily="34" charset="0"/>
                <a:ea typeface="Times New Roman" panose="02020603050405020304" pitchFamily="18" charset="0"/>
                <a:cs typeface="Times New Roman" panose="02020603050405020304" pitchFamily="18" charset="0"/>
              </a:rPr>
              <a:t>Greater emphasis on military intelligence integration. </a:t>
            </a:r>
            <a:endParaRPr lang="en-US" sz="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buNone/>
            </a:pPr>
            <a:r>
              <a:rPr lang="en-US" sz="800" kern="0" dirty="0">
                <a:effectLst/>
                <a:latin typeface="Abadi" panose="020B0604020104020204" pitchFamily="34" charset="0"/>
                <a:ea typeface="Times New Roman" panose="02020603050405020304" pitchFamily="18" charset="0"/>
                <a:cs typeface="Times New Roman" panose="02020603050405020304" pitchFamily="18" charset="0"/>
              </a:rPr>
              <a:t> </a:t>
            </a:r>
            <a:endParaRPr lang="en-US" sz="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buNone/>
            </a:pPr>
            <a:r>
              <a:rPr lang="es-ES" sz="800" b="1" kern="0" dirty="0">
                <a:effectLst/>
                <a:latin typeface="Abadi" panose="020B0604020104020204" pitchFamily="34" charset="0"/>
                <a:ea typeface="Times New Roman" panose="02020603050405020304" pitchFamily="18" charset="0"/>
                <a:cs typeface="Times New Roman" panose="02020603050405020304" pitchFamily="18" charset="0"/>
              </a:rPr>
              <a:t>4. U-2 Incident / Cuba Missile Crisis (1960 - 1962)</a:t>
            </a:r>
            <a:endParaRPr lang="en-US" sz="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buNone/>
            </a:pPr>
            <a:r>
              <a:rPr lang="en-US" sz="800" b="1" kern="0" dirty="0">
                <a:effectLst/>
                <a:latin typeface="Abadi" panose="020B0604020104020204" pitchFamily="34" charset="0"/>
                <a:ea typeface="Times New Roman" panose="02020603050405020304" pitchFamily="18" charset="0"/>
                <a:cs typeface="Times New Roman" panose="02020603050405020304" pitchFamily="18" charset="0"/>
              </a:rPr>
              <a:t>Resulting Changes:</a:t>
            </a:r>
            <a:endParaRPr lang="en-US" sz="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buSzPts val="1000"/>
              <a:buFont typeface="Symbol" panose="05050102010706020507" pitchFamily="18" charset="2"/>
              <a:buChar char=""/>
              <a:tabLst>
                <a:tab pos="457200" algn="l"/>
              </a:tabLst>
            </a:pPr>
            <a:r>
              <a:rPr lang="en-US" sz="800" kern="0" dirty="0">
                <a:effectLst/>
                <a:latin typeface="Abadi" panose="020B0604020104020204" pitchFamily="34" charset="0"/>
                <a:ea typeface="Times New Roman" panose="02020603050405020304" pitchFamily="18" charset="0"/>
                <a:cs typeface="Times New Roman" panose="02020603050405020304" pitchFamily="18" charset="0"/>
              </a:rPr>
              <a:t>Accelerated satellite intelligence programs. </a:t>
            </a:r>
            <a:endParaRPr lang="en-US" sz="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buSzPts val="1000"/>
              <a:buFont typeface="Symbol" panose="05050102010706020507" pitchFamily="18" charset="2"/>
              <a:buChar char=""/>
              <a:tabLst>
                <a:tab pos="457200" algn="l"/>
              </a:tabLst>
            </a:pPr>
            <a:r>
              <a:rPr lang="en-US" sz="800" kern="0" dirty="0">
                <a:effectLst/>
                <a:latin typeface="Abadi" panose="020B0604020104020204" pitchFamily="34" charset="0"/>
                <a:ea typeface="Times New Roman" panose="02020603050405020304" pitchFamily="18" charset="0"/>
                <a:cs typeface="Times New Roman" panose="02020603050405020304" pitchFamily="18" charset="0"/>
              </a:rPr>
              <a:t>Growth of technical intelligence collection. </a:t>
            </a:r>
            <a:endParaRPr lang="en-US" sz="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buSzPts val="1000"/>
              <a:buFont typeface="Symbol" panose="05050102010706020507" pitchFamily="18" charset="2"/>
              <a:buChar char=""/>
              <a:tabLst>
                <a:tab pos="457200" algn="l"/>
              </a:tabLst>
            </a:pPr>
            <a:r>
              <a:rPr lang="en-US" sz="800" kern="0" dirty="0">
                <a:effectLst/>
                <a:latin typeface="Abadi" panose="020B0604020104020204" pitchFamily="34" charset="0"/>
                <a:ea typeface="Times New Roman" panose="02020603050405020304" pitchFamily="18" charset="0"/>
                <a:cs typeface="Times New Roman" panose="02020603050405020304" pitchFamily="18" charset="0"/>
              </a:rPr>
              <a:t>Revealed risks of human reconnaissance.</a:t>
            </a:r>
            <a:endParaRPr lang="en-US" sz="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buSzPts val="1000"/>
              <a:buFont typeface="Symbol" panose="05050102010706020507" pitchFamily="18" charset="2"/>
              <a:buChar char=""/>
              <a:tabLst>
                <a:tab pos="457200" algn="l"/>
              </a:tabLst>
            </a:pPr>
            <a:r>
              <a:rPr lang="en-US" sz="800" kern="0" dirty="0">
                <a:effectLst/>
                <a:latin typeface="Abadi" panose="020B0604020104020204" pitchFamily="34" charset="0"/>
                <a:ea typeface="Times New Roman" panose="02020603050405020304" pitchFamily="18" charset="0"/>
                <a:cs typeface="Times New Roman" panose="02020603050405020304" pitchFamily="18" charset="0"/>
              </a:rPr>
              <a:t>U-2 imagery discovered Soviet missiles in Cuba (1962). </a:t>
            </a:r>
            <a:endParaRPr lang="en-US" sz="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buFont typeface="Arial" panose="020B0604020202020204" pitchFamily="34" charset="0"/>
              <a:buChar char="•"/>
              <a:tabLst>
                <a:tab pos="457200" algn="l"/>
              </a:tabLst>
            </a:pPr>
            <a:r>
              <a:rPr lang="en-US" sz="800" kern="0" dirty="0">
                <a:effectLst/>
                <a:latin typeface="Abadi" panose="020B0604020104020204" pitchFamily="34" charset="0"/>
                <a:ea typeface="Times New Roman" panose="02020603050405020304" pitchFamily="18" charset="0"/>
                <a:cs typeface="Times New Roman" panose="02020603050405020304" pitchFamily="18" charset="0"/>
              </a:rPr>
              <a:t>Validated GEOINT and imagery intelligence. </a:t>
            </a:r>
            <a:endParaRPr lang="en-US" sz="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buFont typeface="Arial" panose="020B0604020202020204" pitchFamily="34" charset="0"/>
              <a:buChar char="•"/>
              <a:tabLst>
                <a:tab pos="457200" algn="l"/>
              </a:tabLst>
            </a:pPr>
            <a:r>
              <a:rPr lang="en-US" sz="800" kern="0" dirty="0">
                <a:effectLst/>
                <a:latin typeface="Abadi" panose="020B0604020104020204" pitchFamily="34" charset="0"/>
                <a:ea typeface="Times New Roman" panose="02020603050405020304" pitchFamily="18" charset="0"/>
                <a:cs typeface="Times New Roman" panose="02020603050405020304" pitchFamily="18" charset="0"/>
              </a:rPr>
              <a:t>Expanded national technical means collection. </a:t>
            </a:r>
            <a:endParaRPr lang="en-US" sz="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buNone/>
            </a:pPr>
            <a:r>
              <a:rPr lang="en-US" sz="800" kern="0" dirty="0">
                <a:effectLst/>
                <a:latin typeface="Abadi" panose="020B0604020104020204" pitchFamily="34" charset="0"/>
                <a:ea typeface="Times New Roman" panose="02020603050405020304" pitchFamily="18" charset="0"/>
                <a:cs typeface="Times New Roman" panose="02020603050405020304" pitchFamily="18" charset="0"/>
              </a:rPr>
              <a:t> </a:t>
            </a:r>
            <a:endParaRPr lang="en-US" sz="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buNone/>
            </a:pPr>
            <a:r>
              <a:rPr lang="en-US" sz="800" b="1" kern="0" dirty="0">
                <a:effectLst/>
                <a:latin typeface="Abadi" panose="020B0604020104020204" pitchFamily="34" charset="0"/>
                <a:ea typeface="Times New Roman" panose="02020603050405020304" pitchFamily="18" charset="0"/>
                <a:cs typeface="Times New Roman" panose="02020603050405020304" pitchFamily="18" charset="0"/>
              </a:rPr>
              <a:t>6. Vietnam War Intelligence Failures (1960s–1970s)</a:t>
            </a:r>
            <a:endParaRPr lang="en-US" sz="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buNone/>
            </a:pPr>
            <a:r>
              <a:rPr lang="en-US" sz="800" b="1" kern="0" dirty="0">
                <a:effectLst/>
                <a:latin typeface="Abadi" panose="020B0604020104020204" pitchFamily="34" charset="0"/>
                <a:ea typeface="Times New Roman" panose="02020603050405020304" pitchFamily="18" charset="0"/>
                <a:cs typeface="Times New Roman" panose="02020603050405020304" pitchFamily="18" charset="0"/>
              </a:rPr>
              <a:t>Resulting Changes:</a:t>
            </a:r>
            <a:endParaRPr lang="en-US" sz="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buSzPts val="1000"/>
              <a:buFont typeface="Symbol" panose="05050102010706020507" pitchFamily="18" charset="2"/>
              <a:buChar char=""/>
              <a:tabLst>
                <a:tab pos="457200" algn="l"/>
              </a:tabLst>
            </a:pPr>
            <a:r>
              <a:rPr lang="en-US" sz="800" kern="0" dirty="0">
                <a:effectLst/>
                <a:latin typeface="Abadi" panose="020B0604020104020204" pitchFamily="34" charset="0"/>
                <a:ea typeface="Times New Roman" panose="02020603050405020304" pitchFamily="18" charset="0"/>
                <a:cs typeface="Times New Roman" panose="02020603050405020304" pitchFamily="18" charset="0"/>
              </a:rPr>
              <a:t>Increased scrutiny of intelligence analysis. </a:t>
            </a:r>
            <a:endParaRPr lang="en-US" sz="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buSzPts val="1000"/>
              <a:buFont typeface="Symbol" panose="05050102010706020507" pitchFamily="18" charset="2"/>
              <a:buChar char=""/>
              <a:tabLst>
                <a:tab pos="457200" algn="l"/>
              </a:tabLst>
            </a:pPr>
            <a:r>
              <a:rPr lang="en-US" sz="800" kern="0" dirty="0">
                <a:effectLst/>
                <a:latin typeface="Abadi" panose="020B0604020104020204" pitchFamily="34" charset="0"/>
                <a:ea typeface="Times New Roman" panose="02020603050405020304" pitchFamily="18" charset="0"/>
                <a:cs typeface="Times New Roman" panose="02020603050405020304" pitchFamily="18" charset="0"/>
              </a:rPr>
              <a:t>Growth of analytic tradecraft standards. </a:t>
            </a:r>
            <a:endParaRPr lang="en-US" sz="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buNone/>
            </a:pPr>
            <a:r>
              <a:rPr lang="en-US" sz="800" kern="0" dirty="0">
                <a:effectLst/>
                <a:latin typeface="Abadi" panose="020B0604020104020204" pitchFamily="34" charset="0"/>
                <a:ea typeface="Times New Roman" panose="02020603050405020304" pitchFamily="18" charset="0"/>
                <a:cs typeface="Times New Roman" panose="02020603050405020304" pitchFamily="18" charset="0"/>
              </a:rPr>
              <a:t> </a:t>
            </a:r>
            <a:endParaRPr lang="en-US" sz="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buNone/>
            </a:pPr>
            <a:r>
              <a:rPr lang="en-US" sz="800" b="1" kern="0" dirty="0">
                <a:effectLst/>
                <a:latin typeface="Abadi" panose="020B0604020104020204" pitchFamily="34" charset="0"/>
                <a:ea typeface="Times New Roman" panose="02020603050405020304" pitchFamily="18" charset="0"/>
                <a:cs typeface="Times New Roman" panose="02020603050405020304" pitchFamily="18" charset="0"/>
              </a:rPr>
              <a:t>7. Church Committee Investigations (1975)</a:t>
            </a:r>
            <a:endParaRPr lang="en-US" sz="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buNone/>
            </a:pPr>
            <a:r>
              <a:rPr lang="en-US" sz="800" b="1" kern="0" dirty="0">
                <a:effectLst/>
                <a:latin typeface="Abadi" panose="020B0604020104020204" pitchFamily="34" charset="0"/>
                <a:ea typeface="Times New Roman" panose="02020603050405020304" pitchFamily="18" charset="0"/>
                <a:cs typeface="Times New Roman" panose="02020603050405020304" pitchFamily="18" charset="0"/>
              </a:rPr>
              <a:t>Resulting Changes:</a:t>
            </a:r>
            <a:endParaRPr lang="en-US" sz="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buSzPts val="1000"/>
              <a:buFont typeface="Symbol" panose="05050102010706020507" pitchFamily="18" charset="2"/>
              <a:buChar char=""/>
              <a:tabLst>
                <a:tab pos="457200" algn="l"/>
              </a:tabLst>
            </a:pPr>
            <a:r>
              <a:rPr lang="en-US" sz="800" kern="0" dirty="0">
                <a:effectLst/>
                <a:latin typeface="Abadi" panose="020B0604020104020204" pitchFamily="34" charset="0"/>
                <a:ea typeface="Times New Roman" panose="02020603050405020304" pitchFamily="18" charset="0"/>
                <a:cs typeface="Times New Roman" panose="02020603050405020304" pitchFamily="18" charset="0"/>
              </a:rPr>
              <a:t>Birth of modern intelligence accountability. </a:t>
            </a:r>
            <a:endParaRPr lang="en-US" sz="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buSzPts val="1000"/>
              <a:buFont typeface="Symbol" panose="05050102010706020507" pitchFamily="18" charset="2"/>
              <a:buChar char=""/>
              <a:tabLst>
                <a:tab pos="457200" algn="l"/>
              </a:tabLst>
            </a:pPr>
            <a:r>
              <a:rPr lang="en-US" sz="800" kern="0" dirty="0">
                <a:effectLst/>
                <a:latin typeface="Abadi" panose="020B0604020104020204" pitchFamily="34" charset="0"/>
                <a:ea typeface="Times New Roman" panose="02020603050405020304" pitchFamily="18" charset="0"/>
                <a:cs typeface="Times New Roman" panose="02020603050405020304" pitchFamily="18" charset="0"/>
              </a:rPr>
              <a:t>Exposed domestic spying, surveillance abuses, and covert operations. </a:t>
            </a:r>
            <a:endParaRPr lang="en-US" sz="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buNone/>
            </a:pPr>
            <a:r>
              <a:rPr lang="en-US" sz="1000" kern="0" dirty="0">
                <a:effectLst/>
                <a:latin typeface="Abadi" panose="020B0604020104020204" pitchFamily="34" charset="0"/>
                <a:ea typeface="Times New Roman" panose="02020603050405020304" pitchFamily="18" charset="0"/>
                <a:cs typeface="Times New Roman" panose="02020603050405020304" pitchFamily="18" charset="0"/>
              </a:rPr>
              <a:t> </a:t>
            </a:r>
            <a:endParaRPr lang="en-US" sz="10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buNone/>
            </a:pPr>
            <a:r>
              <a:rPr lang="en-US" sz="900" kern="0" dirty="0">
                <a:effectLst/>
                <a:latin typeface="Abadi" panose="020B0604020104020204" pitchFamily="34" charset="0"/>
                <a:ea typeface="Times New Roman" panose="02020603050405020304" pitchFamily="18" charset="0"/>
                <a:cs typeface="Times New Roman" panose="02020603050405020304" pitchFamily="18" charset="0"/>
              </a:rPr>
              <a:t>.</a:t>
            </a:r>
            <a:endParaRPr lang="en-US" sz="9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12" name="CuadroTexto 11">
            <a:extLst>
              <a:ext uri="{FF2B5EF4-FFF2-40B4-BE49-F238E27FC236}">
                <a16:creationId xmlns:a16="http://schemas.microsoft.com/office/drawing/2014/main" id="{E8D22C61-006A-753B-B895-E6BAE63AAD17}"/>
              </a:ext>
            </a:extLst>
          </p:cNvPr>
          <p:cNvSpPr txBox="1"/>
          <p:nvPr/>
        </p:nvSpPr>
        <p:spPr>
          <a:xfrm>
            <a:off x="8493760" y="551289"/>
            <a:ext cx="3444240" cy="5755422"/>
          </a:xfrm>
          <a:prstGeom prst="rect">
            <a:avLst/>
          </a:prstGeom>
          <a:noFill/>
        </p:spPr>
        <p:txBody>
          <a:bodyPr wrap="square">
            <a:spAutoFit/>
          </a:bodyPr>
          <a:lstStyle/>
          <a:p>
            <a:pPr marL="0" marR="0">
              <a:buNone/>
            </a:pPr>
            <a:r>
              <a:rPr lang="en-US" sz="800" b="1" kern="0" dirty="0">
                <a:effectLst/>
                <a:latin typeface="Abadi" panose="020B0604020104020204" pitchFamily="34" charset="0"/>
                <a:ea typeface="Times New Roman" panose="02020603050405020304" pitchFamily="18" charset="0"/>
                <a:cs typeface="Times New Roman" panose="02020603050405020304" pitchFamily="18" charset="0"/>
              </a:rPr>
              <a:t>8. Foreign Intelligence Surveillance Act (FISA) (1978)</a:t>
            </a:r>
            <a:endParaRPr lang="en-US" sz="800" kern="100" dirty="0">
              <a:effectLst/>
              <a:latin typeface="Abadi" panose="020B0604020104020204" pitchFamily="34" charset="0"/>
              <a:ea typeface="Aptos" panose="020B0004020202020204" pitchFamily="34" charset="0"/>
              <a:cs typeface="Times New Roman" panose="02020603050405020304" pitchFamily="18" charset="0"/>
            </a:endParaRPr>
          </a:p>
          <a:p>
            <a:pPr marL="0" marR="0">
              <a:buNone/>
            </a:pPr>
            <a:r>
              <a:rPr lang="en-US" sz="800" b="1" kern="0" dirty="0">
                <a:effectLst/>
                <a:latin typeface="Abadi" panose="020B0604020104020204" pitchFamily="34" charset="0"/>
                <a:ea typeface="Times New Roman" panose="02020603050405020304" pitchFamily="18" charset="0"/>
                <a:cs typeface="Times New Roman" panose="02020603050405020304" pitchFamily="18" charset="0"/>
              </a:rPr>
              <a:t>Resulting Changes:</a:t>
            </a:r>
            <a:endParaRPr lang="en-US" sz="800" kern="100" dirty="0">
              <a:effectLst/>
              <a:latin typeface="Abadi" panose="020B0604020104020204" pitchFamily="34" charset="0"/>
              <a:ea typeface="Aptos" panose="020B0004020202020204" pitchFamily="34" charset="0"/>
              <a:cs typeface="Times New Roman" panose="02020603050405020304" pitchFamily="18" charset="0"/>
            </a:endParaRPr>
          </a:p>
          <a:p>
            <a:pPr marL="342900" marR="0" lvl="0" indent="-342900">
              <a:buSzPts val="1000"/>
              <a:buFont typeface="Symbol" panose="05050102010706020507" pitchFamily="18" charset="2"/>
              <a:buChar char=""/>
              <a:tabLst>
                <a:tab pos="457200" algn="l"/>
              </a:tabLst>
            </a:pPr>
            <a:r>
              <a:rPr lang="en-US" sz="800" kern="0" dirty="0">
                <a:effectLst/>
                <a:latin typeface="Abadi" panose="020B0604020104020204" pitchFamily="34" charset="0"/>
                <a:ea typeface="Times New Roman" panose="02020603050405020304" pitchFamily="18" charset="0"/>
                <a:cs typeface="Times New Roman" panose="02020603050405020304" pitchFamily="18" charset="0"/>
              </a:rPr>
              <a:t>Creation of the FISA Court. </a:t>
            </a:r>
            <a:endParaRPr lang="en-US" sz="800" kern="100" dirty="0">
              <a:effectLst/>
              <a:latin typeface="Abadi" panose="020B0604020104020204" pitchFamily="34" charset="0"/>
              <a:ea typeface="Aptos" panose="020B0004020202020204" pitchFamily="34" charset="0"/>
              <a:cs typeface="Times New Roman" panose="02020603050405020304" pitchFamily="18" charset="0"/>
            </a:endParaRPr>
          </a:p>
          <a:p>
            <a:pPr marL="342900" marR="0" lvl="0" indent="-342900">
              <a:buSzPts val="1000"/>
              <a:buFont typeface="Symbol" panose="05050102010706020507" pitchFamily="18" charset="2"/>
              <a:buChar char=""/>
              <a:tabLst>
                <a:tab pos="457200" algn="l"/>
              </a:tabLst>
            </a:pPr>
            <a:r>
              <a:rPr lang="en-US" sz="800" kern="0" dirty="0">
                <a:effectLst/>
                <a:latin typeface="Abadi" panose="020B0604020104020204" pitchFamily="34" charset="0"/>
                <a:ea typeface="Times New Roman" panose="02020603050405020304" pitchFamily="18" charset="0"/>
                <a:cs typeface="Times New Roman" panose="02020603050405020304" pitchFamily="18" charset="0"/>
              </a:rPr>
              <a:t>Formal legal framework for foreign intelligence collection.</a:t>
            </a:r>
            <a:endParaRPr lang="en-US" sz="800" kern="100" dirty="0">
              <a:effectLst/>
              <a:latin typeface="Abadi" panose="020B0604020104020204" pitchFamily="34" charset="0"/>
              <a:ea typeface="Aptos" panose="020B0004020202020204" pitchFamily="34" charset="0"/>
              <a:cs typeface="Times New Roman" panose="02020603050405020304" pitchFamily="18" charset="0"/>
            </a:endParaRPr>
          </a:p>
          <a:p>
            <a:pPr marL="342900" marR="0" lvl="0" indent="-342900">
              <a:buFont typeface="Arial" panose="020B0604020202020204" pitchFamily="34" charset="0"/>
              <a:buChar char="•"/>
              <a:tabLst>
                <a:tab pos="457200" algn="l"/>
              </a:tabLst>
            </a:pPr>
            <a:r>
              <a:rPr lang="en-US" sz="800" kern="0" dirty="0">
                <a:effectLst/>
                <a:latin typeface="Abadi" panose="020B0604020104020204" pitchFamily="34" charset="0"/>
                <a:ea typeface="Times New Roman" panose="02020603050405020304" pitchFamily="18" charset="0"/>
                <a:cs typeface="Times New Roman" panose="02020603050405020304" pitchFamily="18" charset="0"/>
              </a:rPr>
              <a:t> Need for legal oversight of intelligence surveillance. </a:t>
            </a:r>
            <a:endParaRPr lang="en-US" sz="800" kern="100" dirty="0">
              <a:effectLst/>
              <a:latin typeface="Abadi" panose="020B0604020104020204" pitchFamily="34" charset="0"/>
              <a:ea typeface="Aptos" panose="020B0004020202020204" pitchFamily="34" charset="0"/>
              <a:cs typeface="Times New Roman" panose="02020603050405020304" pitchFamily="18" charset="0"/>
            </a:endParaRPr>
          </a:p>
          <a:p>
            <a:pPr marL="0" marR="0">
              <a:buNone/>
            </a:pPr>
            <a:r>
              <a:rPr lang="en-US" sz="800" kern="0" dirty="0">
                <a:effectLst/>
                <a:latin typeface="Abadi" panose="020B0604020104020204" pitchFamily="34" charset="0"/>
                <a:ea typeface="Times New Roman" panose="02020603050405020304" pitchFamily="18" charset="0"/>
                <a:cs typeface="Times New Roman" panose="02020603050405020304" pitchFamily="18" charset="0"/>
              </a:rPr>
              <a:t> </a:t>
            </a:r>
            <a:endParaRPr lang="en-US" sz="800" kern="100" dirty="0">
              <a:effectLst/>
              <a:latin typeface="Abadi" panose="020B0604020104020204" pitchFamily="34" charset="0"/>
              <a:ea typeface="Aptos" panose="020B0004020202020204" pitchFamily="34" charset="0"/>
              <a:cs typeface="Times New Roman" panose="02020603050405020304" pitchFamily="18" charset="0"/>
            </a:endParaRPr>
          </a:p>
          <a:p>
            <a:pPr marL="0" marR="0">
              <a:buNone/>
            </a:pPr>
            <a:r>
              <a:rPr lang="en-US" sz="800" b="1" kern="0" dirty="0">
                <a:effectLst/>
                <a:latin typeface="Abadi" panose="020B0604020104020204" pitchFamily="34" charset="0"/>
                <a:ea typeface="Times New Roman" panose="02020603050405020304" pitchFamily="18" charset="0"/>
                <a:cs typeface="Times New Roman" panose="02020603050405020304" pitchFamily="18" charset="0"/>
              </a:rPr>
              <a:t>9. End of the Cold War (1991)</a:t>
            </a:r>
            <a:endParaRPr lang="en-US" sz="800" kern="100" dirty="0">
              <a:effectLst/>
              <a:latin typeface="Abadi" panose="020B0604020104020204" pitchFamily="34" charset="0"/>
              <a:ea typeface="Aptos" panose="020B0004020202020204" pitchFamily="34" charset="0"/>
              <a:cs typeface="Times New Roman" panose="02020603050405020304" pitchFamily="18" charset="0"/>
            </a:endParaRPr>
          </a:p>
          <a:p>
            <a:pPr marL="0" marR="0">
              <a:buNone/>
            </a:pPr>
            <a:r>
              <a:rPr lang="en-US" sz="800" b="1" kern="0" dirty="0">
                <a:effectLst/>
                <a:latin typeface="Abadi" panose="020B0604020104020204" pitchFamily="34" charset="0"/>
                <a:ea typeface="Times New Roman" panose="02020603050405020304" pitchFamily="18" charset="0"/>
                <a:cs typeface="Times New Roman" panose="02020603050405020304" pitchFamily="18" charset="0"/>
              </a:rPr>
              <a:t>Resulting Changes:</a:t>
            </a:r>
            <a:endParaRPr lang="en-US" sz="800" kern="100" dirty="0">
              <a:effectLst/>
              <a:latin typeface="Abadi" panose="020B0604020104020204" pitchFamily="34" charset="0"/>
              <a:ea typeface="Aptos" panose="020B0004020202020204" pitchFamily="34" charset="0"/>
              <a:cs typeface="Times New Roman" panose="02020603050405020304" pitchFamily="18" charset="0"/>
            </a:endParaRPr>
          </a:p>
          <a:p>
            <a:pPr marL="342900" marR="0" lvl="0" indent="-342900">
              <a:buFont typeface="Arial" panose="020B0604020202020204" pitchFamily="34" charset="0"/>
              <a:buChar char="•"/>
              <a:tabLst>
                <a:tab pos="457200" algn="l"/>
              </a:tabLst>
            </a:pPr>
            <a:r>
              <a:rPr lang="en-US" sz="800" kern="0" dirty="0">
                <a:effectLst/>
                <a:latin typeface="Abadi" panose="020B0604020104020204" pitchFamily="34" charset="0"/>
                <a:ea typeface="Times New Roman" panose="02020603050405020304" pitchFamily="18" charset="0"/>
                <a:cs typeface="Times New Roman" panose="02020603050405020304" pitchFamily="18" charset="0"/>
              </a:rPr>
              <a:t>Downsizing and restructuring. </a:t>
            </a:r>
            <a:endParaRPr lang="en-US" sz="800" kern="100" dirty="0">
              <a:effectLst/>
              <a:latin typeface="Abadi" panose="020B0604020104020204" pitchFamily="34" charset="0"/>
              <a:ea typeface="Aptos" panose="020B0004020202020204" pitchFamily="34" charset="0"/>
              <a:cs typeface="Times New Roman" panose="02020603050405020304" pitchFamily="18" charset="0"/>
            </a:endParaRPr>
          </a:p>
          <a:p>
            <a:pPr marL="342900" marR="0" lvl="0" indent="-342900">
              <a:buFont typeface="Arial" panose="020B0604020202020204" pitchFamily="34" charset="0"/>
              <a:buChar char="•"/>
              <a:tabLst>
                <a:tab pos="457200" algn="l"/>
              </a:tabLst>
            </a:pPr>
            <a:r>
              <a:rPr lang="en-US" sz="800" kern="0" dirty="0">
                <a:effectLst/>
                <a:latin typeface="Abadi" panose="020B0604020104020204" pitchFamily="34" charset="0"/>
                <a:ea typeface="Times New Roman" panose="02020603050405020304" pitchFamily="18" charset="0"/>
                <a:cs typeface="Times New Roman" panose="02020603050405020304" pitchFamily="18" charset="0"/>
              </a:rPr>
              <a:t>Focus on non-state actors. </a:t>
            </a:r>
            <a:endParaRPr lang="en-US" sz="800" kern="100" dirty="0">
              <a:effectLst/>
              <a:latin typeface="Abadi" panose="020B0604020104020204" pitchFamily="34" charset="0"/>
              <a:ea typeface="Aptos" panose="020B0004020202020204" pitchFamily="34" charset="0"/>
              <a:cs typeface="Times New Roman" panose="02020603050405020304" pitchFamily="18" charset="0"/>
            </a:endParaRPr>
          </a:p>
          <a:p>
            <a:pPr marL="0" marR="0">
              <a:buNone/>
            </a:pPr>
            <a:r>
              <a:rPr lang="en-US" sz="800" kern="0" dirty="0">
                <a:effectLst/>
                <a:latin typeface="Abadi" panose="020B0604020104020204" pitchFamily="34" charset="0"/>
                <a:ea typeface="Times New Roman" panose="02020603050405020304" pitchFamily="18" charset="0"/>
                <a:cs typeface="Times New Roman" panose="02020603050405020304" pitchFamily="18" charset="0"/>
              </a:rPr>
              <a:t> </a:t>
            </a:r>
            <a:endParaRPr lang="en-US" sz="800" kern="100" dirty="0">
              <a:effectLst/>
              <a:latin typeface="Abadi" panose="020B0604020104020204" pitchFamily="34" charset="0"/>
              <a:ea typeface="Aptos" panose="020B0004020202020204" pitchFamily="34" charset="0"/>
              <a:cs typeface="Times New Roman" panose="02020603050405020304" pitchFamily="18" charset="0"/>
            </a:endParaRPr>
          </a:p>
          <a:p>
            <a:pPr marL="0" marR="0">
              <a:buNone/>
            </a:pPr>
            <a:r>
              <a:rPr lang="en-US" sz="800" b="1" kern="0" dirty="0">
                <a:effectLst/>
                <a:latin typeface="Abadi" panose="020B0604020104020204" pitchFamily="34" charset="0"/>
                <a:ea typeface="Times New Roman" panose="02020603050405020304" pitchFamily="18" charset="0"/>
                <a:cs typeface="Times New Roman" panose="02020603050405020304" pitchFamily="18" charset="0"/>
              </a:rPr>
              <a:t>10. 9/11 Attacks (2001)</a:t>
            </a:r>
            <a:endParaRPr lang="en-US" sz="800" kern="100" dirty="0">
              <a:effectLst/>
              <a:latin typeface="Abadi" panose="020B0604020104020204" pitchFamily="34" charset="0"/>
              <a:ea typeface="Aptos" panose="020B0004020202020204" pitchFamily="34" charset="0"/>
              <a:cs typeface="Times New Roman" panose="02020603050405020304" pitchFamily="18" charset="0"/>
            </a:endParaRPr>
          </a:p>
          <a:p>
            <a:pPr marL="0" marR="0">
              <a:buNone/>
            </a:pPr>
            <a:r>
              <a:rPr lang="en-US" sz="800" b="1" kern="0" dirty="0">
                <a:effectLst/>
                <a:latin typeface="Abadi" panose="020B0604020104020204" pitchFamily="34" charset="0"/>
                <a:ea typeface="Times New Roman" panose="02020603050405020304" pitchFamily="18" charset="0"/>
                <a:cs typeface="Times New Roman" panose="02020603050405020304" pitchFamily="18" charset="0"/>
              </a:rPr>
              <a:t>Resulting Changes:</a:t>
            </a:r>
            <a:endParaRPr lang="en-US" sz="800" kern="100" dirty="0">
              <a:effectLst/>
              <a:latin typeface="Abadi" panose="020B0604020104020204" pitchFamily="34" charset="0"/>
              <a:ea typeface="Aptos" panose="020B0004020202020204" pitchFamily="34" charset="0"/>
              <a:cs typeface="Times New Roman" panose="02020603050405020304" pitchFamily="18" charset="0"/>
            </a:endParaRPr>
          </a:p>
          <a:p>
            <a:pPr marL="342900" marR="0" lvl="0" indent="-342900">
              <a:buSzPts val="1000"/>
              <a:buFont typeface="Symbol" panose="05050102010706020507" pitchFamily="18" charset="2"/>
              <a:buChar char=""/>
              <a:tabLst>
                <a:tab pos="457200" algn="l"/>
              </a:tabLst>
            </a:pPr>
            <a:r>
              <a:rPr lang="en-US" sz="800" kern="0" dirty="0">
                <a:effectLst/>
                <a:latin typeface="Abadi" panose="020B0604020104020204" pitchFamily="34" charset="0"/>
                <a:ea typeface="Times New Roman" panose="02020603050405020304" pitchFamily="18" charset="0"/>
                <a:cs typeface="Times New Roman" panose="02020603050405020304" pitchFamily="18" charset="0"/>
              </a:rPr>
              <a:t>Most significant IC reform in history. </a:t>
            </a:r>
            <a:endParaRPr lang="en-US" sz="800" kern="100" dirty="0">
              <a:effectLst/>
              <a:latin typeface="Abadi" panose="020B0604020104020204" pitchFamily="34" charset="0"/>
              <a:ea typeface="Aptos" panose="020B0004020202020204" pitchFamily="34" charset="0"/>
              <a:cs typeface="Times New Roman" panose="02020603050405020304" pitchFamily="18" charset="0"/>
            </a:endParaRPr>
          </a:p>
          <a:p>
            <a:pPr marL="342900" marR="0" lvl="0" indent="-342900">
              <a:buSzPts val="1000"/>
              <a:buFont typeface="Symbol" panose="05050102010706020507" pitchFamily="18" charset="2"/>
              <a:buChar char=""/>
              <a:tabLst>
                <a:tab pos="457200" algn="l"/>
              </a:tabLst>
            </a:pPr>
            <a:r>
              <a:rPr lang="en-US" sz="800" kern="0" dirty="0">
                <a:effectLst/>
                <a:latin typeface="Abadi" panose="020B0604020104020204" pitchFamily="34" charset="0"/>
                <a:ea typeface="Times New Roman" panose="02020603050405020304" pitchFamily="18" charset="0"/>
                <a:cs typeface="Times New Roman" panose="02020603050405020304" pitchFamily="18" charset="0"/>
              </a:rPr>
              <a:t>Creation of the Department of Homeland Security. </a:t>
            </a:r>
            <a:endParaRPr lang="en-US" sz="800" kern="100" dirty="0">
              <a:effectLst/>
              <a:latin typeface="Abadi" panose="020B0604020104020204" pitchFamily="34" charset="0"/>
              <a:ea typeface="Aptos" panose="020B0004020202020204" pitchFamily="34" charset="0"/>
              <a:cs typeface="Times New Roman" panose="02020603050405020304" pitchFamily="18" charset="0"/>
            </a:endParaRPr>
          </a:p>
          <a:p>
            <a:pPr marL="342900" marR="0" lvl="0" indent="-342900">
              <a:buSzPts val="1000"/>
              <a:buFont typeface="Symbol" panose="05050102010706020507" pitchFamily="18" charset="2"/>
              <a:buChar char=""/>
              <a:tabLst>
                <a:tab pos="457200" algn="l"/>
              </a:tabLst>
            </a:pPr>
            <a:r>
              <a:rPr lang="en-US" sz="800" kern="0" dirty="0">
                <a:effectLst/>
                <a:latin typeface="Abadi" panose="020B0604020104020204" pitchFamily="34" charset="0"/>
                <a:ea typeface="Times New Roman" panose="02020603050405020304" pitchFamily="18" charset="0"/>
                <a:cs typeface="Times New Roman" panose="02020603050405020304" pitchFamily="18" charset="0"/>
              </a:rPr>
              <a:t>Establishment of fusion centers. </a:t>
            </a:r>
            <a:endParaRPr lang="en-US" sz="800" kern="100" dirty="0">
              <a:effectLst/>
              <a:latin typeface="Abadi" panose="020B0604020104020204" pitchFamily="34" charset="0"/>
              <a:ea typeface="Aptos" panose="020B0004020202020204" pitchFamily="34" charset="0"/>
              <a:cs typeface="Times New Roman" panose="02020603050405020304" pitchFamily="18" charset="0"/>
            </a:endParaRPr>
          </a:p>
          <a:p>
            <a:pPr marL="342900" marR="0" lvl="0" indent="-342900">
              <a:buSzPts val="1000"/>
              <a:buFont typeface="Symbol" panose="05050102010706020507" pitchFamily="18" charset="2"/>
              <a:buChar char=""/>
              <a:tabLst>
                <a:tab pos="457200" algn="l"/>
              </a:tabLst>
            </a:pPr>
            <a:r>
              <a:rPr lang="en-US" sz="800" kern="0" dirty="0">
                <a:effectLst/>
                <a:latin typeface="Abadi" panose="020B0604020104020204" pitchFamily="34" charset="0"/>
                <a:ea typeface="Times New Roman" panose="02020603050405020304" pitchFamily="18" charset="0"/>
                <a:cs typeface="Times New Roman" panose="02020603050405020304" pitchFamily="18" charset="0"/>
              </a:rPr>
              <a:t>Greater intelligence sharing. </a:t>
            </a:r>
            <a:endParaRPr lang="en-US" sz="800" kern="100" dirty="0">
              <a:effectLst/>
              <a:latin typeface="Abadi" panose="020B0604020104020204" pitchFamily="34" charset="0"/>
              <a:ea typeface="Aptos" panose="020B0004020202020204" pitchFamily="34" charset="0"/>
              <a:cs typeface="Times New Roman" panose="02020603050405020304" pitchFamily="18" charset="0"/>
            </a:endParaRPr>
          </a:p>
          <a:p>
            <a:pPr marL="0" marR="0">
              <a:buNone/>
            </a:pPr>
            <a:r>
              <a:rPr lang="en-US" sz="800" kern="0" dirty="0">
                <a:effectLst/>
                <a:latin typeface="Abadi" panose="020B0604020104020204" pitchFamily="34" charset="0"/>
                <a:ea typeface="Times New Roman" panose="02020603050405020304" pitchFamily="18" charset="0"/>
                <a:cs typeface="Times New Roman" panose="02020603050405020304" pitchFamily="18" charset="0"/>
              </a:rPr>
              <a:t> </a:t>
            </a:r>
            <a:endParaRPr lang="en-US" sz="800" kern="100" dirty="0">
              <a:effectLst/>
              <a:latin typeface="Abadi" panose="020B0604020104020204" pitchFamily="34" charset="0"/>
              <a:ea typeface="Aptos" panose="020B0004020202020204" pitchFamily="34" charset="0"/>
              <a:cs typeface="Times New Roman" panose="02020603050405020304" pitchFamily="18" charset="0"/>
            </a:endParaRPr>
          </a:p>
          <a:p>
            <a:pPr marL="0" marR="0">
              <a:buNone/>
            </a:pPr>
            <a:r>
              <a:rPr lang="en-US" sz="800" b="1" kern="0" dirty="0">
                <a:effectLst/>
                <a:latin typeface="Abadi" panose="020B0604020104020204" pitchFamily="34" charset="0"/>
                <a:ea typeface="Times New Roman" panose="02020603050405020304" pitchFamily="18" charset="0"/>
                <a:cs typeface="Times New Roman" panose="02020603050405020304" pitchFamily="18" charset="0"/>
              </a:rPr>
              <a:t>11. Intelligence Reform and Terrorism Prevention Act (2004)</a:t>
            </a:r>
            <a:endParaRPr lang="en-US" sz="800" kern="100" dirty="0">
              <a:effectLst/>
              <a:latin typeface="Abadi" panose="020B0604020104020204" pitchFamily="34" charset="0"/>
              <a:ea typeface="Aptos" panose="020B0004020202020204" pitchFamily="34" charset="0"/>
              <a:cs typeface="Times New Roman" panose="02020603050405020304" pitchFamily="18" charset="0"/>
            </a:endParaRPr>
          </a:p>
          <a:p>
            <a:pPr marL="0" marR="0">
              <a:buNone/>
            </a:pPr>
            <a:r>
              <a:rPr lang="en-US" sz="800" b="1" kern="0" dirty="0">
                <a:effectLst/>
                <a:latin typeface="Abadi" panose="020B0604020104020204" pitchFamily="34" charset="0"/>
                <a:ea typeface="Times New Roman" panose="02020603050405020304" pitchFamily="18" charset="0"/>
                <a:cs typeface="Times New Roman" panose="02020603050405020304" pitchFamily="18" charset="0"/>
              </a:rPr>
              <a:t>Resulting Changes:</a:t>
            </a:r>
            <a:endParaRPr lang="en-US" sz="800" kern="100" dirty="0">
              <a:effectLst/>
              <a:latin typeface="Abadi" panose="020B0604020104020204" pitchFamily="34" charset="0"/>
              <a:ea typeface="Aptos" panose="020B0004020202020204" pitchFamily="34" charset="0"/>
              <a:cs typeface="Times New Roman" panose="02020603050405020304" pitchFamily="18" charset="0"/>
            </a:endParaRPr>
          </a:p>
          <a:p>
            <a:pPr marL="342900" marR="0" lvl="0" indent="-342900">
              <a:buFont typeface="Arial" panose="020B0604020202020204" pitchFamily="34" charset="0"/>
              <a:buChar char="•"/>
              <a:tabLst>
                <a:tab pos="457200" algn="l"/>
              </a:tabLst>
            </a:pPr>
            <a:r>
              <a:rPr lang="en-US" sz="800" kern="0" dirty="0">
                <a:effectLst/>
                <a:latin typeface="Abadi" panose="020B0604020104020204" pitchFamily="34" charset="0"/>
                <a:ea typeface="Times New Roman" panose="02020603050405020304" pitchFamily="18" charset="0"/>
                <a:cs typeface="Times New Roman" panose="02020603050405020304" pitchFamily="18" charset="0"/>
              </a:rPr>
              <a:t>Recommendations of the 9/11 Commission</a:t>
            </a:r>
            <a:endParaRPr lang="en-US" sz="800" kern="100" dirty="0">
              <a:effectLst/>
              <a:latin typeface="Abadi" panose="020B0604020104020204" pitchFamily="34" charset="0"/>
              <a:ea typeface="Aptos" panose="020B0004020202020204" pitchFamily="34" charset="0"/>
              <a:cs typeface="Times New Roman" panose="02020603050405020304" pitchFamily="18" charset="0"/>
            </a:endParaRPr>
          </a:p>
          <a:p>
            <a:pPr marL="342900" marR="0" lvl="0" indent="-342900">
              <a:buFont typeface="Arial" panose="020B0604020202020204" pitchFamily="34" charset="0"/>
              <a:buChar char="•"/>
              <a:tabLst>
                <a:tab pos="457200" algn="l"/>
              </a:tabLst>
            </a:pPr>
            <a:r>
              <a:rPr lang="en-US" sz="800" kern="0" dirty="0">
                <a:effectLst/>
                <a:latin typeface="Abadi" panose="020B0604020104020204" pitchFamily="34" charset="0"/>
                <a:ea typeface="Times New Roman" panose="02020603050405020304" pitchFamily="18" charset="0"/>
                <a:cs typeface="Times New Roman" panose="02020603050405020304" pitchFamily="18" charset="0"/>
              </a:rPr>
              <a:t>Creation of the Office of the Director of National Intelligence. </a:t>
            </a:r>
            <a:endParaRPr lang="en-US" sz="800" kern="100" dirty="0">
              <a:effectLst/>
              <a:latin typeface="Abadi" panose="020B0604020104020204" pitchFamily="34" charset="0"/>
              <a:ea typeface="Aptos" panose="020B0004020202020204" pitchFamily="34" charset="0"/>
              <a:cs typeface="Times New Roman" panose="02020603050405020304" pitchFamily="18" charset="0"/>
            </a:endParaRPr>
          </a:p>
          <a:p>
            <a:pPr marL="342900" marR="0" lvl="0" indent="-342900">
              <a:buFont typeface="Arial" panose="020B0604020202020204" pitchFamily="34" charset="0"/>
              <a:buChar char="•"/>
              <a:tabLst>
                <a:tab pos="457200" algn="l"/>
              </a:tabLst>
            </a:pPr>
            <a:r>
              <a:rPr lang="en-US" sz="800" kern="0" dirty="0">
                <a:effectLst/>
                <a:latin typeface="Abadi" panose="020B0604020104020204" pitchFamily="34" charset="0"/>
                <a:ea typeface="Times New Roman" panose="02020603050405020304" pitchFamily="18" charset="0"/>
                <a:cs typeface="Times New Roman" panose="02020603050405020304" pitchFamily="18" charset="0"/>
              </a:rPr>
              <a:t>Creation of the Director of National Intelligence (DNI). </a:t>
            </a:r>
            <a:endParaRPr lang="en-US" sz="800" kern="100" dirty="0">
              <a:effectLst/>
              <a:latin typeface="Abadi" panose="020B0604020104020204" pitchFamily="34" charset="0"/>
              <a:ea typeface="Aptos" panose="020B0004020202020204" pitchFamily="34" charset="0"/>
              <a:cs typeface="Times New Roman" panose="02020603050405020304" pitchFamily="18" charset="0"/>
            </a:endParaRPr>
          </a:p>
          <a:p>
            <a:pPr marL="342900" marR="0" lvl="0" indent="-342900">
              <a:buFont typeface="Arial" panose="020B0604020202020204" pitchFamily="34" charset="0"/>
              <a:buChar char="•"/>
              <a:tabLst>
                <a:tab pos="457200" algn="l"/>
              </a:tabLst>
            </a:pPr>
            <a:r>
              <a:rPr lang="en-US" sz="800" kern="0" dirty="0">
                <a:effectLst/>
                <a:latin typeface="Abadi" panose="020B0604020104020204" pitchFamily="34" charset="0"/>
                <a:ea typeface="Times New Roman" panose="02020603050405020304" pitchFamily="18" charset="0"/>
                <a:cs typeface="Times New Roman" panose="02020603050405020304" pitchFamily="18" charset="0"/>
              </a:rPr>
              <a:t>Formal integration of the 18-member Intelligence Community. </a:t>
            </a:r>
            <a:endParaRPr lang="en-US" sz="800" kern="100" dirty="0">
              <a:effectLst/>
              <a:latin typeface="Abadi" panose="020B0604020104020204" pitchFamily="34" charset="0"/>
              <a:ea typeface="Aptos" panose="020B0004020202020204" pitchFamily="34" charset="0"/>
              <a:cs typeface="Times New Roman" panose="02020603050405020304" pitchFamily="18" charset="0"/>
            </a:endParaRPr>
          </a:p>
          <a:p>
            <a:pPr marL="0" marR="0">
              <a:buNone/>
            </a:pPr>
            <a:r>
              <a:rPr lang="en-US" sz="800" kern="0" dirty="0">
                <a:effectLst/>
                <a:latin typeface="Abadi" panose="020B0604020104020204" pitchFamily="34" charset="0"/>
                <a:ea typeface="Times New Roman" panose="02020603050405020304" pitchFamily="18" charset="0"/>
                <a:cs typeface="Times New Roman" panose="02020603050405020304" pitchFamily="18" charset="0"/>
              </a:rPr>
              <a:t> </a:t>
            </a:r>
            <a:endParaRPr lang="en-US" sz="800" kern="100" dirty="0">
              <a:effectLst/>
              <a:latin typeface="Abadi" panose="020B0604020104020204" pitchFamily="34" charset="0"/>
              <a:ea typeface="Aptos" panose="020B0004020202020204" pitchFamily="34" charset="0"/>
              <a:cs typeface="Times New Roman" panose="02020603050405020304" pitchFamily="18" charset="0"/>
            </a:endParaRPr>
          </a:p>
          <a:p>
            <a:pPr marL="0" marR="0">
              <a:buNone/>
            </a:pPr>
            <a:r>
              <a:rPr lang="en-US" sz="800" b="1" kern="0" dirty="0">
                <a:effectLst/>
                <a:latin typeface="Abadi" panose="020B0604020104020204" pitchFamily="34" charset="0"/>
                <a:ea typeface="Times New Roman" panose="02020603050405020304" pitchFamily="18" charset="0"/>
                <a:cs typeface="Times New Roman" panose="02020603050405020304" pitchFamily="18" charset="0"/>
              </a:rPr>
              <a:t>12. Edward Snowden Disclosures (2013)</a:t>
            </a:r>
            <a:endParaRPr lang="en-US" sz="800" kern="100" dirty="0">
              <a:effectLst/>
              <a:latin typeface="Abadi" panose="020B0604020104020204" pitchFamily="34" charset="0"/>
              <a:ea typeface="Aptos" panose="020B0004020202020204" pitchFamily="34" charset="0"/>
              <a:cs typeface="Times New Roman" panose="02020603050405020304" pitchFamily="18" charset="0"/>
            </a:endParaRPr>
          </a:p>
          <a:p>
            <a:pPr marL="0" marR="0">
              <a:buNone/>
            </a:pPr>
            <a:r>
              <a:rPr lang="en-US" sz="800" b="1" kern="0" dirty="0">
                <a:effectLst/>
                <a:latin typeface="Abadi" panose="020B0604020104020204" pitchFamily="34" charset="0"/>
                <a:ea typeface="Times New Roman" panose="02020603050405020304" pitchFamily="18" charset="0"/>
                <a:cs typeface="Times New Roman" panose="02020603050405020304" pitchFamily="18" charset="0"/>
              </a:rPr>
              <a:t>Resulting Changes:</a:t>
            </a:r>
            <a:endParaRPr lang="en-US" sz="800" kern="100" dirty="0">
              <a:effectLst/>
              <a:latin typeface="Abadi" panose="020B0604020104020204" pitchFamily="34" charset="0"/>
              <a:ea typeface="Aptos" panose="020B0004020202020204" pitchFamily="34" charset="0"/>
              <a:cs typeface="Times New Roman" panose="02020603050405020304" pitchFamily="18" charset="0"/>
            </a:endParaRPr>
          </a:p>
          <a:p>
            <a:pPr marL="342900" marR="0" lvl="0" indent="-342900">
              <a:buFont typeface="Arial" panose="020B0604020202020204" pitchFamily="34" charset="0"/>
              <a:buChar char="•"/>
              <a:tabLst>
                <a:tab pos="457200" algn="l"/>
              </a:tabLst>
            </a:pPr>
            <a:r>
              <a:rPr lang="en-US" sz="800" kern="0" dirty="0">
                <a:effectLst/>
                <a:latin typeface="Abadi" panose="020B0604020104020204" pitchFamily="34" charset="0"/>
                <a:ea typeface="Times New Roman" panose="02020603050405020304" pitchFamily="18" charset="0"/>
                <a:cs typeface="Times New Roman" panose="02020603050405020304" pitchFamily="18" charset="0"/>
              </a:rPr>
              <a:t>Expanded privacy and civil liberties oversight. </a:t>
            </a:r>
            <a:endParaRPr lang="en-US" sz="800" kern="100" dirty="0">
              <a:effectLst/>
              <a:latin typeface="Abadi" panose="020B0604020104020204" pitchFamily="34" charset="0"/>
              <a:ea typeface="Aptos" panose="020B0004020202020204" pitchFamily="34" charset="0"/>
              <a:cs typeface="Times New Roman" panose="02020603050405020304" pitchFamily="18" charset="0"/>
            </a:endParaRPr>
          </a:p>
          <a:p>
            <a:pPr marL="342900" marR="0" lvl="0" indent="-342900">
              <a:buFont typeface="Arial" panose="020B0604020202020204" pitchFamily="34" charset="0"/>
              <a:buChar char="•"/>
              <a:tabLst>
                <a:tab pos="457200" algn="l"/>
              </a:tabLst>
            </a:pPr>
            <a:r>
              <a:rPr lang="en-US" sz="800" kern="0" dirty="0">
                <a:effectLst/>
                <a:latin typeface="Abadi" panose="020B0604020104020204" pitchFamily="34" charset="0"/>
                <a:ea typeface="Times New Roman" panose="02020603050405020304" pitchFamily="18" charset="0"/>
                <a:cs typeface="Times New Roman" panose="02020603050405020304" pitchFamily="18" charset="0"/>
              </a:rPr>
              <a:t>Increased transparency requirements. </a:t>
            </a:r>
            <a:endParaRPr lang="en-US" sz="800" kern="100" dirty="0">
              <a:effectLst/>
              <a:latin typeface="Abadi" panose="020B0604020104020204" pitchFamily="34" charset="0"/>
              <a:ea typeface="Aptos" panose="020B0004020202020204" pitchFamily="34" charset="0"/>
              <a:cs typeface="Times New Roman" panose="02020603050405020304" pitchFamily="18" charset="0"/>
            </a:endParaRPr>
          </a:p>
          <a:p>
            <a:pPr marL="342900" marR="0" lvl="0" indent="-342900">
              <a:buFont typeface="Arial" panose="020B0604020202020204" pitchFamily="34" charset="0"/>
              <a:buChar char="•"/>
              <a:tabLst>
                <a:tab pos="457200" algn="l"/>
              </a:tabLst>
            </a:pPr>
            <a:r>
              <a:rPr lang="en-US" sz="800" kern="0" dirty="0">
                <a:effectLst/>
                <a:latin typeface="Abadi" panose="020B0604020104020204" pitchFamily="34" charset="0"/>
                <a:ea typeface="Times New Roman" panose="02020603050405020304" pitchFamily="18" charset="0"/>
                <a:cs typeface="Times New Roman" panose="02020603050405020304" pitchFamily="18" charset="0"/>
              </a:rPr>
              <a:t>Review of SIGINT authorities. </a:t>
            </a:r>
            <a:endParaRPr lang="en-US" sz="800" kern="100" dirty="0">
              <a:effectLst/>
              <a:latin typeface="Abadi" panose="020B0604020104020204" pitchFamily="34" charset="0"/>
              <a:ea typeface="Aptos" panose="020B0004020202020204" pitchFamily="34" charset="0"/>
              <a:cs typeface="Times New Roman" panose="02020603050405020304" pitchFamily="18" charset="0"/>
            </a:endParaRPr>
          </a:p>
          <a:p>
            <a:pPr marL="0" marR="0">
              <a:buNone/>
            </a:pPr>
            <a:r>
              <a:rPr lang="en-US" sz="800" kern="0" dirty="0">
                <a:effectLst/>
                <a:latin typeface="Abadi" panose="020B0604020104020204" pitchFamily="34" charset="0"/>
                <a:ea typeface="Times New Roman" panose="02020603050405020304" pitchFamily="18" charset="0"/>
                <a:cs typeface="Times New Roman" panose="02020603050405020304" pitchFamily="18" charset="0"/>
              </a:rPr>
              <a:t> </a:t>
            </a:r>
            <a:endParaRPr lang="en-US" sz="800" kern="100" dirty="0">
              <a:effectLst/>
              <a:latin typeface="Abadi" panose="020B0604020104020204" pitchFamily="34" charset="0"/>
              <a:ea typeface="Aptos" panose="020B0004020202020204" pitchFamily="34" charset="0"/>
              <a:cs typeface="Times New Roman" panose="02020603050405020304" pitchFamily="18" charset="0"/>
            </a:endParaRPr>
          </a:p>
          <a:p>
            <a:pPr marL="0" marR="0">
              <a:buNone/>
            </a:pPr>
            <a:r>
              <a:rPr lang="en-US" sz="800" b="1" kern="0" dirty="0">
                <a:effectLst/>
                <a:latin typeface="Abadi" panose="020B0604020104020204" pitchFamily="34" charset="0"/>
                <a:ea typeface="Times New Roman" panose="02020603050405020304" pitchFamily="18" charset="0"/>
                <a:cs typeface="Times New Roman" panose="02020603050405020304" pitchFamily="18" charset="0"/>
              </a:rPr>
              <a:t>13. Russian Election Interference (2016)</a:t>
            </a:r>
            <a:endParaRPr lang="en-US" sz="800" kern="100" dirty="0">
              <a:effectLst/>
              <a:latin typeface="Abadi" panose="020B0604020104020204" pitchFamily="34" charset="0"/>
              <a:ea typeface="Aptos" panose="020B0004020202020204" pitchFamily="34" charset="0"/>
              <a:cs typeface="Times New Roman" panose="02020603050405020304" pitchFamily="18" charset="0"/>
            </a:endParaRPr>
          </a:p>
          <a:p>
            <a:pPr marL="0" marR="0">
              <a:buNone/>
            </a:pPr>
            <a:r>
              <a:rPr lang="en-US" sz="800" b="1" kern="0" dirty="0">
                <a:effectLst/>
                <a:latin typeface="Abadi" panose="020B0604020104020204" pitchFamily="34" charset="0"/>
                <a:ea typeface="Times New Roman" panose="02020603050405020304" pitchFamily="18" charset="0"/>
                <a:cs typeface="Times New Roman" panose="02020603050405020304" pitchFamily="18" charset="0"/>
              </a:rPr>
              <a:t>Resulting Changes:</a:t>
            </a:r>
            <a:endParaRPr lang="en-US" sz="800" kern="100" dirty="0">
              <a:effectLst/>
              <a:latin typeface="Abadi" panose="020B0604020104020204" pitchFamily="34" charset="0"/>
              <a:ea typeface="Aptos" panose="020B0004020202020204" pitchFamily="34" charset="0"/>
              <a:cs typeface="Times New Roman" panose="02020603050405020304" pitchFamily="18" charset="0"/>
            </a:endParaRPr>
          </a:p>
          <a:p>
            <a:pPr marL="342900" marR="0" lvl="0" indent="-342900">
              <a:buSzPts val="1000"/>
              <a:buFont typeface="Symbol" panose="05050102010706020507" pitchFamily="18" charset="2"/>
              <a:buChar char=""/>
              <a:tabLst>
                <a:tab pos="457200" algn="l"/>
              </a:tabLst>
            </a:pPr>
            <a:r>
              <a:rPr lang="en-US" sz="800" kern="0" dirty="0">
                <a:effectLst/>
                <a:latin typeface="Abadi" panose="020B0604020104020204" pitchFamily="34" charset="0"/>
                <a:ea typeface="Times New Roman" panose="02020603050405020304" pitchFamily="18" charset="0"/>
                <a:cs typeface="Times New Roman" panose="02020603050405020304" pitchFamily="18" charset="0"/>
              </a:rPr>
              <a:t>Increased focus on cyber intelligence. </a:t>
            </a:r>
            <a:endParaRPr lang="en-US" sz="800" kern="100" dirty="0">
              <a:effectLst/>
              <a:latin typeface="Abadi" panose="020B0604020104020204" pitchFamily="34" charset="0"/>
              <a:ea typeface="Aptos" panose="020B0004020202020204" pitchFamily="34" charset="0"/>
              <a:cs typeface="Times New Roman" panose="02020603050405020304" pitchFamily="18" charset="0"/>
            </a:endParaRPr>
          </a:p>
          <a:p>
            <a:pPr marL="342900" marR="0" lvl="0" indent="-342900">
              <a:buSzPts val="1000"/>
              <a:buFont typeface="Symbol" panose="05050102010706020507" pitchFamily="18" charset="2"/>
              <a:buChar char=""/>
              <a:tabLst>
                <a:tab pos="457200" algn="l"/>
              </a:tabLst>
            </a:pPr>
            <a:r>
              <a:rPr lang="en-US" sz="800" kern="0" dirty="0">
                <a:effectLst/>
                <a:latin typeface="Abadi" panose="020B0604020104020204" pitchFamily="34" charset="0"/>
                <a:ea typeface="Times New Roman" panose="02020603050405020304" pitchFamily="18" charset="0"/>
                <a:cs typeface="Times New Roman" panose="02020603050405020304" pitchFamily="18" charset="0"/>
              </a:rPr>
              <a:t>Expansion of election security programs. </a:t>
            </a:r>
            <a:endParaRPr lang="en-US" sz="800" kern="100" dirty="0">
              <a:effectLst/>
              <a:latin typeface="Abadi" panose="020B0604020104020204" pitchFamily="34" charset="0"/>
              <a:ea typeface="Aptos" panose="020B0004020202020204" pitchFamily="34" charset="0"/>
              <a:cs typeface="Times New Roman" panose="02020603050405020304" pitchFamily="18" charset="0"/>
            </a:endParaRPr>
          </a:p>
          <a:p>
            <a:pPr marL="342900" marR="0" lvl="0" indent="-342900">
              <a:buSzPts val="1000"/>
              <a:buFont typeface="Symbol" panose="05050102010706020507" pitchFamily="18" charset="2"/>
              <a:buChar char=""/>
              <a:tabLst>
                <a:tab pos="457200" algn="l"/>
              </a:tabLst>
            </a:pPr>
            <a:r>
              <a:rPr lang="en-US" sz="800" kern="0" dirty="0">
                <a:effectLst/>
                <a:latin typeface="Abadi" panose="020B0604020104020204" pitchFamily="34" charset="0"/>
                <a:ea typeface="Times New Roman" panose="02020603050405020304" pitchFamily="18" charset="0"/>
                <a:cs typeface="Times New Roman" panose="02020603050405020304" pitchFamily="18" charset="0"/>
              </a:rPr>
              <a:t>Greater integration between intelligence and cybersecurity. </a:t>
            </a:r>
            <a:endParaRPr lang="en-US" sz="800" kern="100" dirty="0">
              <a:effectLst/>
              <a:latin typeface="Abadi" panose="020B0604020104020204" pitchFamily="34" charset="0"/>
              <a:ea typeface="Aptos" panose="020B0004020202020204" pitchFamily="34" charset="0"/>
              <a:cs typeface="Times New Roman" panose="02020603050405020304" pitchFamily="18" charset="0"/>
            </a:endParaRPr>
          </a:p>
          <a:p>
            <a:pPr marL="0" marR="0">
              <a:buNone/>
            </a:pPr>
            <a:r>
              <a:rPr lang="en-US" sz="800" kern="0" dirty="0">
                <a:effectLst/>
                <a:latin typeface="Abadi" panose="020B0604020104020204" pitchFamily="34" charset="0"/>
                <a:ea typeface="Times New Roman" panose="02020603050405020304" pitchFamily="18" charset="0"/>
                <a:cs typeface="Times New Roman" panose="02020603050405020304" pitchFamily="18" charset="0"/>
              </a:rPr>
              <a:t> </a:t>
            </a:r>
            <a:endParaRPr lang="en-US" sz="800" kern="100" dirty="0">
              <a:effectLst/>
              <a:latin typeface="Abadi" panose="020B0604020104020204" pitchFamily="34" charset="0"/>
              <a:ea typeface="Aptos" panose="020B0004020202020204" pitchFamily="34" charset="0"/>
              <a:cs typeface="Times New Roman" panose="02020603050405020304" pitchFamily="18" charset="0"/>
            </a:endParaRPr>
          </a:p>
          <a:p>
            <a:pPr marL="0" marR="0">
              <a:buNone/>
            </a:pPr>
            <a:r>
              <a:rPr lang="en-US" sz="800" b="1" kern="0" dirty="0">
                <a:effectLst/>
                <a:latin typeface="Abadi" panose="020B0604020104020204" pitchFamily="34" charset="0"/>
                <a:ea typeface="Times New Roman" panose="02020603050405020304" pitchFamily="18" charset="0"/>
                <a:cs typeface="Times New Roman" panose="02020603050405020304" pitchFamily="18" charset="0"/>
              </a:rPr>
              <a:t>14. Great Power Competition Era (2018–Present)</a:t>
            </a:r>
            <a:endParaRPr lang="en-US" sz="800" kern="100" dirty="0">
              <a:effectLst/>
              <a:latin typeface="Abadi" panose="020B0604020104020204" pitchFamily="34" charset="0"/>
              <a:ea typeface="Aptos" panose="020B0004020202020204" pitchFamily="34" charset="0"/>
              <a:cs typeface="Times New Roman" panose="02020603050405020304" pitchFamily="18" charset="0"/>
            </a:endParaRPr>
          </a:p>
          <a:p>
            <a:pPr marL="0" marR="0">
              <a:buNone/>
            </a:pPr>
            <a:r>
              <a:rPr lang="en-US" sz="800" b="1" kern="0" dirty="0">
                <a:effectLst/>
                <a:latin typeface="Abadi" panose="020B0604020104020204" pitchFamily="34" charset="0"/>
                <a:ea typeface="Times New Roman" panose="02020603050405020304" pitchFamily="18" charset="0"/>
                <a:cs typeface="Times New Roman" panose="02020603050405020304" pitchFamily="18" charset="0"/>
              </a:rPr>
              <a:t>Primary Drivers:</a:t>
            </a:r>
            <a:endParaRPr lang="en-US" sz="800" kern="100" dirty="0">
              <a:effectLst/>
              <a:latin typeface="Abadi" panose="020B0604020104020204" pitchFamily="34" charset="0"/>
              <a:ea typeface="Aptos" panose="020B0004020202020204" pitchFamily="34" charset="0"/>
              <a:cs typeface="Times New Roman" panose="02020603050405020304" pitchFamily="18" charset="0"/>
            </a:endParaRPr>
          </a:p>
          <a:p>
            <a:pPr marL="342900" marR="0" lvl="0" indent="-342900">
              <a:buSzPts val="1000"/>
              <a:buFont typeface="Symbol" panose="05050102010706020507" pitchFamily="18" charset="2"/>
              <a:buChar char=""/>
              <a:tabLst>
                <a:tab pos="457200" algn="l"/>
              </a:tabLst>
            </a:pPr>
            <a:r>
              <a:rPr lang="en-US" sz="800" kern="0" dirty="0">
                <a:effectLst/>
                <a:latin typeface="Abadi" panose="020B0604020104020204" pitchFamily="34" charset="0"/>
                <a:ea typeface="Times New Roman" panose="02020603050405020304" pitchFamily="18" charset="0"/>
                <a:cs typeface="Times New Roman" panose="02020603050405020304" pitchFamily="18" charset="0"/>
              </a:rPr>
              <a:t>China </a:t>
            </a:r>
            <a:endParaRPr lang="en-US" sz="800" kern="100" dirty="0">
              <a:effectLst/>
              <a:latin typeface="Abadi" panose="020B0604020104020204" pitchFamily="34" charset="0"/>
              <a:ea typeface="Aptos" panose="020B0004020202020204" pitchFamily="34" charset="0"/>
              <a:cs typeface="Times New Roman" panose="02020603050405020304" pitchFamily="18" charset="0"/>
            </a:endParaRPr>
          </a:p>
          <a:p>
            <a:pPr marL="342900" marR="0" lvl="0" indent="-342900">
              <a:buSzPts val="1000"/>
              <a:buFont typeface="Symbol" panose="05050102010706020507" pitchFamily="18" charset="2"/>
              <a:buChar char=""/>
              <a:tabLst>
                <a:tab pos="457200" algn="l"/>
              </a:tabLst>
            </a:pPr>
            <a:r>
              <a:rPr lang="en-US" sz="800" kern="0" dirty="0">
                <a:effectLst/>
                <a:latin typeface="Abadi" panose="020B0604020104020204" pitchFamily="34" charset="0"/>
                <a:ea typeface="Times New Roman" panose="02020603050405020304" pitchFamily="18" charset="0"/>
                <a:cs typeface="Times New Roman" panose="02020603050405020304" pitchFamily="18" charset="0"/>
              </a:rPr>
              <a:t>Russia </a:t>
            </a:r>
            <a:endParaRPr lang="en-US" sz="800" kern="100" dirty="0">
              <a:effectLst/>
              <a:latin typeface="Abadi" panose="020B0604020104020204" pitchFamily="34" charset="0"/>
              <a:ea typeface="Aptos" panose="020B0004020202020204" pitchFamily="34" charset="0"/>
              <a:cs typeface="Times New Roman" panose="02020603050405020304" pitchFamily="18" charset="0"/>
            </a:endParaRPr>
          </a:p>
          <a:p>
            <a:pPr marL="0" marR="0">
              <a:buNone/>
            </a:pPr>
            <a:r>
              <a:rPr lang="en-US" sz="800" b="1" kern="0" dirty="0">
                <a:effectLst/>
                <a:latin typeface="Abadi" panose="020B0604020104020204" pitchFamily="34" charset="0"/>
                <a:ea typeface="Times New Roman" panose="02020603050405020304" pitchFamily="18" charset="0"/>
                <a:cs typeface="Times New Roman" panose="02020603050405020304" pitchFamily="18" charset="0"/>
              </a:rPr>
              <a:t>Resulting Changes:</a:t>
            </a:r>
            <a:endParaRPr lang="en-US" sz="800" kern="100" dirty="0">
              <a:effectLst/>
              <a:latin typeface="Abadi" panose="020B0604020104020204" pitchFamily="34" charset="0"/>
              <a:ea typeface="Aptos" panose="020B0004020202020204" pitchFamily="34" charset="0"/>
              <a:cs typeface="Times New Roman" panose="02020603050405020304" pitchFamily="18" charset="0"/>
            </a:endParaRPr>
          </a:p>
          <a:p>
            <a:pPr marL="342900" marR="0" lvl="0" indent="-342900">
              <a:buFont typeface="Arial" panose="020B0604020202020204" pitchFamily="34" charset="0"/>
              <a:buChar char="•"/>
              <a:tabLst>
                <a:tab pos="457200" algn="l"/>
              </a:tabLst>
            </a:pPr>
            <a:r>
              <a:rPr lang="en-US" sz="800" kern="0" dirty="0">
                <a:effectLst/>
                <a:latin typeface="Abadi" panose="020B0604020104020204" pitchFamily="34" charset="0"/>
                <a:ea typeface="Times New Roman" panose="02020603050405020304" pitchFamily="18" charset="0"/>
                <a:cs typeface="Times New Roman" panose="02020603050405020304" pitchFamily="18" charset="0"/>
              </a:rPr>
              <a:t>Focus on strategic competition. </a:t>
            </a:r>
            <a:endParaRPr lang="en-US" sz="800" kern="100" dirty="0">
              <a:effectLst/>
              <a:latin typeface="Abadi" panose="020B0604020104020204" pitchFamily="34" charset="0"/>
              <a:ea typeface="Aptos" panose="020B0004020202020204" pitchFamily="34" charset="0"/>
              <a:cs typeface="Times New Roman" panose="02020603050405020304" pitchFamily="18" charset="0"/>
            </a:endParaRPr>
          </a:p>
          <a:p>
            <a:pPr marL="342900" marR="0" lvl="0" indent="-342900">
              <a:buFont typeface="Arial" panose="020B0604020202020204" pitchFamily="34" charset="0"/>
              <a:buChar char="•"/>
              <a:tabLst>
                <a:tab pos="457200" algn="l"/>
              </a:tabLst>
            </a:pPr>
            <a:r>
              <a:rPr lang="en-US" sz="800" kern="0" dirty="0">
                <a:effectLst/>
                <a:latin typeface="Abadi" panose="020B0604020104020204" pitchFamily="34" charset="0"/>
                <a:ea typeface="Times New Roman" panose="02020603050405020304" pitchFamily="18" charset="0"/>
                <a:cs typeface="Times New Roman" panose="02020603050405020304" pitchFamily="18" charset="0"/>
              </a:rPr>
              <a:t>Expansion of cyber, space, AI, and economic intelligence. </a:t>
            </a:r>
            <a:endParaRPr lang="en-US" sz="800" kern="100" dirty="0">
              <a:effectLst/>
              <a:latin typeface="Abadi" panose="020B0604020104020204" pitchFamily="34" charset="0"/>
              <a:ea typeface="Aptos" panose="020B0004020202020204" pitchFamily="34" charset="0"/>
              <a:cs typeface="Times New Roman" panose="02020603050405020304" pitchFamily="18" charset="0"/>
            </a:endParaRPr>
          </a:p>
          <a:p>
            <a:pPr marL="342900" marR="0" lvl="0" indent="-342900">
              <a:buFont typeface="Arial" panose="020B0604020202020204" pitchFamily="34" charset="0"/>
              <a:buChar char="•"/>
              <a:tabLst>
                <a:tab pos="457200" algn="l"/>
              </a:tabLst>
            </a:pPr>
            <a:r>
              <a:rPr lang="en-US" sz="800" kern="0" dirty="0">
                <a:effectLst/>
                <a:latin typeface="Abadi" panose="020B0604020104020204" pitchFamily="34" charset="0"/>
                <a:ea typeface="Times New Roman" panose="02020603050405020304" pitchFamily="18" charset="0"/>
                <a:cs typeface="Times New Roman" panose="02020603050405020304" pitchFamily="18" charset="0"/>
              </a:rPr>
              <a:t>Increased emphasis on supply-chain security and influence operations</a:t>
            </a:r>
            <a:endParaRPr lang="en-US" sz="800" dirty="0">
              <a:latin typeface="Abadi" panose="020B0604020104020204" pitchFamily="34" charset="0"/>
            </a:endParaRPr>
          </a:p>
        </p:txBody>
      </p:sp>
    </p:spTree>
    <p:extLst>
      <p:ext uri="{BB962C8B-B14F-4D97-AF65-F5344CB8AC3E}">
        <p14:creationId xmlns:p14="http://schemas.microsoft.com/office/powerpoint/2010/main" val="296688452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8FC12D-DD36-0095-A53C-BF1943AE914C}"/>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71D43755-0837-C4F5-32CF-E6FD017DCFA4}"/>
              </a:ext>
            </a:extLst>
          </p:cNvPr>
          <p:cNvSpPr txBox="1">
            <a:spLocks/>
          </p:cNvSpPr>
          <p:nvPr/>
        </p:nvSpPr>
        <p:spPr>
          <a:xfrm>
            <a:off x="148336" y="272288"/>
            <a:ext cx="5663184" cy="594360"/>
          </a:xfrm>
          <a:prstGeom prst="rect">
            <a:avLst/>
          </a:prstGeom>
        </p:spPr>
        <p:txBody>
          <a:bodyPr vert="horz" lIns="91440" tIns="45720" rIns="91440" bIns="45720" rtlCol="0" anchor="t">
            <a:normAutofit fontScale="97500"/>
          </a:bodyPr>
          <a:lst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a:lstStyle>
          <a:p>
            <a:r>
              <a:rPr lang="es-419" sz="2000"/>
              <a:t>Cap. 7: Agencias de Espionaje del Mundo</a:t>
            </a:r>
            <a:endParaRPr lang="es-419" sz="2000" dirty="0"/>
          </a:p>
        </p:txBody>
      </p:sp>
      <p:pic>
        <p:nvPicPr>
          <p:cNvPr id="4" name="Imagen 3">
            <a:extLst>
              <a:ext uri="{FF2B5EF4-FFF2-40B4-BE49-F238E27FC236}">
                <a16:creationId xmlns:a16="http://schemas.microsoft.com/office/drawing/2014/main" id="{95A090BC-8BAD-9D7A-53D7-53CBD1CD1AC4}"/>
              </a:ext>
            </a:extLst>
          </p:cNvPr>
          <p:cNvPicPr>
            <a:picLocks noChangeAspect="1"/>
          </p:cNvPicPr>
          <p:nvPr/>
        </p:nvPicPr>
        <p:blipFill>
          <a:blip r:embed="rId2"/>
          <a:stretch>
            <a:fillRect/>
          </a:stretch>
        </p:blipFill>
        <p:spPr>
          <a:xfrm>
            <a:off x="1499013" y="715211"/>
            <a:ext cx="9193973" cy="5971626"/>
          </a:xfrm>
          <a:prstGeom prst="rect">
            <a:avLst/>
          </a:prstGeom>
          <a:ln>
            <a:noFill/>
          </a:ln>
          <a:effectLst>
            <a:softEdge rad="112500"/>
          </a:effectLst>
        </p:spPr>
      </p:pic>
    </p:spTree>
    <p:extLst>
      <p:ext uri="{BB962C8B-B14F-4D97-AF65-F5344CB8AC3E}">
        <p14:creationId xmlns:p14="http://schemas.microsoft.com/office/powerpoint/2010/main" val="62517768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C28E15-A0B8-304C-8AC2-30489492DDF0}"/>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95463966-014D-FB9A-47F5-22A3EBF9FDAA}"/>
              </a:ext>
            </a:extLst>
          </p:cNvPr>
          <p:cNvSpPr txBox="1">
            <a:spLocks/>
          </p:cNvSpPr>
          <p:nvPr/>
        </p:nvSpPr>
        <p:spPr>
          <a:xfrm>
            <a:off x="77216" y="140208"/>
            <a:ext cx="5663184" cy="594360"/>
          </a:xfrm>
          <a:prstGeom prst="rect">
            <a:avLst/>
          </a:prstGeom>
        </p:spPr>
        <p:txBody>
          <a:bodyPr vert="horz" lIns="91440" tIns="45720" rIns="91440" bIns="45720" rtlCol="0" anchor="t">
            <a:normAutofit fontScale="97500"/>
          </a:bodyPr>
          <a:lst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a:lstStyle>
          <a:p>
            <a:r>
              <a:rPr lang="es-419" sz="2000" dirty="0"/>
              <a:t>Cap. 7: Agencias de Espionaje del Mundo</a:t>
            </a:r>
          </a:p>
        </p:txBody>
      </p:sp>
      <p:pic>
        <p:nvPicPr>
          <p:cNvPr id="3" name="Imagen 2">
            <a:extLst>
              <a:ext uri="{FF2B5EF4-FFF2-40B4-BE49-F238E27FC236}">
                <a16:creationId xmlns:a16="http://schemas.microsoft.com/office/drawing/2014/main" id="{E0AC30AE-4E61-301D-07AF-89FE04974138}"/>
              </a:ext>
            </a:extLst>
          </p:cNvPr>
          <p:cNvPicPr>
            <a:picLocks noChangeAspect="1"/>
          </p:cNvPicPr>
          <p:nvPr/>
        </p:nvPicPr>
        <p:blipFill>
          <a:blip r:embed="rId2"/>
          <a:stretch>
            <a:fillRect/>
          </a:stretch>
        </p:blipFill>
        <p:spPr>
          <a:xfrm>
            <a:off x="1402080" y="588331"/>
            <a:ext cx="9001760" cy="6020849"/>
          </a:xfrm>
          <a:prstGeom prst="rect">
            <a:avLst/>
          </a:prstGeom>
        </p:spPr>
      </p:pic>
    </p:spTree>
    <p:extLst>
      <p:ext uri="{BB962C8B-B14F-4D97-AF65-F5344CB8AC3E}">
        <p14:creationId xmlns:p14="http://schemas.microsoft.com/office/powerpoint/2010/main" val="109720811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a:extLst>
              <a:ext uri="{FF2B5EF4-FFF2-40B4-BE49-F238E27FC236}">
                <a16:creationId xmlns:a16="http://schemas.microsoft.com/office/drawing/2014/main" id="{27057B62-A264-4847-009F-E148F7DB2E34}"/>
              </a:ext>
            </a:extLst>
          </p:cNvPr>
          <p:cNvPicPr>
            <a:picLocks noChangeAspect="1"/>
          </p:cNvPicPr>
          <p:nvPr/>
        </p:nvPicPr>
        <p:blipFill>
          <a:blip r:embed="rId2"/>
          <a:stretch>
            <a:fillRect/>
          </a:stretch>
        </p:blipFill>
        <p:spPr>
          <a:xfrm>
            <a:off x="1717040" y="734568"/>
            <a:ext cx="8757920" cy="5835459"/>
          </a:xfrm>
          <a:prstGeom prst="rect">
            <a:avLst/>
          </a:prstGeom>
        </p:spPr>
      </p:pic>
      <p:sp>
        <p:nvSpPr>
          <p:cNvPr id="10" name="Title 1">
            <a:extLst>
              <a:ext uri="{FF2B5EF4-FFF2-40B4-BE49-F238E27FC236}">
                <a16:creationId xmlns:a16="http://schemas.microsoft.com/office/drawing/2014/main" id="{0178D6AF-966E-D9B3-F9A3-F811F95976F4}"/>
              </a:ext>
            </a:extLst>
          </p:cNvPr>
          <p:cNvSpPr txBox="1">
            <a:spLocks/>
          </p:cNvSpPr>
          <p:nvPr/>
        </p:nvSpPr>
        <p:spPr>
          <a:xfrm>
            <a:off x="77216" y="140208"/>
            <a:ext cx="5663184" cy="594360"/>
          </a:xfrm>
          <a:prstGeom prst="rect">
            <a:avLst/>
          </a:prstGeom>
        </p:spPr>
        <p:txBody>
          <a:bodyPr vert="horz" lIns="91440" tIns="45720" rIns="91440" bIns="45720" rtlCol="0" anchor="t">
            <a:normAutofit fontScale="97500"/>
          </a:bodyPr>
          <a:lst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a:lstStyle>
          <a:p>
            <a:r>
              <a:rPr lang="es-419" sz="2000" dirty="0"/>
              <a:t>Cap. 7: Agencias de Espionaje del Mundo</a:t>
            </a:r>
          </a:p>
        </p:txBody>
      </p:sp>
    </p:spTree>
    <p:extLst>
      <p:ext uri="{BB962C8B-B14F-4D97-AF65-F5344CB8AC3E}">
        <p14:creationId xmlns:p14="http://schemas.microsoft.com/office/powerpoint/2010/main" val="376273056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69EA50-CD79-146A-89F1-E8DA35720145}"/>
              </a:ext>
            </a:extLst>
          </p:cNvPr>
          <p:cNvSpPr txBox="1">
            <a:spLocks/>
          </p:cNvSpPr>
          <p:nvPr/>
        </p:nvSpPr>
        <p:spPr>
          <a:xfrm>
            <a:off x="239776" y="223521"/>
            <a:ext cx="9188704" cy="594360"/>
          </a:xfrm>
          <a:prstGeom prst="rect">
            <a:avLst/>
          </a:prstGeom>
        </p:spPr>
        <p:txBody>
          <a:bodyPr vert="horz" lIns="91440" tIns="45720" rIns="91440" bIns="45720" rtlCol="0" anchor="t">
            <a:normAutofit fontScale="97500"/>
          </a:bodyPr>
          <a:lst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a:lstStyle>
          <a:p>
            <a:r>
              <a:rPr lang="es-419" sz="2000" dirty="0"/>
              <a:t>Cap. 8 y 9: Inteligencia, Fracaso, Terrorismo, competencia global;</a:t>
            </a:r>
          </a:p>
        </p:txBody>
      </p:sp>
      <p:sp>
        <p:nvSpPr>
          <p:cNvPr id="9" name="Subtitle 2">
            <a:extLst>
              <a:ext uri="{FF2B5EF4-FFF2-40B4-BE49-F238E27FC236}">
                <a16:creationId xmlns:a16="http://schemas.microsoft.com/office/drawing/2014/main" id="{E3FAB2B4-7DF9-BE5A-FD82-17730799A6AF}"/>
              </a:ext>
            </a:extLst>
          </p:cNvPr>
          <p:cNvSpPr txBox="1">
            <a:spLocks/>
          </p:cNvSpPr>
          <p:nvPr/>
        </p:nvSpPr>
        <p:spPr>
          <a:xfrm>
            <a:off x="271131" y="1035684"/>
            <a:ext cx="11402709" cy="4603116"/>
          </a:xfrm>
          <a:prstGeom prst="rect">
            <a:avLst/>
          </a:prstGeom>
        </p:spPr>
        <p:txBody>
          <a:bodyPr>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Wingdings" panose="05000000000000000000" pitchFamily="2" charset="2"/>
              <a:buChar char="q"/>
            </a:pPr>
            <a:r>
              <a:rPr lang="es-419" sz="1600" dirty="0">
                <a:latin typeface="Abadi" panose="020B0604020104020204" pitchFamily="34" charset="0"/>
              </a:rPr>
              <a:t>CI estaba estructurada para la Guerra Fria – orientada a un adversario estable, identificado: La Union Soviética.</a:t>
            </a:r>
          </a:p>
          <a:p>
            <a:pPr algn="just">
              <a:buFont typeface="Wingdings" panose="05000000000000000000" pitchFamily="2" charset="2"/>
              <a:buChar char="q"/>
            </a:pPr>
            <a:r>
              <a:rPr lang="es-419" sz="1600" dirty="0">
                <a:latin typeface="Abadi" panose="020B0604020104020204" pitchFamily="34" charset="0"/>
              </a:rPr>
              <a:t>9/11 – 2001 – ocurrió por fragmentación (sistema no intercomunicados), fallas en el intercambio de información propia información) , políticas – prioridades diferentes - rigidez política – fracaso sistemático.</a:t>
            </a:r>
          </a:p>
          <a:p>
            <a:pPr algn="just">
              <a:buFont typeface="Wingdings" panose="05000000000000000000" pitchFamily="2" charset="2"/>
              <a:buChar char="q"/>
            </a:pPr>
            <a:r>
              <a:rPr lang="es-419" sz="1600" dirty="0">
                <a:latin typeface="Abadi" panose="020B0604020104020204" pitchFamily="34" charset="0"/>
              </a:rPr>
              <a:t>CIA – protegía fuentes + métodos.</a:t>
            </a:r>
          </a:p>
          <a:p>
            <a:pPr algn="just">
              <a:buFont typeface="Wingdings" panose="05000000000000000000" pitchFamily="2" charset="2"/>
              <a:buChar char="q"/>
            </a:pPr>
            <a:r>
              <a:rPr lang="es-419" sz="1600" dirty="0">
                <a:latin typeface="Abadi" panose="020B0604020104020204" pitchFamily="34" charset="0"/>
              </a:rPr>
              <a:t>FBI – protegía investigaciones + pruebas + procesos judiciales.</a:t>
            </a:r>
          </a:p>
          <a:p>
            <a:pPr algn="just">
              <a:buFont typeface="Wingdings" panose="05000000000000000000" pitchFamily="2" charset="2"/>
              <a:buChar char="q"/>
            </a:pPr>
            <a:r>
              <a:rPr lang="es-419" sz="1600" dirty="0">
                <a:latin typeface="Abadi" panose="020B0604020104020204" pitchFamily="34" charset="0"/>
              </a:rPr>
              <a:t>La CI no interiorizo que el terrorismo islamista transnacional había evolucionado hasta convertirse en una amenaza estratégica: WTC 1993 – Ataques a las embajadas de EEUU en Africa 1998 y USS Cole  en 2000.</a:t>
            </a:r>
          </a:p>
          <a:p>
            <a:pPr algn="just">
              <a:buFont typeface="Wingdings" panose="05000000000000000000" pitchFamily="2" charset="2"/>
              <a:buChar char="q"/>
            </a:pPr>
            <a:r>
              <a:rPr lang="es-419" sz="1600" dirty="0">
                <a:latin typeface="Abadi" panose="020B0604020104020204" pitchFamily="34" charset="0"/>
              </a:rPr>
              <a:t>Por el contrario Al Qaeda era: Movil, Descentralizada, Transnacional, Multijurisdiccional, Asimétrica.</a:t>
            </a:r>
          </a:p>
          <a:p>
            <a:pPr algn="just">
              <a:buFont typeface="Wingdings" panose="05000000000000000000" pitchFamily="2" charset="2"/>
              <a:buChar char="q"/>
            </a:pPr>
            <a:r>
              <a:rPr lang="es-419" sz="1600" dirty="0">
                <a:latin typeface="Abadi" panose="020B0604020104020204" pitchFamily="34" charset="0"/>
              </a:rPr>
              <a:t>En Kuala Lumpar 2000, comenzó todo – Al Qaeda inicia planeación – Khalid al-Mihdhar y Nawaf al-Hazmi participaron el 9/11. No se profundizo en esta línea de investigación.</a:t>
            </a:r>
          </a:p>
          <a:p>
            <a:pPr algn="just">
              <a:buFont typeface="Wingdings" panose="05000000000000000000" pitchFamily="2" charset="2"/>
              <a:buChar char="q"/>
            </a:pPr>
            <a:r>
              <a:rPr lang="es-419" sz="1600" dirty="0">
                <a:latin typeface="Abadi" panose="020B0604020104020204" pitchFamily="34" charset="0"/>
              </a:rPr>
              <a:t>Agentes no estatales, hacktivistas, Crimen Organizado, nuevos adversarios; CHINA (Taiwan – Mar Del Sur – LATAM), RUSIA (sigue siendo una amenaza real – lleva a cabo ciber operations – manipulación informativa – coerción nuclear – sabotaje), IRAN (terrorismo, proxies, guerra asimétrica – inestabilidad), Corea del Norte (ciber operaciones, nueva configuración geopolítica, misiles, amenaza nuclear). </a:t>
            </a:r>
          </a:p>
          <a:p>
            <a:pPr algn="just">
              <a:buFont typeface="Wingdings" panose="05000000000000000000" pitchFamily="2" charset="2"/>
              <a:buChar char="q"/>
            </a:pPr>
            <a:endParaRPr lang="es-419" sz="1600" dirty="0">
              <a:latin typeface="Abadi" panose="020B0604020104020204" pitchFamily="34" charset="0"/>
            </a:endParaRPr>
          </a:p>
          <a:p>
            <a:pPr algn="just">
              <a:buFont typeface="Wingdings" panose="05000000000000000000" pitchFamily="2" charset="2"/>
              <a:buChar char="q"/>
            </a:pPr>
            <a:endParaRPr lang="es-419" sz="1600" dirty="0">
              <a:latin typeface="Abadi" panose="020B0604020104020204" pitchFamily="34" charset="0"/>
            </a:endParaRPr>
          </a:p>
          <a:p>
            <a:pPr algn="just">
              <a:lnSpc>
                <a:spcPct val="100000"/>
              </a:lnSpc>
              <a:spcBef>
                <a:spcPts val="0"/>
              </a:spcBef>
            </a:pPr>
            <a:endParaRPr lang="es-419" sz="1600" dirty="0">
              <a:latin typeface="Abadi" panose="020B0604020104020204" pitchFamily="34" charset="0"/>
            </a:endParaRPr>
          </a:p>
        </p:txBody>
      </p:sp>
    </p:spTree>
    <p:extLst>
      <p:ext uri="{BB962C8B-B14F-4D97-AF65-F5344CB8AC3E}">
        <p14:creationId xmlns:p14="http://schemas.microsoft.com/office/powerpoint/2010/main" val="265105847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4663BF-5F5B-A4E1-9B02-B5AAD8B1DF7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C5DE47C-C984-EC7C-F2D2-972F5FC68E5B}"/>
              </a:ext>
            </a:extLst>
          </p:cNvPr>
          <p:cNvSpPr txBox="1">
            <a:spLocks/>
          </p:cNvSpPr>
          <p:nvPr/>
        </p:nvSpPr>
        <p:spPr>
          <a:xfrm>
            <a:off x="239776" y="223521"/>
            <a:ext cx="9188704" cy="594360"/>
          </a:xfrm>
          <a:prstGeom prst="rect">
            <a:avLst/>
          </a:prstGeom>
        </p:spPr>
        <p:txBody>
          <a:bodyPr vert="horz" lIns="91440" tIns="45720" rIns="91440" bIns="45720" rtlCol="0" anchor="t">
            <a:normAutofit fontScale="97500"/>
          </a:bodyPr>
          <a:lst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a:lstStyle>
          <a:p>
            <a:r>
              <a:rPr lang="es-419" sz="2000" dirty="0"/>
              <a:t>Cap. 8 y 9: Inteligencia, Fracaso, Terrorismo, competencia global;</a:t>
            </a:r>
          </a:p>
        </p:txBody>
      </p:sp>
      <p:sp>
        <p:nvSpPr>
          <p:cNvPr id="4" name="CuadroTexto 3">
            <a:extLst>
              <a:ext uri="{FF2B5EF4-FFF2-40B4-BE49-F238E27FC236}">
                <a16:creationId xmlns:a16="http://schemas.microsoft.com/office/drawing/2014/main" id="{66EA182C-8D7F-3821-0DD5-3FE9F215C3D8}"/>
              </a:ext>
            </a:extLst>
          </p:cNvPr>
          <p:cNvSpPr txBox="1"/>
          <p:nvPr/>
        </p:nvSpPr>
        <p:spPr>
          <a:xfrm>
            <a:off x="239776" y="1289953"/>
            <a:ext cx="11525504" cy="4278094"/>
          </a:xfrm>
          <a:prstGeom prst="rect">
            <a:avLst/>
          </a:prstGeom>
          <a:noFill/>
        </p:spPr>
        <p:txBody>
          <a:bodyPr wrap="square">
            <a:spAutoFit/>
          </a:bodyPr>
          <a:lstStyle/>
          <a:p>
            <a:pPr marL="342900" marR="0" lvl="0" indent="-342900" algn="just">
              <a:buFont typeface="+mj-lt"/>
              <a:buAutoNum type="arabicPeriod"/>
            </a:pPr>
            <a:r>
              <a:rPr lang="es-ES" sz="1600" kern="0" dirty="0">
                <a:effectLst/>
                <a:latin typeface="Abadi" panose="020B0604020104020204" pitchFamily="34" charset="0"/>
                <a:ea typeface="Times New Roman" panose="02020603050405020304" pitchFamily="18" charset="0"/>
                <a:cs typeface="Times New Roman" panose="02020603050405020304" pitchFamily="18" charset="0"/>
              </a:rPr>
              <a:t>La primera gran lección es que la información por sí sola no salva a un sistema. Tener más datos, más sensores, más SIGINT o más vigilancia no garantiza mejor inteligencia </a:t>
            </a:r>
            <a:r>
              <a:rPr lang="es-ES" sz="1600" i="1" kern="0" dirty="0">
                <a:effectLst/>
                <a:latin typeface="Abadi" panose="020B0604020104020204" pitchFamily="34" charset="0"/>
                <a:ea typeface="Times New Roman" panose="02020603050405020304" pitchFamily="18" charset="0"/>
                <a:cs typeface="Times New Roman" panose="02020603050405020304" pitchFamily="18" charset="0"/>
              </a:rPr>
              <a:t>si no existe capacidad real para interpretar, contextualizar y persuadir.</a:t>
            </a:r>
            <a:endParaRPr lang="en-US" sz="1600" kern="100" dirty="0">
              <a:effectLst/>
              <a:latin typeface="Abadi" panose="020B0604020104020204" pitchFamily="34" charset="0"/>
              <a:ea typeface="Aptos" panose="020B0004020202020204" pitchFamily="34" charset="0"/>
              <a:cs typeface="Times New Roman" panose="02020603050405020304" pitchFamily="18" charset="0"/>
            </a:endParaRPr>
          </a:p>
          <a:p>
            <a:pPr marL="342900" marR="0" indent="-342900" algn="just">
              <a:buFont typeface="+mj-lt"/>
              <a:buAutoNum type="arabicPeriod"/>
            </a:pPr>
            <a:endParaRPr lang="en-US" sz="1600" kern="100" dirty="0">
              <a:effectLst/>
              <a:latin typeface="Abadi" panose="020B0604020104020204" pitchFamily="34" charset="0"/>
              <a:ea typeface="Aptos" panose="020B0004020202020204" pitchFamily="34" charset="0"/>
              <a:cs typeface="Times New Roman" panose="02020603050405020304" pitchFamily="18" charset="0"/>
            </a:endParaRPr>
          </a:p>
          <a:p>
            <a:pPr marL="342900" marR="0" lvl="0" indent="-342900" algn="just">
              <a:buFont typeface="+mj-lt"/>
              <a:buAutoNum type="arabicPeriod"/>
            </a:pPr>
            <a:r>
              <a:rPr lang="es-ES" sz="1600" kern="0" dirty="0">
                <a:effectLst/>
                <a:latin typeface="Abadi" panose="020B0604020104020204" pitchFamily="34" charset="0"/>
                <a:ea typeface="Times New Roman" panose="02020603050405020304" pitchFamily="18" charset="0"/>
                <a:cs typeface="Times New Roman" panose="02020603050405020304" pitchFamily="18" charset="0"/>
              </a:rPr>
              <a:t>La segunda es que la inteligencia es inseparable de la psicología humana. Los analistas interpretan desde marcos mentales; los decisores escuchan desde prioridades políticas; y los espías actúan desde motivaciones complejas</a:t>
            </a:r>
            <a:r>
              <a:rPr lang="es-ES" sz="1600" i="1" kern="0" dirty="0">
                <a:effectLst/>
                <a:latin typeface="Abadi" panose="020B0604020104020204" pitchFamily="34" charset="0"/>
                <a:ea typeface="Times New Roman" panose="02020603050405020304" pitchFamily="18" charset="0"/>
                <a:cs typeface="Times New Roman" panose="02020603050405020304" pitchFamily="18" charset="0"/>
              </a:rPr>
              <a:t>. Ignorar la dimensión humana equivale a ignorar una parte central del problema.</a:t>
            </a:r>
            <a:endParaRPr lang="en-US" sz="1600" kern="100" dirty="0">
              <a:effectLst/>
              <a:latin typeface="Abadi" panose="020B0604020104020204" pitchFamily="34" charset="0"/>
              <a:ea typeface="Aptos" panose="020B0004020202020204" pitchFamily="34" charset="0"/>
              <a:cs typeface="Times New Roman" panose="02020603050405020304" pitchFamily="18" charset="0"/>
            </a:endParaRPr>
          </a:p>
          <a:p>
            <a:pPr marL="342900" marR="0" indent="-342900" algn="just">
              <a:buFont typeface="+mj-lt"/>
              <a:buAutoNum type="arabicPeriod"/>
            </a:pPr>
            <a:endParaRPr lang="en-US" sz="1600" kern="100" dirty="0">
              <a:effectLst/>
              <a:latin typeface="Abadi" panose="020B0604020104020204" pitchFamily="34" charset="0"/>
              <a:ea typeface="Aptos" panose="020B0004020202020204" pitchFamily="34" charset="0"/>
              <a:cs typeface="Times New Roman" panose="02020603050405020304" pitchFamily="18" charset="0"/>
            </a:endParaRPr>
          </a:p>
          <a:p>
            <a:pPr marL="342900" marR="0" lvl="0" indent="-342900" algn="just">
              <a:buFont typeface="+mj-lt"/>
              <a:buAutoNum type="arabicPeriod"/>
            </a:pPr>
            <a:r>
              <a:rPr lang="es-ES" sz="1600" kern="0" dirty="0">
                <a:effectLst/>
                <a:latin typeface="Abadi" panose="020B0604020104020204" pitchFamily="34" charset="0"/>
                <a:ea typeface="Times New Roman" panose="02020603050405020304" pitchFamily="18" charset="0"/>
                <a:cs typeface="Times New Roman" panose="02020603050405020304" pitchFamily="18" charset="0"/>
              </a:rPr>
              <a:t>La tercera es que la politización no siempre aparece como una manipulación burda. Muchas veces opera de forma más sutil: </a:t>
            </a:r>
            <a:r>
              <a:rPr lang="es-ES" sz="1600" i="1" kern="0" dirty="0">
                <a:effectLst/>
                <a:latin typeface="Abadi" panose="020B0604020104020204" pitchFamily="34" charset="0"/>
                <a:ea typeface="Times New Roman" panose="02020603050405020304" pitchFamily="18" charset="0"/>
                <a:cs typeface="Times New Roman" panose="02020603050405020304" pitchFamily="18" charset="0"/>
              </a:rPr>
              <a:t>a través de incentivos, supuestos compartidos, presiones de contexto o la tendencia institucional a favorecer ciertas interpretaciones sobre otras</a:t>
            </a:r>
            <a:r>
              <a:rPr lang="es-ES" sz="1600" kern="0" dirty="0">
                <a:effectLst/>
                <a:latin typeface="Abadi" panose="020B0604020104020204" pitchFamily="34" charset="0"/>
                <a:ea typeface="Times New Roman" panose="02020603050405020304" pitchFamily="18" charset="0"/>
                <a:cs typeface="Times New Roman" panose="02020603050405020304" pitchFamily="18" charset="0"/>
              </a:rPr>
              <a:t>.</a:t>
            </a:r>
            <a:endParaRPr lang="en-US" sz="1600" kern="100" dirty="0">
              <a:effectLst/>
              <a:latin typeface="Abadi" panose="020B0604020104020204" pitchFamily="34" charset="0"/>
              <a:ea typeface="Aptos" panose="020B0004020202020204" pitchFamily="34" charset="0"/>
              <a:cs typeface="Times New Roman" panose="02020603050405020304" pitchFamily="18" charset="0"/>
            </a:endParaRPr>
          </a:p>
          <a:p>
            <a:pPr marL="228600" marR="0" indent="-228600" algn="just">
              <a:buFont typeface="+mj-lt"/>
              <a:buAutoNum type="arabicPeriod"/>
            </a:pPr>
            <a:endParaRPr lang="en-US" sz="1600" kern="100" dirty="0">
              <a:effectLst/>
              <a:latin typeface="Abadi" panose="020B0604020104020204" pitchFamily="34" charset="0"/>
              <a:ea typeface="Aptos" panose="020B0004020202020204" pitchFamily="34" charset="0"/>
              <a:cs typeface="Times New Roman" panose="02020603050405020304" pitchFamily="18" charset="0"/>
            </a:endParaRPr>
          </a:p>
          <a:p>
            <a:pPr marL="342900" marR="0" lvl="0" indent="-342900" algn="just">
              <a:buFont typeface="+mj-lt"/>
              <a:buAutoNum type="arabicPeriod"/>
            </a:pPr>
            <a:r>
              <a:rPr lang="es-ES" sz="1600" kern="0" dirty="0">
                <a:effectLst/>
                <a:latin typeface="Abadi" panose="020B0604020104020204" pitchFamily="34" charset="0"/>
                <a:ea typeface="Times New Roman" panose="02020603050405020304" pitchFamily="18" charset="0"/>
                <a:cs typeface="Times New Roman" panose="02020603050405020304" pitchFamily="18" charset="0"/>
              </a:rPr>
              <a:t>La cuarta es que la contrainteligencia debe mirar más allá de la teoría clásica del MICE. Dinero, ideología, coerción y ego siguen siendo útiles, </a:t>
            </a:r>
            <a:r>
              <a:rPr lang="es-ES" sz="1600" i="1" kern="0" dirty="0">
                <a:effectLst/>
                <a:latin typeface="Abadi" panose="020B0604020104020204" pitchFamily="34" charset="0"/>
                <a:ea typeface="Times New Roman" panose="02020603050405020304" pitchFamily="18" charset="0"/>
                <a:cs typeface="Times New Roman" panose="02020603050405020304" pitchFamily="18" charset="0"/>
              </a:rPr>
              <a:t>pero el espionaje moderno exige entender también influencia, identidad, agravio, necesidad de pertenencia, validación y manipulación interpersonal.</a:t>
            </a:r>
            <a:endParaRPr lang="en-US" sz="1600" kern="100" dirty="0">
              <a:effectLst/>
              <a:latin typeface="Abadi" panose="020B0604020104020204" pitchFamily="34" charset="0"/>
              <a:ea typeface="Aptos" panose="020B0004020202020204" pitchFamily="34" charset="0"/>
              <a:cs typeface="Times New Roman" panose="02020603050405020304" pitchFamily="18" charset="0"/>
            </a:endParaRPr>
          </a:p>
          <a:p>
            <a:pPr marL="228600" marR="0" indent="-228600" algn="just">
              <a:buFont typeface="+mj-lt"/>
              <a:buAutoNum type="arabicPeriod"/>
            </a:pPr>
            <a:endParaRPr lang="en-US" sz="1600" kern="100" dirty="0">
              <a:effectLst/>
              <a:latin typeface="Abadi" panose="020B0604020104020204" pitchFamily="34" charset="0"/>
              <a:ea typeface="Aptos" panose="020B0004020202020204" pitchFamily="34" charset="0"/>
              <a:cs typeface="Times New Roman" panose="02020603050405020304" pitchFamily="18" charset="0"/>
            </a:endParaRPr>
          </a:p>
          <a:p>
            <a:pPr marL="342900" marR="0" lvl="0" indent="-342900" algn="just">
              <a:buFont typeface="+mj-lt"/>
              <a:buAutoNum type="arabicPeriod"/>
            </a:pPr>
            <a:r>
              <a:rPr lang="es-ES" sz="1600" i="1" kern="0" dirty="0">
                <a:effectLst/>
                <a:latin typeface="Abadi" panose="020B0604020104020204" pitchFamily="34" charset="0"/>
                <a:ea typeface="Times New Roman" panose="02020603050405020304" pitchFamily="18" charset="0"/>
                <a:cs typeface="Times New Roman" panose="02020603050405020304" pitchFamily="18" charset="0"/>
              </a:rPr>
              <a:t>La quinta es que la sorpresa estratégica seguirá siendo posible mientras los adversarios mantengan la capacidad de pensar, adaptarse y explotar vulnerabilidades humanas y sistémicas. </a:t>
            </a:r>
            <a:r>
              <a:rPr lang="en-US" sz="1600" i="1" kern="0" dirty="0">
                <a:effectLst/>
                <a:latin typeface="Abadi" panose="020B0604020104020204" pitchFamily="34" charset="0"/>
                <a:ea typeface="Times New Roman" panose="02020603050405020304" pitchFamily="18" charset="0"/>
                <a:cs typeface="Times New Roman" panose="02020603050405020304" pitchFamily="18" charset="0"/>
              </a:rPr>
              <a:t>Y eso, </a:t>
            </a:r>
            <a:r>
              <a:rPr lang="es-ES" sz="1600" i="1" kern="0" dirty="0">
                <a:effectLst/>
                <a:latin typeface="Abadi" panose="020B0604020104020204" pitchFamily="34" charset="0"/>
                <a:ea typeface="Times New Roman" panose="02020603050405020304" pitchFamily="18" charset="0"/>
                <a:cs typeface="Times New Roman" panose="02020603050405020304" pitchFamily="18" charset="0"/>
              </a:rPr>
              <a:t>por definición, no desaparecerá.</a:t>
            </a:r>
            <a:endParaRPr lang="en-US" sz="1600" kern="100" dirty="0">
              <a:effectLst/>
              <a:latin typeface="Abadi" panose="020B0604020104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3449447197"/>
      </p:ext>
    </p:extLst>
  </p:cSld>
  <p:clrMapOvr>
    <a:masterClrMapping/>
  </p:clrMapOvr>
</p:sld>
</file>

<file path=ppt/theme/theme1.xml><?xml version="1.0" encoding="utf-8"?>
<a:theme xmlns:a="http://schemas.openxmlformats.org/drawingml/2006/main" name="Helena">
  <a:themeElements>
    <a:clrScheme name="Helena">
      <a:dk1>
        <a:sysClr val="windowText" lastClr="000000"/>
      </a:dk1>
      <a:lt1>
        <a:sysClr val="window" lastClr="FFFFFF"/>
      </a:lt1>
      <a:dk2>
        <a:srgbClr val="2C3932"/>
      </a:dk2>
      <a:lt2>
        <a:srgbClr val="FDF6EA"/>
      </a:lt2>
      <a:accent1>
        <a:srgbClr val="169C9A"/>
      </a:accent1>
      <a:accent2>
        <a:srgbClr val="FA9A42"/>
      </a:accent2>
      <a:accent3>
        <a:srgbClr val="E15C3D"/>
      </a:accent3>
      <a:accent4>
        <a:srgbClr val="E78A67"/>
      </a:accent4>
      <a:accent5>
        <a:srgbClr val="A74B40"/>
      </a:accent5>
      <a:accent6>
        <a:srgbClr val="3D9072"/>
      </a:accent6>
      <a:hlink>
        <a:srgbClr val="169C9A"/>
      </a:hlink>
      <a:folHlink>
        <a:srgbClr val="E15C3D"/>
      </a:folHlink>
    </a:clrScheme>
    <a:fontScheme name="Neue Haas">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elena_win32_DN_V3" id="{9F427321-9060-43C1-8B15-4D38A9FA231C}" vid="{F91C65FD-DCCD-4832-9662-5F5E1061559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30" ma:contentTypeDescription="Create a new document." ma:contentTypeScope="" ma:versionID="cec0622158e8f13124e9e8fd4de31bd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3b52f30ab005d15df08657af532e6e38"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hidden="true"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hidden="tru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hidden="true" ma:internalName="Background" ma:readOnly="false">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element name="MediaServiceBillingMetadata" ma:index="33" nillable="true" ma:displayName="MediaServiceBillingMetadata" ma:hidden="true" ma:internalName="MediaServiceBillingMetadata"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EA2E174-8201-44C8-8E86-D532E6482AAF}">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customXml/itemProps2.xml><?xml version="1.0" encoding="utf-8"?>
<ds:datastoreItem xmlns:ds="http://schemas.openxmlformats.org/officeDocument/2006/customXml" ds:itemID="{AF7CFCFE-9E11-486F-94A1-AD5EF62DEC4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815C017-F059-461C-B5CA-F74FA8291930}">
  <ds:schemaRefs>
    <ds:schemaRef ds:uri="http://schemas.microsoft.com/sharepoint/v3/contenttype/forms"/>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{B202B8B4-F31B-4DB5-AB01-C33BEC9BE5CD}9db5ba7a-f6a8-423e-8130-f3099013613b-TF6f351658-02aa-4255-a406-604a46294ca9_win32</Template>
  <TotalTime>1156</TotalTime>
  <Words>5911</Words>
  <Application>Microsoft Office PowerPoint</Application>
  <PresentationFormat>Widescreen</PresentationFormat>
  <Paragraphs>519</Paragraphs>
  <Slides>40</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Abadi</vt:lpstr>
      <vt:lpstr>Aptos</vt:lpstr>
      <vt:lpstr>Arial</vt:lpstr>
      <vt:lpstr>Courier New</vt:lpstr>
      <vt:lpstr>Neue Haas Grotesk Text Pro</vt:lpstr>
      <vt:lpstr>Segoe UI Emoji</vt:lpstr>
      <vt:lpstr>Symbol</vt:lpstr>
      <vt:lpstr>Wingdings</vt:lpstr>
      <vt:lpstr>Helena</vt:lpstr>
      <vt:lpstr>Taller bibliográfico y practico sobre el libro Decodificando La Inteligencia</vt:lpstr>
      <vt:lpstr>Capitulo 1 - Historia del espionaje:</vt:lpstr>
      <vt:lpstr>Historia del espionaje:</vt:lpstr>
      <vt:lpstr>Historia del espionaje:</vt:lpstr>
      <vt:lpstr>Historia del espionaje:</vt:lpstr>
      <vt:lpstr>Historia del espionaje:</vt:lpstr>
      <vt:lpstr>Historia del espionaje:</vt:lpstr>
      <vt:lpstr>Historia del espionaje:</vt:lpstr>
      <vt:lpstr>Historia del espionaje:</vt:lpstr>
      <vt:lpstr>Cap. 2: Teoría de la Inteligencia</vt:lpstr>
      <vt:lpstr>Cap. 2: Teoría de la Inteligencia</vt:lpstr>
      <vt:lpstr>Cap. 3: El Ciclo de Inteligencia:</vt:lpstr>
      <vt:lpstr>Cap. 3: El Ciclo de Inteligencia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Cap. 5: Ciberinteligencia</vt:lpstr>
      <vt:lpstr>Cap. 5: Ciberinteligencia</vt:lpstr>
      <vt:lpstr>PowerPoint Presentation</vt:lpstr>
      <vt:lpstr>Cap. 5: Ciberinteligencia</vt:lpstr>
      <vt:lpstr>Cap. 5: Ciberinteligencia</vt:lpstr>
      <vt:lpstr>Cap. 5: Ciberinteligencia</vt:lpstr>
      <vt:lpstr>Cap. 5: Ciberinteligencia</vt:lpstr>
      <vt:lpstr>Cap. 5: Ciberinteligencia</vt:lpstr>
      <vt:lpstr>Cap. 6: Contrainteligencia</vt:lpstr>
      <vt:lpstr>Cap. 6: Contrainteligencia</vt:lpstr>
      <vt:lpstr>PowerPoint Presentation</vt:lpstr>
      <vt:lpstr>Cap. 6: Contrainteligencia</vt:lpstr>
      <vt:lpstr>Cap. 6: Contrainteligencia</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Pedro Barrueco Perez</dc:creator>
  <cp:lastModifiedBy>Barrueco, Pedro</cp:lastModifiedBy>
  <cp:revision>39</cp:revision>
  <dcterms:created xsi:type="dcterms:W3CDTF">2026-06-02T01:15:25Z</dcterms:created>
  <dcterms:modified xsi:type="dcterms:W3CDTF">2026-08-25T14:15:32Z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